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mov" ContentType="video/quicktime"/>
  <Default Extension="wdp" ContentType="image/vnd.ms-photo"/>
  <Default Extension="png" ContentType="image/p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75" r:id="rId3"/>
    <p:sldId id="279" r:id="rId4"/>
    <p:sldId id="280" r:id="rId5"/>
    <p:sldId id="281" r:id="rId6"/>
    <p:sldId id="282" r:id="rId7"/>
    <p:sldId id="283" r:id="rId8"/>
    <p:sldId id="284" r:id="rId9"/>
    <p:sldId id="285" r:id="rId10"/>
    <p:sldId id="286" r:id="rId11"/>
    <p:sldId id="287" r:id="rId12"/>
    <p:sldId id="288" r:id="rId13"/>
    <p:sldId id="289" r:id="rId14"/>
    <p:sldId id="272" r:id="rId15"/>
    <p:sldId id="258" r:id="rId16"/>
    <p:sldId id="290" r:id="rId17"/>
    <p:sldId id="291" r:id="rId18"/>
    <p:sldId id="260" r:id="rId19"/>
    <p:sldId id="261" r:id="rId20"/>
    <p:sldId id="292" r:id="rId21"/>
    <p:sldId id="262" r:id="rId22"/>
    <p:sldId id="293" r:id="rId23"/>
    <p:sldId id="263" r:id="rId24"/>
    <p:sldId id="294" r:id="rId25"/>
    <p:sldId id="295" r:id="rId26"/>
    <p:sldId id="296" r:id="rId27"/>
    <p:sldId id="297" r:id="rId28"/>
    <p:sldId id="264" r:id="rId29"/>
    <p:sldId id="274" r:id="rId30"/>
    <p:sldId id="276" r:id="rId31"/>
    <p:sldId id="27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E8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64"/>
    <p:restoredTop sz="94795"/>
  </p:normalViewPr>
  <p:slideViewPr>
    <p:cSldViewPr snapToGrid="0" snapToObjects="1">
      <p:cViewPr varScale="1">
        <p:scale>
          <a:sx n="227" d="100"/>
          <a:sy n="227" d="100"/>
        </p:scale>
        <p:origin x="49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FC077-A48B-E24A-AAFD-EB949DC2EFB3}" type="datetimeFigureOut">
              <a:rPr lang="en-US" smtClean="0"/>
              <a:t>10/11/17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C7DDB9-2BA6-6D4F-8C21-DFBEC228CFBB}" type="slidenum">
              <a:rPr lang="en-US" smtClean="0"/>
              <a:t>‹#›</a:t>
            </a:fld>
            <a:endParaRPr lang="en-US"/>
          </a:p>
        </p:txBody>
      </p:sp>
    </p:spTree>
    <p:extLst>
      <p:ext uri="{BB962C8B-B14F-4D97-AF65-F5344CB8AC3E}">
        <p14:creationId xmlns:p14="http://schemas.microsoft.com/office/powerpoint/2010/main" val="1006516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10"/>
          </p:nvPr>
        </p:nvSpPr>
        <p:spPr/>
        <p:txBody>
          <a:bodyPr/>
          <a:lstStyle/>
          <a:p>
            <a:fld id="{3A3F3775-F040-5942-A432-5B3AD3B503DF}" type="slidenum">
              <a:rPr lang="en-US" smtClean="0"/>
              <a:t>4</a:t>
            </a:fld>
            <a:endParaRPr lang="en-US"/>
          </a:p>
        </p:txBody>
      </p:sp>
    </p:spTree>
    <p:extLst>
      <p:ext uri="{BB962C8B-B14F-4D97-AF65-F5344CB8AC3E}">
        <p14:creationId xmlns:p14="http://schemas.microsoft.com/office/powerpoint/2010/main" val="791136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3F3775-F040-5942-A432-5B3AD3B503DF}" type="slidenum">
              <a:rPr lang="en-US" smtClean="0"/>
              <a:t>5</a:t>
            </a:fld>
            <a:endParaRPr lang="en-US"/>
          </a:p>
        </p:txBody>
      </p:sp>
    </p:spTree>
    <p:extLst>
      <p:ext uri="{BB962C8B-B14F-4D97-AF65-F5344CB8AC3E}">
        <p14:creationId xmlns:p14="http://schemas.microsoft.com/office/powerpoint/2010/main" val="1673683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p>
        </p:txBody>
      </p:sp>
      <p:sp>
        <p:nvSpPr>
          <p:cNvPr id="4" name="Slide Number Placeholder 3"/>
          <p:cNvSpPr>
            <a:spLocks noGrp="1"/>
          </p:cNvSpPr>
          <p:nvPr>
            <p:ph type="sldNum" sz="quarter" idx="10"/>
          </p:nvPr>
        </p:nvSpPr>
        <p:spPr/>
        <p:txBody>
          <a:bodyPr/>
          <a:lstStyle/>
          <a:p>
            <a:fld id="{3A3F3775-F040-5942-A432-5B3AD3B503DF}" type="slidenum">
              <a:rPr lang="en-US" smtClean="0"/>
              <a:t>6</a:t>
            </a:fld>
            <a:endParaRPr lang="en-US"/>
          </a:p>
        </p:txBody>
      </p:sp>
    </p:spTree>
    <p:extLst>
      <p:ext uri="{BB962C8B-B14F-4D97-AF65-F5344CB8AC3E}">
        <p14:creationId xmlns:p14="http://schemas.microsoft.com/office/powerpoint/2010/main" val="606014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1" i="1" dirty="0"/>
          </a:p>
        </p:txBody>
      </p:sp>
      <p:sp>
        <p:nvSpPr>
          <p:cNvPr id="4" name="Slide Number Placeholder 3"/>
          <p:cNvSpPr>
            <a:spLocks noGrp="1"/>
          </p:cNvSpPr>
          <p:nvPr>
            <p:ph type="sldNum" sz="quarter" idx="10"/>
          </p:nvPr>
        </p:nvSpPr>
        <p:spPr/>
        <p:txBody>
          <a:bodyPr/>
          <a:lstStyle/>
          <a:p>
            <a:fld id="{3A3F3775-F040-5942-A432-5B3AD3B503DF}" type="slidenum">
              <a:rPr lang="en-US" smtClean="0"/>
              <a:t>7</a:t>
            </a:fld>
            <a:endParaRPr lang="en-US"/>
          </a:p>
        </p:txBody>
      </p:sp>
    </p:spTree>
    <p:extLst>
      <p:ext uri="{BB962C8B-B14F-4D97-AF65-F5344CB8AC3E}">
        <p14:creationId xmlns:p14="http://schemas.microsoft.com/office/powerpoint/2010/main" val="176321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3F3775-F040-5942-A432-5B3AD3B503DF}" type="slidenum">
              <a:rPr lang="en-US" smtClean="0"/>
              <a:t>8</a:t>
            </a:fld>
            <a:endParaRPr lang="en-US"/>
          </a:p>
        </p:txBody>
      </p:sp>
    </p:spTree>
    <p:extLst>
      <p:ext uri="{BB962C8B-B14F-4D97-AF65-F5344CB8AC3E}">
        <p14:creationId xmlns:p14="http://schemas.microsoft.com/office/powerpoint/2010/main" val="2041153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t>Here are some</a:t>
            </a:r>
            <a:r>
              <a:rPr lang="en-US" b="1" i="1" baseline="0" dirty="0" smtClean="0"/>
              <a:t> images from one of the automatic skull-stripped masks generated by </a:t>
            </a:r>
            <a:r>
              <a:rPr lang="en-US" b="1" i="1" baseline="0" dirty="0" err="1" smtClean="0"/>
              <a:t>AutoSeg</a:t>
            </a:r>
            <a:r>
              <a:rPr lang="en-US" b="1" i="1" baseline="0" dirty="0" smtClean="0"/>
              <a:t> that I manually edited. I performed similar edits for each of the 300 coronal slices. In addition, some edits were easier to perform in the sagittal or transverse planes which are available in </a:t>
            </a:r>
            <a:r>
              <a:rPr lang="en-US" b="1" i="1" baseline="0" dirty="0" err="1" smtClean="0"/>
              <a:t>ITKSnap</a:t>
            </a:r>
            <a:r>
              <a:rPr lang="en-US" b="1" i="1" baseline="0" dirty="0" smtClean="0"/>
              <a:t>. I also used a smoothing tool in a program called Slicer that was able to smooth the edges. This was the most time consuming portion of my thesis, there were a 21 subjects and 2 scans for each subject for a total of 42 MRI scans so this was my primary focus last semester. </a:t>
            </a:r>
            <a:endParaRPr lang="en-US" b="1" i="1" dirty="0"/>
          </a:p>
        </p:txBody>
      </p:sp>
      <p:sp>
        <p:nvSpPr>
          <p:cNvPr id="4" name="Slide Number Placeholder 3"/>
          <p:cNvSpPr>
            <a:spLocks noGrp="1"/>
          </p:cNvSpPr>
          <p:nvPr>
            <p:ph type="sldNum" sz="quarter" idx="10"/>
          </p:nvPr>
        </p:nvSpPr>
        <p:spPr/>
        <p:txBody>
          <a:bodyPr/>
          <a:lstStyle/>
          <a:p>
            <a:fld id="{3A3F3775-F040-5942-A432-5B3AD3B503DF}" type="slidenum">
              <a:rPr lang="en-US" smtClean="0"/>
              <a:t>9</a:t>
            </a:fld>
            <a:endParaRPr lang="en-US"/>
          </a:p>
        </p:txBody>
      </p:sp>
    </p:spTree>
    <p:extLst>
      <p:ext uri="{BB962C8B-B14F-4D97-AF65-F5344CB8AC3E}">
        <p14:creationId xmlns:p14="http://schemas.microsoft.com/office/powerpoint/2010/main" val="1104777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i="1" dirty="0" smtClean="0"/>
              <a:t>Next, a skull-stripped</a:t>
            </a:r>
            <a:r>
              <a:rPr lang="en-US" b="1" i="1" baseline="0" dirty="0" smtClean="0"/>
              <a:t> version of the atlas is then registered to the skull-stripped subject. Transformation matrices for each of the cortical and subcortical </a:t>
            </a:r>
            <a:r>
              <a:rPr lang="en-US" b="1" i="1" baseline="0" dirty="0" err="1" smtClean="0"/>
              <a:t>parcellations</a:t>
            </a:r>
            <a:r>
              <a:rPr lang="en-US" b="1" i="1" baseline="0" dirty="0" smtClean="0"/>
              <a:t> are generated during this registration step, and these transformations (or warps) are applied to each region in the atlas to get them into subject space and generate the subject’s </a:t>
            </a:r>
            <a:r>
              <a:rPr lang="en-US" b="1" i="1" baseline="0" dirty="0" err="1" smtClean="0"/>
              <a:t>parcellations</a:t>
            </a:r>
            <a:r>
              <a:rPr lang="en-US" b="1" i="1" baseline="0" dirty="0" smtClean="0"/>
              <a:t>. Examples of some of the </a:t>
            </a:r>
            <a:r>
              <a:rPr lang="en-US" b="1" i="1" baseline="0" dirty="0" err="1" smtClean="0"/>
              <a:t>parcellations</a:t>
            </a:r>
            <a:r>
              <a:rPr lang="en-US" b="1" i="1" baseline="0" dirty="0" smtClean="0"/>
              <a:t> generated at this step include regions such as the frontal, parietal, and occipital lobes and the cerebellum among others.</a:t>
            </a:r>
            <a:endParaRPr lang="en-US" b="1" i="1"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0" i="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0" i="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0" i="0" dirty="0" smtClean="0"/>
              <a:t>Warps = deformation fields = how much each voxel was</a:t>
            </a:r>
            <a:r>
              <a:rPr lang="en-US" b="0" i="0" baseline="0" dirty="0" smtClean="0"/>
              <a:t> transformed during the registration process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Applied to each lobar </a:t>
            </a:r>
            <a:r>
              <a:rPr lang="en-US" b="0" i="0" baseline="0" dirty="0" err="1" smtClean="0"/>
              <a:t>parcellation</a:t>
            </a:r>
            <a:r>
              <a:rPr lang="en-US" b="0" i="0" baseline="0" dirty="0" smtClean="0"/>
              <a:t> and ROI</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NO ROIs – there are lobar (cortical) </a:t>
            </a:r>
            <a:r>
              <a:rPr lang="en-US" b="0" i="0" baseline="0" dirty="0" err="1" smtClean="0"/>
              <a:t>parcellations</a:t>
            </a:r>
            <a:r>
              <a:rPr lang="en-US" b="0" i="0" baseline="0" dirty="0" smtClean="0"/>
              <a:t> and subcortical </a:t>
            </a:r>
            <a:r>
              <a:rPr lang="en-US" b="0" i="0" baseline="0" dirty="0" err="1" smtClean="0"/>
              <a:t>parcellations</a:t>
            </a:r>
            <a:endParaRPr lang="en-US" b="0" i="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1" i="1"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1" i="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i="1" dirty="0" smtClean="0"/>
              <a:t>The segmentations are also blended with the cortical </a:t>
            </a:r>
            <a:r>
              <a:rPr lang="en-US" b="1" i="1" dirty="0" err="1" smtClean="0"/>
              <a:t>parcellations</a:t>
            </a:r>
            <a:r>
              <a:rPr lang="en-US" b="1" i="1" baseline="0" dirty="0" smtClean="0"/>
              <a:t> so that the WM, GM, and CSF of each cortical region can be calculated. </a:t>
            </a:r>
            <a:r>
              <a:rPr lang="en-US" b="1" i="1" dirty="0" smtClean="0"/>
              <a:t>This picture</a:t>
            </a:r>
            <a:r>
              <a:rPr lang="en-US" b="1" i="1" baseline="0" dirty="0" smtClean="0"/>
              <a:t> shows the GM and WM segmentations of each cortical region.  For example, green corresponds to PFC, so the green in the left figure shows PFC GM and the green in the right PFC WM.</a:t>
            </a:r>
            <a:endParaRPr lang="en-US" b="1" i="1" dirty="0" smtClean="0"/>
          </a:p>
          <a:p>
            <a:endParaRPr lang="en-US" dirty="0"/>
          </a:p>
        </p:txBody>
      </p:sp>
      <p:sp>
        <p:nvSpPr>
          <p:cNvPr id="4" name="Slide Number Placeholder 3"/>
          <p:cNvSpPr>
            <a:spLocks noGrp="1"/>
          </p:cNvSpPr>
          <p:nvPr>
            <p:ph type="sldNum" sz="quarter" idx="10"/>
          </p:nvPr>
        </p:nvSpPr>
        <p:spPr/>
        <p:txBody>
          <a:bodyPr/>
          <a:lstStyle/>
          <a:p>
            <a:fld id="{3A3F3775-F040-5942-A432-5B3AD3B503DF}" type="slidenum">
              <a:rPr lang="en-US" smtClean="0"/>
              <a:t>10</a:t>
            </a:fld>
            <a:endParaRPr lang="en-US"/>
          </a:p>
        </p:txBody>
      </p:sp>
    </p:spTree>
    <p:extLst>
      <p:ext uri="{BB962C8B-B14F-4D97-AF65-F5344CB8AC3E}">
        <p14:creationId xmlns:p14="http://schemas.microsoft.com/office/powerpoint/2010/main" val="1886511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251665B-C24A-4702-B522-6A4334602E03}"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
        <p:nvSpPr>
          <p:cNvPr id="7" name="Rectangle 6"/>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16"/>
          <p:cNvGrpSpPr/>
          <p:nvPr/>
        </p:nvGrpSpPr>
        <p:grpSpPr>
          <a:xfrm>
            <a:off x="284163" y="1906542"/>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21341" y="449005"/>
            <a:ext cx="7808976"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76205" y="1532427"/>
            <a:ext cx="7754112"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3" name="Rectangle 12"/>
          <p:cNvSpPr/>
          <p:nvPr/>
        </p:nvSpPr>
        <p:spPr>
          <a:xfrm>
            <a:off x="284163" y="6227064"/>
            <a:ext cx="8574087"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251665B-C24A-4702-B522-6A4334602E03}"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18" name="Rectangle 17"/>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Date Placeholder 3"/>
          <p:cNvSpPr>
            <a:spLocks noGrp="1"/>
          </p:cNvSpPr>
          <p:nvPr>
            <p:ph type="dt" sz="half" idx="10"/>
          </p:nvPr>
        </p:nvSpPr>
        <p:spPr/>
        <p:txBody>
          <a:bodyPr/>
          <a:lstStyle/>
          <a:p>
            <a:fld id="{4251665B-C24A-4702-B522-6A4334602E03}"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
        <p:nvSpPr>
          <p:cNvPr id="8" name="Picture Placeholder 7"/>
          <p:cNvSpPr>
            <a:spLocks noGrp="1"/>
          </p:cNvSpPr>
          <p:nvPr>
            <p:ph type="pic" sz="quarter" idx="13"/>
          </p:nvPr>
        </p:nvSpPr>
        <p:spPr>
          <a:xfrm>
            <a:off x="284162" y="2017058"/>
            <a:ext cx="8574087" cy="4377391"/>
          </a:xfrm>
        </p:spPr>
        <p:txBody>
          <a:bodyPr/>
          <a:lstStyle>
            <a:lvl1pPr>
              <a:buNone/>
              <a:defRPr/>
            </a:lvl1pPr>
          </a:lstStyle>
          <a:p>
            <a:r>
              <a:rPr lang="en-US" smtClean="0"/>
              <a:t>Drag picture to placeholder or click icon to add</a:t>
            </a:r>
            <a:endParaRPr/>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grpSp>
        <p:nvGrpSpPr>
          <p:cNvPr id="7" name="Group 16"/>
          <p:cNvGrpSpPr/>
          <p:nvPr/>
        </p:nvGrpSpPr>
        <p:grpSpPr>
          <a:xfrm>
            <a:off x="284163" y="1906542"/>
            <a:ext cx="8576373" cy="137411"/>
            <a:chOff x="284163" y="1759424"/>
            <a:chExt cx="8576373" cy="137411"/>
          </a:xfrm>
        </p:grpSpPr>
        <p:sp>
          <p:nvSpPr>
            <p:cNvPr id="11" name="Rectangle 10"/>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9" name="TextBox 18"/>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18633" y="444728"/>
            <a:ext cx="7810967" cy="1088237"/>
          </a:xfrm>
          <a:noFill/>
        </p:spPr>
        <p:txBody>
          <a:bodyPr bIns="45720" anchor="b" anchorCtr="0">
            <a:normAutofit/>
          </a:bodyPr>
          <a:lstStyle>
            <a:lvl1pPr algn="l">
              <a:lnSpc>
                <a:spcPts val="4600"/>
              </a:lnSpc>
              <a:defRPr/>
            </a:lvl1pPr>
          </a:lstStyle>
          <a:p>
            <a:r>
              <a:rPr lang="en-US" smtClean="0"/>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TextBox 12"/>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29768" y="4814125"/>
            <a:ext cx="77724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n-US" smtClean="0"/>
              <a:t>Click to edit Master text styles</a:t>
            </a:r>
          </a:p>
        </p:txBody>
      </p:sp>
      <p:sp>
        <p:nvSpPr>
          <p:cNvPr id="4" name="Date Placeholder 3"/>
          <p:cNvSpPr>
            <a:spLocks noGrp="1"/>
          </p:cNvSpPr>
          <p:nvPr>
            <p:ph type="dt" sz="half" idx="10"/>
          </p:nvPr>
        </p:nvSpPr>
        <p:spPr/>
        <p:txBody>
          <a:bodyPr/>
          <a:lstStyle/>
          <a:p>
            <a:fld id="{4251665B-C24A-4702-B522-6A4334602E03}"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284162" y="443754"/>
            <a:ext cx="8574087" cy="4370293"/>
          </a:xfrm>
        </p:spPr>
        <p:txBody>
          <a:bodyPr/>
          <a:lstStyle>
            <a:lvl1pPr>
              <a:buNone/>
              <a:defRPr/>
            </a:lvl1pPr>
          </a:lstStyle>
          <a:p>
            <a:r>
              <a:rPr lang="en-US" smtClean="0"/>
              <a:t>Drag picture to placeholder or click icon to add</a:t>
            </a:r>
            <a:endParaRPr/>
          </a:p>
        </p:txBody>
      </p:sp>
      <p:sp>
        <p:nvSpPr>
          <p:cNvPr id="4" name="Date Placeholder 3"/>
          <p:cNvSpPr>
            <a:spLocks noGrp="1"/>
          </p:cNvSpPr>
          <p:nvPr>
            <p:ph type="dt" sz="half" idx="10"/>
          </p:nvPr>
        </p:nvSpPr>
        <p:spPr/>
        <p:txBody>
          <a:bodyPr/>
          <a:lstStyle/>
          <a:p>
            <a:fld id="{4251665B-C24A-4702-B522-6A4334602E03}"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
        <p:nvSpPr>
          <p:cNvPr id="7" name="Rectangle 6"/>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7"/>
          <p:cNvGrpSpPr/>
          <p:nvPr/>
        </p:nvGrpSpPr>
        <p:grpSpPr>
          <a:xfrm>
            <a:off x="284163" y="6263389"/>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30306" y="4814047"/>
            <a:ext cx="7772400" cy="1048871"/>
          </a:xfrm>
          <a:noFill/>
        </p:spPr>
        <p:txBody>
          <a:bodyPr anchor="b" anchorCtr="0">
            <a:normAutofit/>
          </a:bodyPr>
          <a:lstStyle>
            <a:lvl1pPr algn="l">
              <a:defRPr sz="4200" b="0" i="0" cap="none" baseline="0"/>
            </a:lvl1pPr>
          </a:lstStyle>
          <a:p>
            <a:r>
              <a:rPr lang="en-US"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8"/>
          <p:cNvGrpSpPr/>
          <p:nvPr/>
        </p:nvGrpSpPr>
        <p:grpSpPr>
          <a:xfrm>
            <a:off x="284163" y="1577847"/>
            <a:ext cx="8576373" cy="137411"/>
            <a:chOff x="284163" y="1577847"/>
            <a:chExt cx="8576373" cy="137411"/>
          </a:xfrm>
        </p:grpSpPr>
        <p:sp>
          <p:nvSpPr>
            <p:cNvPr id="10" name="Rectangle 9"/>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251665B-C24A-4702-B522-6A4334602E03}" type="datetimeFigureOut">
              <a:rPr lang="en-US" smtClean="0"/>
              <a:t>10/11/17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a:off x="284163" y="1577847"/>
            <a:ext cx="8576373"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4251665B-C24A-4702-B522-6A4334602E03}" type="datetimeFigureOut">
              <a:rPr lang="en-US" smtClean="0"/>
              <a:t>10/11/17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6"/>
          <p:cNvGrpSpPr/>
          <p:nvPr/>
        </p:nvGrpSpPr>
        <p:grpSpPr>
          <a:xfrm>
            <a:off x="284163" y="1577847"/>
            <a:ext cx="8576373"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251665B-C24A-4702-B522-6A4334602E03}" type="datetimeFigureOut">
              <a:rPr lang="en-US" smtClean="0"/>
              <a:t>10/11/17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1665B-C24A-4702-B522-6A4334602E03}" type="datetimeFigureOut">
              <a:rPr lang="en-US" smtClean="0"/>
              <a:t>10/11/17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D889E0-CAB2-4699-909D-B9A88D47ACBE}" type="slidenum">
              <a:rPr lang="en-US" smtClean="0"/>
              <a:t>‹#›</a:t>
            </a:fld>
            <a:endParaRPr lang="en-US"/>
          </a:p>
        </p:txBody>
      </p:sp>
      <p:grpSp>
        <p:nvGrpSpPr>
          <p:cNvPr id="5" name="Group 4"/>
          <p:cNvGrpSpPr/>
          <p:nvPr/>
        </p:nvGrpSpPr>
        <p:grpSpPr>
          <a:xfrm>
            <a:off x="284163" y="452718"/>
            <a:ext cx="8576373" cy="137411"/>
            <a:chOff x="284163" y="1577847"/>
            <a:chExt cx="8576373" cy="137411"/>
          </a:xfrm>
        </p:grpSpPr>
        <p:sp>
          <p:nvSpPr>
            <p:cNvPr id="6" name="Rectangle 5"/>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51665B-C24A-4702-B522-6A4334602E03}" type="datetimeFigureOut">
              <a:rPr lang="en-US" smtClean="0"/>
              <a:t>10/11/17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grpSp>
        <p:nvGrpSpPr>
          <p:cNvPr id="8" name="Group 7"/>
          <p:cNvGrpSpPr/>
          <p:nvPr/>
        </p:nvGrpSpPr>
        <p:grpSpPr>
          <a:xfrm>
            <a:off x="284163" y="452718"/>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800600"/>
            <a:ext cx="8360242"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51665B-C24A-4702-B522-6A4334602E03}" type="datetimeFigureOut">
              <a:rPr lang="en-US" smtClean="0"/>
              <a:t>10/11/17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284163" y="4280647"/>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778189"/>
            <a:ext cx="8360242" cy="566738"/>
          </a:xfrm>
          <a:noFill/>
        </p:spPr>
        <p:txBody>
          <a:bodyPr anchor="b">
            <a:normAutofit/>
          </a:bodyPr>
          <a:lstStyle>
            <a:lvl1pPr algn="l">
              <a:defRPr sz="2800" b="0">
                <a:solidFill>
                  <a:schemeClr val="accent2"/>
                </a:solidFill>
              </a:defRPr>
            </a:lvl1pPr>
          </a:lstStyle>
          <a:p>
            <a:r>
              <a:rPr lang="en-US"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51665B-C24A-4702-B522-6A4334602E03}" type="datetimeFigureOut">
              <a:rPr lang="en-US" smtClean="0"/>
              <a:t>10/11/17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251665B-C24A-4702-B522-6A4334602E03}" type="datetimeFigureOut">
              <a:rPr lang="en-US" smtClean="0"/>
              <a:t>10/11/17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
        <p:nvSpPr>
          <p:cNvPr id="12" name="Rectangle 11"/>
          <p:cNvSpPr/>
          <p:nvPr/>
        </p:nvSpPr>
        <p:spPr>
          <a:xfrm>
            <a:off x="284163" y="4267200"/>
            <a:ext cx="27432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410764" y="4419600"/>
            <a:ext cx="2475395" cy="510988"/>
          </a:xfrm>
          <a:noFill/>
        </p:spPr>
        <p:txBody>
          <a:bodyPr anchor="b">
            <a:normAutofit/>
          </a:bodyPr>
          <a:lstStyle>
            <a:lvl1pPr algn="l">
              <a:defRPr sz="2000" b="1">
                <a:solidFill>
                  <a:schemeClr val="bg1"/>
                </a:solidFill>
              </a:defRPr>
            </a:lvl1pPr>
          </a:lstStyle>
          <a:p>
            <a:r>
              <a:rPr lang="en-US"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a:lstStyle>
            <a:lvl1pPr>
              <a:buNone/>
              <a:defRPr/>
            </a:lvl1pPr>
          </a:lstStyle>
          <a:p>
            <a:r>
              <a:rPr lang="en-US" smtClean="0"/>
              <a:t>Drag picture to placeholder or click icon to add</a:t>
            </a:r>
            <a:endParaRPr/>
          </a:p>
        </p:txBody>
      </p:sp>
      <p:grpSp>
        <p:nvGrpSpPr>
          <p:cNvPr id="8" name="Group 14"/>
          <p:cNvGrpSpPr/>
          <p:nvPr/>
        </p:nvGrpSpPr>
        <p:grpSpPr>
          <a:xfrm>
            <a:off x="284163" y="461682"/>
            <a:ext cx="8576373"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8" name="Rectangle 7"/>
          <p:cNvSpPr/>
          <p:nvPr/>
        </p:nvSpPr>
        <p:spPr>
          <a:xfrm>
            <a:off x="3021013" y="4801575"/>
            <a:ext cx="583723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031661" y="4800600"/>
            <a:ext cx="5691651"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51665B-C24A-4702-B522-6A4334602E03}" type="datetimeFigureOut">
              <a:rPr lang="en-US" smtClean="0"/>
              <a:t>10/11/17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
        <p:nvSpPr>
          <p:cNvPr id="13" name="Picture Placeholder 2"/>
          <p:cNvSpPr>
            <a:spLocks noGrp="1"/>
          </p:cNvSpPr>
          <p:nvPr>
            <p:ph type="pic" idx="13"/>
          </p:nvPr>
        </p:nvSpPr>
        <p:spPr>
          <a:xfrm>
            <a:off x="284164" y="457200"/>
            <a:ext cx="2736850"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Picture Placeholder 2"/>
          <p:cNvSpPr>
            <a:spLocks noGrp="1"/>
          </p:cNvSpPr>
          <p:nvPr>
            <p:ph type="pic" idx="14"/>
          </p:nvPr>
        </p:nvSpPr>
        <p:spPr>
          <a:xfrm>
            <a:off x="284164" y="3364992"/>
            <a:ext cx="2736850"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251665B-C24A-4702-B522-6A4334602E03}"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5313882" y="2857535"/>
            <a:ext cx="5934615"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n-US"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251665B-C24A-4702-B522-6A4334602E03}"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grpSp>
        <p:nvGrpSpPr>
          <p:cNvPr id="8" name="Group 7"/>
          <p:cNvGrpSpPr/>
          <p:nvPr/>
        </p:nvGrpSpPr>
        <p:grpSpPr>
          <a:xfrm rot="5400000">
            <a:off x="4658724" y="3355723"/>
            <a:ext cx="5934456"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1503" y="2133600"/>
            <a:ext cx="7076747" cy="3992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4936" y="6437032"/>
            <a:ext cx="2133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fld id="{4251665B-C24A-4702-B522-6A4334602E03}" type="datetimeFigureOut">
              <a:rPr lang="en-US" smtClean="0"/>
              <a:t>10/11/17</a:t>
            </a:fld>
            <a:endParaRPr lang="en-US"/>
          </a:p>
        </p:txBody>
      </p:sp>
      <p:sp>
        <p:nvSpPr>
          <p:cNvPr id="5" name="Footer Placeholder 4"/>
          <p:cNvSpPr>
            <a:spLocks noGrp="1"/>
          </p:cNvSpPr>
          <p:nvPr>
            <p:ph type="ftr" sz="quarter" idx="3"/>
          </p:nvPr>
        </p:nvSpPr>
        <p:spPr>
          <a:xfrm>
            <a:off x="199698" y="6437032"/>
            <a:ext cx="6124902"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8306459" y="167347"/>
            <a:ext cx="630621"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fld id="{5FD889E0-CAB2-4699-909D-B9A88D47ACBE}" type="slidenum">
              <a:rPr lang="en-US" smtClean="0"/>
              <a:t>‹#›</a:t>
            </a:fld>
            <a:endParaRPr lang="en-US"/>
          </a:p>
        </p:txBody>
      </p:sp>
      <p:sp>
        <p:nvSpPr>
          <p:cNvPr id="2" name="Title Placeholder 1"/>
          <p:cNvSpPr>
            <a:spLocks noGrp="1"/>
          </p:cNvSpPr>
          <p:nvPr>
            <p:ph type="title"/>
          </p:nvPr>
        </p:nvSpPr>
        <p:spPr>
          <a:xfrm>
            <a:off x="284163" y="630382"/>
            <a:ext cx="8574087"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smtClean="0"/>
              <a:t>Click to edit Master title style</a:t>
            </a: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png"/><Relationship Id="rId1" Type="http://schemas.microsoft.com/office/2007/relationships/media" Target="../media/media1.mov"/><Relationship Id="rId2" Type="http://schemas.openxmlformats.org/officeDocument/2006/relationships/video" Target="../media/media1.mov"/></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microsoft.com/office/2007/relationships/hdphoto" Target="../media/hdphoto1.wdp"/><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4" Type="http://schemas.openxmlformats.org/officeDocument/2006/relationships/image" Target="../media/image27.gif"/><Relationship Id="rId1" Type="http://schemas.openxmlformats.org/officeDocument/2006/relationships/slideLayout" Target="../slideLayouts/slideLayout2.xml"/><Relationship Id="rId2" Type="http://schemas.openxmlformats.org/officeDocument/2006/relationships/image" Target="../media/image25.emf"/></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AutoSeg</a:t>
            </a:r>
            <a:r>
              <a:rPr lang="en-US" dirty="0" smtClean="0"/>
              <a:t> v3.3.2</a:t>
            </a:r>
            <a:endParaRPr lang="en-US" dirty="0"/>
          </a:p>
        </p:txBody>
      </p:sp>
      <p:sp>
        <p:nvSpPr>
          <p:cNvPr id="3" name="Subtitle 2"/>
          <p:cNvSpPr>
            <a:spLocks noGrp="1"/>
          </p:cNvSpPr>
          <p:nvPr>
            <p:ph type="subTitle" idx="1"/>
          </p:nvPr>
        </p:nvSpPr>
        <p:spPr/>
        <p:txBody>
          <a:bodyPr/>
          <a:lstStyle/>
          <a:p>
            <a:r>
              <a:rPr lang="en-US" dirty="0" smtClean="0"/>
              <a:t>Automatic Segmentation for Rhesus Monkeys MRI data</a:t>
            </a:r>
            <a:endParaRPr lang="en-US" dirty="0"/>
          </a:p>
        </p:txBody>
      </p:sp>
      <p:pic>
        <p:nvPicPr>
          <p:cNvPr id="6" name="Picture 5" descr="Screen Shot 2015-03-11 at 10.40.1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4273" y="4026095"/>
            <a:ext cx="3125583" cy="2708125"/>
          </a:xfrm>
          <a:prstGeom prst="rect">
            <a:avLst/>
          </a:prstGeom>
        </p:spPr>
      </p:pic>
      <p:pic>
        <p:nvPicPr>
          <p:cNvPr id="7" name="HeadWithBrainImprin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929013" y="1197033"/>
            <a:ext cx="2826692" cy="2272295"/>
          </a:xfrm>
          <a:prstGeom prst="rect">
            <a:avLst/>
          </a:prstGeom>
        </p:spPr>
      </p:pic>
      <p:sp>
        <p:nvSpPr>
          <p:cNvPr id="4" name="TextBox 3"/>
          <p:cNvSpPr txBox="1"/>
          <p:nvPr/>
        </p:nvSpPr>
        <p:spPr>
          <a:xfrm>
            <a:off x="567159" y="6364888"/>
            <a:ext cx="3409908" cy="369332"/>
          </a:xfrm>
          <a:prstGeom prst="rect">
            <a:avLst/>
          </a:prstGeom>
          <a:noFill/>
        </p:spPr>
        <p:txBody>
          <a:bodyPr wrap="none" rtlCol="0">
            <a:spAutoFit/>
          </a:bodyPr>
          <a:lstStyle/>
          <a:p>
            <a:r>
              <a:rPr lang="en-US" smtClean="0"/>
              <a:t>Authors: </a:t>
            </a:r>
            <a:r>
              <a:rPr lang="en-US" dirty="0" err="1" smtClean="0"/>
              <a:t>Britanny</a:t>
            </a:r>
            <a:r>
              <a:rPr lang="en-US" dirty="0" smtClean="0"/>
              <a:t>, Felicia &amp; Martin</a:t>
            </a:r>
            <a:endParaRPr lang="en-US" dirty="0"/>
          </a:p>
        </p:txBody>
      </p:sp>
      <p:pic>
        <p:nvPicPr>
          <p:cNvPr id="8" name="Picture 7"/>
          <p:cNvPicPr>
            <a:picLocks noChangeAspect="1"/>
          </p:cNvPicPr>
          <p:nvPr/>
        </p:nvPicPr>
        <p:blipFill>
          <a:blip r:embed="rId6"/>
          <a:stretch>
            <a:fillRect/>
          </a:stretch>
        </p:blipFill>
        <p:spPr>
          <a:xfrm>
            <a:off x="677759" y="2093909"/>
            <a:ext cx="4338304" cy="4144846"/>
          </a:xfrm>
          <a:prstGeom prst="rect">
            <a:avLst/>
          </a:prstGeom>
        </p:spPr>
      </p:pic>
    </p:spTree>
    <p:extLst>
      <p:ext uri="{BB962C8B-B14F-4D97-AF65-F5344CB8AC3E}">
        <p14:creationId xmlns:p14="http://schemas.microsoft.com/office/powerpoint/2010/main" val="41073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9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 Notes 	</a:t>
            </a:r>
            <a:endParaRPr lang="en-US" dirty="0"/>
          </a:p>
        </p:txBody>
      </p:sp>
      <p:sp>
        <p:nvSpPr>
          <p:cNvPr id="3" name="Content Placeholder 2"/>
          <p:cNvSpPr>
            <a:spLocks noGrp="1"/>
          </p:cNvSpPr>
          <p:nvPr>
            <p:ph idx="1"/>
          </p:nvPr>
        </p:nvSpPr>
        <p:spPr>
          <a:xfrm>
            <a:off x="284163" y="2133600"/>
            <a:ext cx="8574087" cy="3992563"/>
          </a:xfrm>
        </p:spPr>
        <p:txBody>
          <a:bodyPr>
            <a:normAutofit fontScale="85000" lnSpcReduction="20000"/>
          </a:bodyPr>
          <a:lstStyle/>
          <a:p>
            <a:r>
              <a:rPr lang="en-US" dirty="0" smtClean="0"/>
              <a:t>Be sure the version of </a:t>
            </a:r>
            <a:r>
              <a:rPr lang="en-US" dirty="0" err="1" smtClean="0"/>
              <a:t>AutoSeg</a:t>
            </a:r>
            <a:r>
              <a:rPr lang="en-US" dirty="0" smtClean="0"/>
              <a:t> is the newest stable release</a:t>
            </a:r>
          </a:p>
          <a:p>
            <a:pPr lvl="1"/>
            <a:r>
              <a:rPr lang="en-US" dirty="0" smtClean="0"/>
              <a:t>Currently version 3.3.2, no major releases soon expected</a:t>
            </a:r>
          </a:p>
          <a:p>
            <a:pPr lvl="1"/>
            <a:r>
              <a:rPr lang="en-US" dirty="0" smtClean="0"/>
              <a:t>Future: In a few years, </a:t>
            </a:r>
            <a:r>
              <a:rPr lang="en-US" dirty="0" err="1" smtClean="0"/>
              <a:t>AutoSeg</a:t>
            </a:r>
            <a:r>
              <a:rPr lang="en-US" dirty="0" smtClean="0"/>
              <a:t> will be replaced</a:t>
            </a:r>
          </a:p>
          <a:p>
            <a:r>
              <a:rPr lang="en-US" dirty="0" smtClean="0"/>
              <a:t>Be sure Slicer is installed</a:t>
            </a:r>
          </a:p>
          <a:p>
            <a:pPr lvl="1"/>
            <a:r>
              <a:rPr lang="en-US" dirty="0" err="1" smtClean="0"/>
              <a:t>AutoSeg</a:t>
            </a:r>
            <a:r>
              <a:rPr lang="en-US" dirty="0" smtClean="0"/>
              <a:t> uses several Slicer tools</a:t>
            </a:r>
          </a:p>
          <a:p>
            <a:r>
              <a:rPr lang="en-US" dirty="0" smtClean="0"/>
              <a:t>Be sure </a:t>
            </a:r>
            <a:r>
              <a:rPr lang="en-US" dirty="0" err="1" smtClean="0"/>
              <a:t>ImageStat</a:t>
            </a:r>
            <a:r>
              <a:rPr lang="en-US" dirty="0" smtClean="0"/>
              <a:t> and ANTs is installed</a:t>
            </a:r>
          </a:p>
          <a:p>
            <a:pPr marL="454025" lvl="1" indent="-454025">
              <a:spcBef>
                <a:spcPts val="2000"/>
              </a:spcBef>
              <a:buClr>
                <a:schemeClr val="bg1">
                  <a:lumMod val="65000"/>
                </a:schemeClr>
              </a:buClr>
            </a:pPr>
            <a:r>
              <a:rPr lang="en-US" dirty="0"/>
              <a:t>On the BITC, all tools are in /home/</a:t>
            </a:r>
            <a:r>
              <a:rPr lang="en-US" dirty="0" err="1"/>
              <a:t>yundishi</a:t>
            </a:r>
            <a:r>
              <a:rPr lang="en-US" dirty="0"/>
              <a:t>/</a:t>
            </a:r>
            <a:r>
              <a:rPr lang="en-US" dirty="0" err="1"/>
              <a:t>UNC_Program</a:t>
            </a:r>
            <a:r>
              <a:rPr lang="en-US" dirty="0" smtClean="0"/>
              <a:t>/</a:t>
            </a:r>
          </a:p>
          <a:p>
            <a:r>
              <a:rPr lang="en-US" dirty="0" smtClean="0"/>
              <a:t>First overview of processing, then example processing slides are for a single subject using the GUI</a:t>
            </a:r>
          </a:p>
          <a:p>
            <a:pPr lvl="1"/>
            <a:r>
              <a:rPr lang="en-US" dirty="0" smtClean="0"/>
              <a:t>Extends </a:t>
            </a:r>
            <a:r>
              <a:rPr lang="en-US" dirty="0" err="1" smtClean="0"/>
              <a:t>straighforwardly</a:t>
            </a:r>
            <a:r>
              <a:rPr lang="en-US" dirty="0" smtClean="0"/>
              <a:t> to multiple subjects</a:t>
            </a:r>
          </a:p>
        </p:txBody>
      </p:sp>
    </p:spTree>
    <p:extLst>
      <p:ext uri="{BB962C8B-B14F-4D97-AF65-F5344CB8AC3E}">
        <p14:creationId xmlns:p14="http://schemas.microsoft.com/office/powerpoint/2010/main" val="21737913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AutoSeg</a:t>
            </a:r>
            <a:r>
              <a:rPr lang="en-US" dirty="0" smtClean="0"/>
              <a:t> Processing Steps</a:t>
            </a:r>
            <a:endParaRPr lang="en-US" dirty="0"/>
          </a:p>
        </p:txBody>
      </p:sp>
      <p:sp>
        <p:nvSpPr>
          <p:cNvPr id="6" name="TextBox 5"/>
          <p:cNvSpPr txBox="1"/>
          <p:nvPr/>
        </p:nvSpPr>
        <p:spPr>
          <a:xfrm>
            <a:off x="3288067" y="2018811"/>
            <a:ext cx="2183803" cy="369332"/>
          </a:xfrm>
          <a:prstGeom prst="rect">
            <a:avLst/>
          </a:prstGeom>
          <a:solidFill>
            <a:srgbClr val="B8E8FF"/>
          </a:solidFill>
          <a:ln>
            <a:solidFill>
              <a:schemeClr val="accent1"/>
            </a:solidFill>
          </a:ln>
        </p:spPr>
        <p:txBody>
          <a:bodyPr wrap="none" rtlCol="0">
            <a:spAutoFit/>
          </a:bodyPr>
          <a:lstStyle/>
          <a:p>
            <a:r>
              <a:rPr lang="en-US" dirty="0" smtClean="0"/>
              <a:t>Initial Bias Correction</a:t>
            </a:r>
            <a:endParaRPr lang="en-US" dirty="0"/>
          </a:p>
        </p:txBody>
      </p:sp>
      <p:sp>
        <p:nvSpPr>
          <p:cNvPr id="7" name="TextBox 6"/>
          <p:cNvSpPr txBox="1"/>
          <p:nvPr/>
        </p:nvSpPr>
        <p:spPr>
          <a:xfrm>
            <a:off x="3004592" y="2662669"/>
            <a:ext cx="2750753" cy="369332"/>
          </a:xfrm>
          <a:prstGeom prst="rect">
            <a:avLst/>
          </a:prstGeom>
          <a:solidFill>
            <a:srgbClr val="B8E8FF"/>
          </a:solidFill>
          <a:ln>
            <a:solidFill>
              <a:schemeClr val="accent1"/>
            </a:solidFill>
          </a:ln>
        </p:spPr>
        <p:txBody>
          <a:bodyPr wrap="none" rtlCol="0">
            <a:spAutoFit/>
          </a:bodyPr>
          <a:lstStyle/>
          <a:p>
            <a:r>
              <a:rPr lang="en-US" dirty="0" smtClean="0"/>
              <a:t>Reference </a:t>
            </a:r>
            <a:r>
              <a:rPr lang="en-US" smtClean="0"/>
              <a:t>Space Alignment</a:t>
            </a:r>
            <a:endParaRPr lang="en-US" dirty="0"/>
          </a:p>
        </p:txBody>
      </p:sp>
      <p:sp>
        <p:nvSpPr>
          <p:cNvPr id="8" name="TextBox 7"/>
          <p:cNvSpPr txBox="1"/>
          <p:nvPr/>
        </p:nvSpPr>
        <p:spPr>
          <a:xfrm>
            <a:off x="2290550" y="3306527"/>
            <a:ext cx="4178836" cy="369332"/>
          </a:xfrm>
          <a:prstGeom prst="rect">
            <a:avLst/>
          </a:prstGeom>
          <a:solidFill>
            <a:schemeClr val="accent3">
              <a:lumMod val="40000"/>
              <a:lumOff val="60000"/>
            </a:schemeClr>
          </a:solidFill>
          <a:ln>
            <a:solidFill>
              <a:schemeClr val="accent1"/>
            </a:solidFill>
          </a:ln>
        </p:spPr>
        <p:txBody>
          <a:bodyPr wrap="none" rtlCol="0">
            <a:spAutoFit/>
          </a:bodyPr>
          <a:lstStyle/>
          <a:p>
            <a:r>
              <a:rPr lang="en-US" dirty="0" smtClean="0"/>
              <a:t>Tissue Segmentation (with </a:t>
            </a:r>
            <a:r>
              <a:rPr lang="en-US" smtClean="0"/>
              <a:t>bias correction)</a:t>
            </a:r>
            <a:endParaRPr lang="en-US" dirty="0"/>
          </a:p>
        </p:txBody>
      </p:sp>
      <p:sp>
        <p:nvSpPr>
          <p:cNvPr id="9" name="TextBox 8"/>
          <p:cNvSpPr txBox="1"/>
          <p:nvPr/>
        </p:nvSpPr>
        <p:spPr>
          <a:xfrm>
            <a:off x="3622164" y="3950385"/>
            <a:ext cx="1515608" cy="369332"/>
          </a:xfrm>
          <a:prstGeom prst="rect">
            <a:avLst/>
          </a:prstGeom>
          <a:solidFill>
            <a:schemeClr val="accent3">
              <a:lumMod val="40000"/>
              <a:lumOff val="60000"/>
            </a:schemeClr>
          </a:solidFill>
          <a:ln>
            <a:solidFill>
              <a:schemeClr val="accent1"/>
            </a:solidFill>
          </a:ln>
        </p:spPr>
        <p:txBody>
          <a:bodyPr wrap="none" rtlCol="0">
            <a:spAutoFit/>
          </a:bodyPr>
          <a:lstStyle/>
          <a:p>
            <a:r>
              <a:rPr lang="en-US" smtClean="0"/>
              <a:t>Skull Stripping</a:t>
            </a:r>
            <a:endParaRPr lang="en-US" dirty="0"/>
          </a:p>
        </p:txBody>
      </p:sp>
      <p:sp>
        <p:nvSpPr>
          <p:cNvPr id="10" name="TextBox 9"/>
          <p:cNvSpPr txBox="1"/>
          <p:nvPr/>
        </p:nvSpPr>
        <p:spPr>
          <a:xfrm>
            <a:off x="2833070" y="4604942"/>
            <a:ext cx="3093796" cy="369332"/>
          </a:xfrm>
          <a:prstGeom prst="rect">
            <a:avLst/>
          </a:prstGeom>
          <a:solidFill>
            <a:srgbClr val="B8E8FF"/>
          </a:solidFill>
          <a:ln>
            <a:solidFill>
              <a:schemeClr val="accent1"/>
            </a:solidFill>
          </a:ln>
        </p:spPr>
        <p:txBody>
          <a:bodyPr wrap="none" rtlCol="0">
            <a:spAutoFit/>
          </a:bodyPr>
          <a:lstStyle/>
          <a:p>
            <a:r>
              <a:rPr lang="en-US" dirty="0" smtClean="0"/>
              <a:t>Single Atlas ROI &amp; </a:t>
            </a:r>
            <a:r>
              <a:rPr lang="en-US" dirty="0" err="1" smtClean="0"/>
              <a:t>Parcellations</a:t>
            </a:r>
            <a:endParaRPr lang="en-US" dirty="0"/>
          </a:p>
        </p:txBody>
      </p:sp>
      <p:sp>
        <p:nvSpPr>
          <p:cNvPr id="11" name="TextBox 10"/>
          <p:cNvSpPr txBox="1"/>
          <p:nvPr/>
        </p:nvSpPr>
        <p:spPr>
          <a:xfrm>
            <a:off x="2861123" y="5229210"/>
            <a:ext cx="3037691" cy="369332"/>
          </a:xfrm>
          <a:prstGeom prst="rect">
            <a:avLst/>
          </a:prstGeom>
          <a:solidFill>
            <a:srgbClr val="B8E8FF"/>
          </a:solidFill>
          <a:ln>
            <a:solidFill>
              <a:schemeClr val="accent1"/>
            </a:solidFill>
          </a:ln>
        </p:spPr>
        <p:txBody>
          <a:bodyPr wrap="none" rtlCol="0">
            <a:spAutoFit/>
          </a:bodyPr>
          <a:lstStyle/>
          <a:p>
            <a:r>
              <a:rPr lang="en-US" dirty="0" smtClean="0"/>
              <a:t>Multi Atlas ROI &amp; </a:t>
            </a:r>
            <a:r>
              <a:rPr lang="en-US" dirty="0" err="1" smtClean="0"/>
              <a:t>Parcellations</a:t>
            </a:r>
            <a:endParaRPr lang="en-US" dirty="0"/>
          </a:p>
        </p:txBody>
      </p:sp>
      <p:sp>
        <p:nvSpPr>
          <p:cNvPr id="12" name="TextBox 11"/>
          <p:cNvSpPr txBox="1"/>
          <p:nvPr/>
        </p:nvSpPr>
        <p:spPr>
          <a:xfrm>
            <a:off x="3287297" y="5881959"/>
            <a:ext cx="2185342" cy="369332"/>
          </a:xfrm>
          <a:prstGeom prst="rect">
            <a:avLst/>
          </a:prstGeom>
          <a:solidFill>
            <a:srgbClr val="B8E8FF"/>
          </a:solidFill>
          <a:ln>
            <a:solidFill>
              <a:schemeClr val="accent1"/>
            </a:solidFill>
          </a:ln>
        </p:spPr>
        <p:txBody>
          <a:bodyPr wrap="none" rtlCol="0">
            <a:spAutoFit/>
          </a:bodyPr>
          <a:lstStyle/>
          <a:p>
            <a:r>
              <a:rPr lang="en-US" smtClean="0"/>
              <a:t>Volume Computation</a:t>
            </a:r>
            <a:endParaRPr lang="en-US" dirty="0"/>
          </a:p>
        </p:txBody>
      </p:sp>
      <p:sp>
        <p:nvSpPr>
          <p:cNvPr id="13" name="TextBox 12"/>
          <p:cNvSpPr txBox="1"/>
          <p:nvPr/>
        </p:nvSpPr>
        <p:spPr>
          <a:xfrm>
            <a:off x="7671774" y="3597506"/>
            <a:ext cx="1365182" cy="369332"/>
          </a:xfrm>
          <a:prstGeom prst="rect">
            <a:avLst/>
          </a:prstGeom>
          <a:noFill/>
        </p:spPr>
        <p:txBody>
          <a:bodyPr wrap="none" rtlCol="0">
            <a:spAutoFit/>
          </a:bodyPr>
          <a:lstStyle/>
          <a:p>
            <a:r>
              <a:rPr lang="en-US" dirty="0" smtClean="0"/>
              <a:t>Not optional</a:t>
            </a:r>
            <a:endParaRPr lang="en-US" dirty="0"/>
          </a:p>
        </p:txBody>
      </p:sp>
      <p:sp>
        <p:nvSpPr>
          <p:cNvPr id="14" name="Right Brace 13"/>
          <p:cNvSpPr/>
          <p:nvPr/>
        </p:nvSpPr>
        <p:spPr>
          <a:xfrm>
            <a:off x="7292049" y="3331411"/>
            <a:ext cx="379725" cy="961085"/>
          </a:xfrm>
          <a:prstGeom prst="rightBrace">
            <a:avLst/>
          </a:prstGeom>
          <a:ln>
            <a:solidFill>
              <a:srgbClr val="FFC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Right Brace 14"/>
          <p:cNvSpPr/>
          <p:nvPr/>
        </p:nvSpPr>
        <p:spPr>
          <a:xfrm>
            <a:off x="7292048" y="2092267"/>
            <a:ext cx="379725" cy="961085"/>
          </a:xfrm>
          <a:prstGeom prst="rightBrace">
            <a:avLst/>
          </a:prstGeom>
          <a:ln>
            <a:solidFill>
              <a:srgbClr val="00B0F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Right Brace 15"/>
          <p:cNvSpPr/>
          <p:nvPr/>
        </p:nvSpPr>
        <p:spPr>
          <a:xfrm>
            <a:off x="7292048" y="4496270"/>
            <a:ext cx="379725" cy="1797887"/>
          </a:xfrm>
          <a:prstGeom prst="rightBrace">
            <a:avLst/>
          </a:prstGeom>
          <a:ln>
            <a:solidFill>
              <a:srgbClr val="00B0F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p:cNvSpPr txBox="1"/>
          <p:nvPr/>
        </p:nvSpPr>
        <p:spPr>
          <a:xfrm>
            <a:off x="7671773" y="2388143"/>
            <a:ext cx="994888" cy="369332"/>
          </a:xfrm>
          <a:prstGeom prst="rect">
            <a:avLst/>
          </a:prstGeom>
          <a:noFill/>
        </p:spPr>
        <p:txBody>
          <a:bodyPr wrap="none" rtlCol="0">
            <a:spAutoFit/>
          </a:bodyPr>
          <a:lstStyle/>
          <a:p>
            <a:r>
              <a:rPr lang="en-US"/>
              <a:t>O</a:t>
            </a:r>
            <a:r>
              <a:rPr lang="en-US" smtClean="0"/>
              <a:t>ptional</a:t>
            </a:r>
            <a:endParaRPr lang="en-US" dirty="0"/>
          </a:p>
        </p:txBody>
      </p:sp>
      <p:sp>
        <p:nvSpPr>
          <p:cNvPr id="18" name="TextBox 17"/>
          <p:cNvSpPr txBox="1"/>
          <p:nvPr/>
        </p:nvSpPr>
        <p:spPr>
          <a:xfrm>
            <a:off x="7750019" y="5210547"/>
            <a:ext cx="994888" cy="369332"/>
          </a:xfrm>
          <a:prstGeom prst="rect">
            <a:avLst/>
          </a:prstGeom>
          <a:noFill/>
        </p:spPr>
        <p:txBody>
          <a:bodyPr wrap="none" rtlCol="0">
            <a:spAutoFit/>
          </a:bodyPr>
          <a:lstStyle/>
          <a:p>
            <a:r>
              <a:rPr lang="en-US"/>
              <a:t>O</a:t>
            </a:r>
            <a:r>
              <a:rPr lang="en-US" smtClean="0"/>
              <a:t>ptional</a:t>
            </a:r>
            <a:endParaRPr lang="en-US" dirty="0"/>
          </a:p>
        </p:txBody>
      </p:sp>
      <p:cxnSp>
        <p:nvCxnSpPr>
          <p:cNvPr id="20" name="Straight Arrow Connector 19"/>
          <p:cNvCxnSpPr/>
          <p:nvPr/>
        </p:nvCxnSpPr>
        <p:spPr>
          <a:xfrm>
            <a:off x="4379968" y="2388143"/>
            <a:ext cx="0" cy="2745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379968" y="3032001"/>
            <a:ext cx="0" cy="2745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4379968" y="3675859"/>
            <a:ext cx="0" cy="2745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4379968" y="5607433"/>
            <a:ext cx="0" cy="2745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4379968" y="4341440"/>
            <a:ext cx="0" cy="2745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4379968" y="4974274"/>
            <a:ext cx="0" cy="2745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64933" y="1777279"/>
            <a:ext cx="2618883" cy="1200329"/>
          </a:xfrm>
          <a:prstGeom prst="rect">
            <a:avLst/>
          </a:prstGeom>
          <a:noFill/>
        </p:spPr>
        <p:txBody>
          <a:bodyPr wrap="square" rtlCol="0">
            <a:spAutoFit/>
          </a:bodyPr>
          <a:lstStyle/>
          <a:p>
            <a:pPr marL="285750" indent="-285750">
              <a:buFontTx/>
              <a:buChar char="-"/>
            </a:pPr>
            <a:r>
              <a:rPr lang="en-US" dirty="0" smtClean="0"/>
              <a:t>Several steps optional</a:t>
            </a:r>
          </a:p>
          <a:p>
            <a:pPr marL="285750" indent="-285750">
              <a:buFontTx/>
              <a:buChar char="-"/>
            </a:pPr>
            <a:r>
              <a:rPr lang="en-US" dirty="0" smtClean="0"/>
              <a:t>Tissue segmentation cannot be skipped currently</a:t>
            </a:r>
          </a:p>
        </p:txBody>
      </p:sp>
      <p:sp>
        <p:nvSpPr>
          <p:cNvPr id="38" name="TextBox 37"/>
          <p:cNvSpPr txBox="1"/>
          <p:nvPr/>
        </p:nvSpPr>
        <p:spPr>
          <a:xfrm>
            <a:off x="6742601" y="2073934"/>
            <a:ext cx="562975" cy="369332"/>
          </a:xfrm>
          <a:prstGeom prst="rect">
            <a:avLst/>
          </a:prstGeom>
          <a:noFill/>
        </p:spPr>
        <p:txBody>
          <a:bodyPr wrap="none" rtlCol="0">
            <a:spAutoFit/>
          </a:bodyPr>
          <a:lstStyle/>
          <a:p>
            <a:r>
              <a:rPr lang="en-US" dirty="0" smtClean="0"/>
              <a:t>bias</a:t>
            </a:r>
            <a:endParaRPr lang="en-US" dirty="0"/>
          </a:p>
        </p:txBody>
      </p:sp>
      <p:sp>
        <p:nvSpPr>
          <p:cNvPr id="39" name="TextBox 38"/>
          <p:cNvSpPr txBox="1"/>
          <p:nvPr/>
        </p:nvSpPr>
        <p:spPr>
          <a:xfrm>
            <a:off x="6412831" y="2721243"/>
            <a:ext cx="892745" cy="369332"/>
          </a:xfrm>
          <a:prstGeom prst="rect">
            <a:avLst/>
          </a:prstGeom>
          <a:noFill/>
        </p:spPr>
        <p:txBody>
          <a:bodyPr wrap="none" rtlCol="0">
            <a:spAutoFit/>
          </a:bodyPr>
          <a:lstStyle/>
          <a:p>
            <a:r>
              <a:rPr lang="en-US" dirty="0" err="1" smtClean="0"/>
              <a:t>atlasIso</a:t>
            </a:r>
            <a:endParaRPr lang="en-US" dirty="0"/>
          </a:p>
        </p:txBody>
      </p:sp>
      <p:sp>
        <p:nvSpPr>
          <p:cNvPr id="40" name="TextBox 39"/>
          <p:cNvSpPr txBox="1"/>
          <p:nvPr/>
        </p:nvSpPr>
        <p:spPr>
          <a:xfrm>
            <a:off x="6731380" y="3306527"/>
            <a:ext cx="574196" cy="369332"/>
          </a:xfrm>
          <a:prstGeom prst="rect">
            <a:avLst/>
          </a:prstGeom>
          <a:noFill/>
        </p:spPr>
        <p:txBody>
          <a:bodyPr wrap="none" rtlCol="0">
            <a:spAutoFit/>
          </a:bodyPr>
          <a:lstStyle/>
          <a:p>
            <a:r>
              <a:rPr lang="en-US" dirty="0" smtClean="0"/>
              <a:t>ems</a:t>
            </a:r>
            <a:endParaRPr lang="en-US" dirty="0"/>
          </a:p>
        </p:txBody>
      </p:sp>
      <p:sp>
        <p:nvSpPr>
          <p:cNvPr id="41" name="TextBox 40"/>
          <p:cNvSpPr txBox="1"/>
          <p:nvPr/>
        </p:nvSpPr>
        <p:spPr>
          <a:xfrm>
            <a:off x="6080372" y="1704602"/>
            <a:ext cx="1401538" cy="369332"/>
          </a:xfrm>
          <a:prstGeom prst="rect">
            <a:avLst/>
          </a:prstGeom>
          <a:noFill/>
        </p:spPr>
        <p:txBody>
          <a:bodyPr wrap="none" rtlCol="0">
            <a:spAutoFit/>
          </a:bodyPr>
          <a:lstStyle/>
          <a:p>
            <a:r>
              <a:rPr lang="en-US" smtClean="0"/>
              <a:t>Foldernames</a:t>
            </a:r>
            <a:endParaRPr lang="en-US" dirty="0" smtClean="0"/>
          </a:p>
        </p:txBody>
      </p:sp>
      <p:sp>
        <p:nvSpPr>
          <p:cNvPr id="42" name="TextBox 41"/>
          <p:cNvSpPr txBox="1"/>
          <p:nvPr/>
        </p:nvSpPr>
        <p:spPr>
          <a:xfrm>
            <a:off x="6324217" y="3914307"/>
            <a:ext cx="981359" cy="369332"/>
          </a:xfrm>
          <a:prstGeom prst="rect">
            <a:avLst/>
          </a:prstGeom>
          <a:noFill/>
        </p:spPr>
        <p:txBody>
          <a:bodyPr wrap="none" rtlCol="0">
            <a:spAutoFit/>
          </a:bodyPr>
          <a:lstStyle/>
          <a:p>
            <a:r>
              <a:rPr lang="en-US" smtClean="0"/>
              <a:t>Stripped</a:t>
            </a:r>
            <a:endParaRPr lang="en-US" dirty="0"/>
          </a:p>
        </p:txBody>
      </p:sp>
      <p:sp>
        <p:nvSpPr>
          <p:cNvPr id="43" name="TextBox 42"/>
          <p:cNvSpPr txBox="1"/>
          <p:nvPr/>
        </p:nvSpPr>
        <p:spPr>
          <a:xfrm>
            <a:off x="510158" y="3169264"/>
            <a:ext cx="2350965" cy="923330"/>
          </a:xfrm>
          <a:prstGeom prst="rect">
            <a:avLst/>
          </a:prstGeom>
          <a:noFill/>
        </p:spPr>
        <p:txBody>
          <a:bodyPr wrap="none" rtlCol="0">
            <a:spAutoFit/>
          </a:bodyPr>
          <a:lstStyle/>
          <a:p>
            <a:r>
              <a:rPr lang="en-US" dirty="0" smtClean="0"/>
              <a:t>Add Folders:</a:t>
            </a:r>
          </a:p>
          <a:p>
            <a:r>
              <a:rPr lang="en-US" dirty="0" err="1" smtClean="0"/>
              <a:t>TissueSegAtlas</a:t>
            </a:r>
            <a:endParaRPr lang="en-US" dirty="0" smtClean="0"/>
          </a:p>
          <a:p>
            <a:r>
              <a:rPr lang="en-US" dirty="0" err="1" smtClean="0"/>
              <a:t>StrippedTissueSegAtlas</a:t>
            </a:r>
            <a:endParaRPr lang="en-US" dirty="0"/>
          </a:p>
        </p:txBody>
      </p:sp>
      <p:sp>
        <p:nvSpPr>
          <p:cNvPr id="44" name="TextBox 43"/>
          <p:cNvSpPr txBox="1"/>
          <p:nvPr/>
        </p:nvSpPr>
        <p:spPr>
          <a:xfrm>
            <a:off x="6277987" y="4575116"/>
            <a:ext cx="1027589" cy="369332"/>
          </a:xfrm>
          <a:prstGeom prst="rect">
            <a:avLst/>
          </a:prstGeom>
          <a:noFill/>
        </p:spPr>
        <p:txBody>
          <a:bodyPr wrap="none" rtlCol="0">
            <a:spAutoFit/>
          </a:bodyPr>
          <a:lstStyle/>
          <a:p>
            <a:r>
              <a:rPr lang="en-US" dirty="0" err="1" smtClean="0"/>
              <a:t>WarpROI</a:t>
            </a:r>
            <a:endParaRPr lang="en-US" dirty="0"/>
          </a:p>
        </p:txBody>
      </p:sp>
      <p:sp>
        <p:nvSpPr>
          <p:cNvPr id="45" name="TextBox 44"/>
          <p:cNvSpPr txBox="1"/>
          <p:nvPr/>
        </p:nvSpPr>
        <p:spPr>
          <a:xfrm>
            <a:off x="5952320" y="5229210"/>
            <a:ext cx="1353256" cy="369332"/>
          </a:xfrm>
          <a:prstGeom prst="rect">
            <a:avLst/>
          </a:prstGeom>
          <a:noFill/>
        </p:spPr>
        <p:txBody>
          <a:bodyPr wrap="none" rtlCol="0">
            <a:spAutoFit/>
          </a:bodyPr>
          <a:lstStyle/>
          <a:p>
            <a:r>
              <a:rPr lang="en-US" dirty="0" smtClean="0"/>
              <a:t>fused-labels</a:t>
            </a:r>
            <a:endParaRPr lang="en-US" dirty="0"/>
          </a:p>
        </p:txBody>
      </p:sp>
      <p:sp>
        <p:nvSpPr>
          <p:cNvPr id="46" name="TextBox 45"/>
          <p:cNvSpPr txBox="1"/>
          <p:nvPr/>
        </p:nvSpPr>
        <p:spPr>
          <a:xfrm>
            <a:off x="5505403" y="5901605"/>
            <a:ext cx="1800173" cy="369332"/>
          </a:xfrm>
          <a:prstGeom prst="rect">
            <a:avLst/>
          </a:prstGeom>
          <a:noFill/>
        </p:spPr>
        <p:txBody>
          <a:bodyPr wrap="none" rtlCol="0">
            <a:spAutoFit/>
          </a:bodyPr>
          <a:lstStyle/>
          <a:p>
            <a:r>
              <a:rPr lang="en-US" smtClean="0"/>
              <a:t>AutoSeg_Volume</a:t>
            </a:r>
            <a:endParaRPr lang="en-US" dirty="0"/>
          </a:p>
        </p:txBody>
      </p:sp>
      <p:sp>
        <p:nvSpPr>
          <p:cNvPr id="47" name="TextBox 46"/>
          <p:cNvSpPr txBox="1"/>
          <p:nvPr/>
        </p:nvSpPr>
        <p:spPr>
          <a:xfrm>
            <a:off x="214348" y="4421513"/>
            <a:ext cx="2711896" cy="2308324"/>
          </a:xfrm>
          <a:prstGeom prst="rect">
            <a:avLst/>
          </a:prstGeom>
          <a:noFill/>
        </p:spPr>
        <p:txBody>
          <a:bodyPr wrap="none" rtlCol="0">
            <a:spAutoFit/>
          </a:bodyPr>
          <a:lstStyle/>
          <a:p>
            <a:r>
              <a:rPr lang="en-US" dirty="0" smtClean="0"/>
              <a:t>Add Folders:</a:t>
            </a:r>
          </a:p>
          <a:p>
            <a:r>
              <a:rPr lang="en-US" dirty="0" smtClean="0"/>
              <a:t>warped-atlas-image</a:t>
            </a:r>
          </a:p>
          <a:p>
            <a:r>
              <a:rPr lang="en-US" dirty="0" smtClean="0"/>
              <a:t>warped-atlas-labels</a:t>
            </a:r>
          </a:p>
          <a:p>
            <a:r>
              <a:rPr lang="en-US" dirty="0" smtClean="0"/>
              <a:t>warped-atlas-</a:t>
            </a:r>
            <a:r>
              <a:rPr lang="en-US" dirty="0" err="1" smtClean="0"/>
              <a:t>parcellations</a:t>
            </a:r>
            <a:endParaRPr lang="en-US" dirty="0" smtClean="0"/>
          </a:p>
          <a:p>
            <a:r>
              <a:rPr lang="en-US" dirty="0" err="1" smtClean="0"/>
              <a:t>displacement_field</a:t>
            </a:r>
            <a:endParaRPr lang="en-US" dirty="0" smtClean="0"/>
          </a:p>
          <a:p>
            <a:r>
              <a:rPr lang="en-US" dirty="0" err="1" smtClean="0"/>
              <a:t>intensity_energy</a:t>
            </a:r>
            <a:endParaRPr lang="en-US" dirty="0" smtClean="0"/>
          </a:p>
          <a:p>
            <a:r>
              <a:rPr lang="en-US" dirty="0" err="1" smtClean="0"/>
              <a:t>harmonic_energy</a:t>
            </a:r>
            <a:endParaRPr lang="en-US" dirty="0" smtClean="0"/>
          </a:p>
          <a:p>
            <a:r>
              <a:rPr lang="en-US" dirty="0" err="1" smtClean="0"/>
              <a:t>Intenisty_energy</a:t>
            </a:r>
            <a:endParaRPr lang="en-US" dirty="0"/>
          </a:p>
        </p:txBody>
      </p:sp>
    </p:spTree>
    <p:extLst>
      <p:ext uri="{BB962C8B-B14F-4D97-AF65-F5344CB8AC3E}">
        <p14:creationId xmlns:p14="http://schemas.microsoft.com/office/powerpoint/2010/main" val="19230479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Bias Field Correction</a:t>
            </a:r>
            <a:endParaRPr lang="en-US" dirty="0"/>
          </a:p>
        </p:txBody>
      </p:sp>
      <p:sp>
        <p:nvSpPr>
          <p:cNvPr id="3" name="Content Placeholder 2"/>
          <p:cNvSpPr>
            <a:spLocks noGrp="1"/>
          </p:cNvSpPr>
          <p:nvPr>
            <p:ph idx="1"/>
          </p:nvPr>
        </p:nvSpPr>
        <p:spPr>
          <a:xfrm>
            <a:off x="351394" y="2133600"/>
            <a:ext cx="5150282" cy="4568141"/>
          </a:xfrm>
        </p:spPr>
        <p:txBody>
          <a:bodyPr>
            <a:normAutofit fontScale="92500" lnSpcReduction="20000"/>
          </a:bodyPr>
          <a:lstStyle/>
          <a:p>
            <a:r>
              <a:rPr lang="en-US" dirty="0" err="1" smtClean="0">
                <a:solidFill>
                  <a:srgbClr val="000000"/>
                </a:solidFill>
              </a:rPr>
              <a:t>Inhomogeneities</a:t>
            </a:r>
            <a:r>
              <a:rPr lang="en-US" dirty="0" smtClean="0">
                <a:solidFill>
                  <a:srgbClr val="000000"/>
                </a:solidFill>
              </a:rPr>
              <a:t> in the MR magnetic fields</a:t>
            </a:r>
          </a:p>
          <a:p>
            <a:pPr lvl="1"/>
            <a:r>
              <a:rPr lang="en-US" dirty="0" smtClean="0">
                <a:solidFill>
                  <a:srgbClr val="000000"/>
                </a:solidFill>
              </a:rPr>
              <a:t>Mainly receiver coil</a:t>
            </a:r>
          </a:p>
          <a:p>
            <a:pPr lvl="1"/>
            <a:r>
              <a:rPr lang="en-US" dirty="0" smtClean="0">
                <a:solidFill>
                  <a:srgbClr val="000000"/>
                </a:solidFill>
              </a:rPr>
              <a:t>Results in a bias field</a:t>
            </a:r>
          </a:p>
          <a:p>
            <a:r>
              <a:rPr lang="en-US" dirty="0" smtClean="0">
                <a:solidFill>
                  <a:srgbClr val="000000"/>
                </a:solidFill>
              </a:rPr>
              <a:t>Same tissue has different intensities in different parts of the image</a:t>
            </a:r>
          </a:p>
          <a:p>
            <a:r>
              <a:rPr lang="en-US" dirty="0" smtClean="0">
                <a:solidFill>
                  <a:srgbClr val="000000"/>
                </a:solidFill>
              </a:rPr>
              <a:t>A preprocessing step is needed to correct for inhomogeneity in the image</a:t>
            </a:r>
          </a:p>
          <a:p>
            <a:r>
              <a:rPr lang="en-US" dirty="0" err="1" smtClean="0">
                <a:solidFill>
                  <a:srgbClr val="000000"/>
                </a:solidFill>
              </a:rPr>
              <a:t>AutoSeg</a:t>
            </a:r>
            <a:r>
              <a:rPr lang="en-US" dirty="0" smtClean="0">
                <a:solidFill>
                  <a:srgbClr val="000000"/>
                </a:solidFill>
              </a:rPr>
              <a:t> uses N4, de-facto standard in field</a:t>
            </a:r>
          </a:p>
          <a:p>
            <a:r>
              <a:rPr lang="en-US" dirty="0" smtClean="0">
                <a:solidFill>
                  <a:srgbClr val="000000"/>
                </a:solidFill>
              </a:rPr>
              <a:t>Newer multi-channel coils need more sophisticated processing</a:t>
            </a:r>
            <a:endParaRPr lang="en-US" dirty="0">
              <a:solidFill>
                <a:srgbClr val="000000"/>
              </a:solidFill>
            </a:endParaRPr>
          </a:p>
        </p:txBody>
      </p:sp>
      <p:sp>
        <p:nvSpPr>
          <p:cNvPr id="5" name="Rectangle 4"/>
          <p:cNvSpPr/>
          <p:nvPr/>
        </p:nvSpPr>
        <p:spPr>
          <a:xfrm>
            <a:off x="4415513" y="6577427"/>
            <a:ext cx="4572000" cy="230832"/>
          </a:xfrm>
          <a:prstGeom prst="rect">
            <a:avLst/>
          </a:prstGeom>
        </p:spPr>
        <p:txBody>
          <a:bodyPr>
            <a:spAutoFit/>
          </a:bodyPr>
          <a:lstStyle/>
          <a:p>
            <a:r>
              <a:rPr lang="en-US" sz="900" dirty="0" err="1" smtClean="0">
                <a:latin typeface="Helvetica" charset="0"/>
              </a:rPr>
              <a:t>Tustison</a:t>
            </a:r>
            <a:r>
              <a:rPr lang="en-US" sz="900" dirty="0" smtClean="0">
                <a:latin typeface="Helvetica" charset="0"/>
              </a:rPr>
              <a:t> et al. </a:t>
            </a:r>
            <a:r>
              <a:rPr lang="en-US" sz="900" dirty="0">
                <a:latin typeface="Helvetica" charset="0"/>
              </a:rPr>
              <a:t>N4ITK: improved N3 bias correction. IEEE </a:t>
            </a:r>
            <a:r>
              <a:rPr lang="en-US" sz="900" dirty="0" smtClean="0">
                <a:latin typeface="Helvetica" charset="0"/>
              </a:rPr>
              <a:t>TMI. 2010;29(6</a:t>
            </a:r>
            <a:r>
              <a:rPr lang="en-US" sz="900" dirty="0">
                <a:latin typeface="Helvetica" charset="0"/>
              </a:rPr>
              <a:t>):1310–1320.</a:t>
            </a:r>
            <a:endParaRPr lang="en-US" sz="900" dirty="0">
              <a:effectLst/>
              <a:latin typeface="Helvetica"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0708" y="4815069"/>
            <a:ext cx="2853801" cy="1680363"/>
          </a:xfrm>
          <a:prstGeom prst="rect">
            <a:avLst/>
          </a:prstGeom>
        </p:spPr>
      </p:pic>
      <p:pic>
        <p:nvPicPr>
          <p:cNvPr id="8" name="Picture 7"/>
          <p:cNvPicPr>
            <a:picLocks noChangeAspect="1"/>
          </p:cNvPicPr>
          <p:nvPr/>
        </p:nvPicPr>
        <p:blipFill>
          <a:blip r:embed="rId4"/>
          <a:stretch>
            <a:fillRect/>
          </a:stretch>
        </p:blipFill>
        <p:spPr>
          <a:xfrm>
            <a:off x="5501676" y="1747777"/>
            <a:ext cx="3356573" cy="3067292"/>
          </a:xfrm>
          <a:prstGeom prst="rect">
            <a:avLst/>
          </a:prstGeom>
        </p:spPr>
      </p:pic>
    </p:spTree>
    <p:extLst>
      <p:ext uri="{BB962C8B-B14F-4D97-AF65-F5344CB8AC3E}">
        <p14:creationId xmlns:p14="http://schemas.microsoft.com/office/powerpoint/2010/main" val="1650250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Registration </a:t>
            </a:r>
            <a:r>
              <a:rPr lang="en-US" smtClean="0"/>
              <a:t>into Reference Space</a:t>
            </a:r>
            <a:endParaRPr lang="en-US" dirty="0"/>
          </a:p>
        </p:txBody>
      </p:sp>
      <p:sp>
        <p:nvSpPr>
          <p:cNvPr id="3" name="Content Placeholder 2"/>
          <p:cNvSpPr>
            <a:spLocks noGrp="1"/>
          </p:cNvSpPr>
          <p:nvPr>
            <p:ph idx="1"/>
          </p:nvPr>
        </p:nvSpPr>
        <p:spPr>
          <a:xfrm>
            <a:off x="538024" y="2218512"/>
            <a:ext cx="4302087" cy="3800323"/>
          </a:xfrm>
        </p:spPr>
        <p:txBody>
          <a:bodyPr>
            <a:normAutofit fontScale="85000" lnSpcReduction="20000"/>
          </a:bodyPr>
          <a:lstStyle/>
          <a:p>
            <a:r>
              <a:rPr lang="en-US" dirty="0" smtClean="0">
                <a:solidFill>
                  <a:srgbClr val="000000"/>
                </a:solidFill>
              </a:rPr>
              <a:t>Rigid registration of the subject’s T1 into reference/atlas space</a:t>
            </a:r>
          </a:p>
          <a:p>
            <a:r>
              <a:rPr lang="en-US" dirty="0">
                <a:solidFill>
                  <a:srgbClr val="000000"/>
                </a:solidFill>
              </a:rPr>
              <a:t>Rigid registration of the subject’s </a:t>
            </a:r>
            <a:r>
              <a:rPr lang="en-US" dirty="0" smtClean="0">
                <a:solidFill>
                  <a:srgbClr val="000000"/>
                </a:solidFill>
              </a:rPr>
              <a:t>T2 </a:t>
            </a:r>
            <a:r>
              <a:rPr lang="en-US" dirty="0">
                <a:solidFill>
                  <a:srgbClr val="000000"/>
                </a:solidFill>
              </a:rPr>
              <a:t>into </a:t>
            </a:r>
            <a:r>
              <a:rPr lang="en-US" dirty="0" smtClean="0">
                <a:solidFill>
                  <a:srgbClr val="000000"/>
                </a:solidFill>
              </a:rPr>
              <a:t>subject’s reference aligned T1 image </a:t>
            </a:r>
          </a:p>
          <a:p>
            <a:r>
              <a:rPr lang="en-US" dirty="0" smtClean="0">
                <a:solidFill>
                  <a:srgbClr val="000000"/>
                </a:solidFill>
              </a:rPr>
              <a:t>UNC-Wisconsin </a:t>
            </a:r>
            <a:r>
              <a:rPr lang="en-US" dirty="0">
                <a:solidFill>
                  <a:srgbClr val="000000"/>
                </a:solidFill>
              </a:rPr>
              <a:t>Atlas – 18 subjects, 16-34 months of </a:t>
            </a:r>
            <a:r>
              <a:rPr lang="en-US" dirty="0" smtClean="0">
                <a:solidFill>
                  <a:srgbClr val="000000"/>
                </a:solidFill>
              </a:rPr>
              <a:t>age</a:t>
            </a:r>
          </a:p>
          <a:p>
            <a:r>
              <a:rPr lang="en-US" dirty="0" smtClean="0">
                <a:solidFill>
                  <a:srgbClr val="000000"/>
                </a:solidFill>
              </a:rPr>
              <a:t>UNC-Emory 2w, 3mo, 6mo, 12mo atlases</a:t>
            </a:r>
            <a:endParaRPr lang="en-US" dirty="0">
              <a:solidFill>
                <a:srgbClr val="000000"/>
              </a:solidFill>
            </a:endParaRPr>
          </a:p>
          <a:p>
            <a:r>
              <a:rPr lang="en-US" dirty="0" err="1" smtClean="0">
                <a:solidFill>
                  <a:srgbClr val="000000"/>
                </a:solidFill>
              </a:rPr>
              <a:t>AutoSeg</a:t>
            </a:r>
            <a:r>
              <a:rPr lang="en-US" dirty="0" smtClean="0">
                <a:solidFill>
                  <a:srgbClr val="000000"/>
                </a:solidFill>
              </a:rPr>
              <a:t> uses </a:t>
            </a:r>
            <a:r>
              <a:rPr lang="en-US" dirty="0" err="1" smtClean="0">
                <a:solidFill>
                  <a:srgbClr val="000000"/>
                </a:solidFill>
              </a:rPr>
              <a:t>BRAINSFit</a:t>
            </a:r>
            <a:r>
              <a:rPr lang="en-US" dirty="0" smtClean="0">
                <a:solidFill>
                  <a:srgbClr val="000000"/>
                </a:solidFill>
              </a:rPr>
              <a:t> for Rigid &amp; Affine registration</a:t>
            </a:r>
          </a:p>
        </p:txBody>
      </p:sp>
      <p:pic>
        <p:nvPicPr>
          <p:cNvPr id="4" name="Picture 3" descr="Registration overview.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02" y="1750305"/>
            <a:ext cx="3643419" cy="4557361"/>
          </a:xfrm>
          <a:prstGeom prst="rect">
            <a:avLst/>
          </a:prstGeom>
        </p:spPr>
      </p:pic>
      <p:sp>
        <p:nvSpPr>
          <p:cNvPr id="5" name="TextBox 4"/>
          <p:cNvSpPr txBox="1"/>
          <p:nvPr/>
        </p:nvSpPr>
        <p:spPr>
          <a:xfrm>
            <a:off x="284163" y="6392904"/>
            <a:ext cx="3698448" cy="246221"/>
          </a:xfrm>
          <a:prstGeom prst="rect">
            <a:avLst/>
          </a:prstGeom>
          <a:noFill/>
        </p:spPr>
        <p:txBody>
          <a:bodyPr wrap="none" rtlCol="0">
            <a:spAutoFit/>
          </a:bodyPr>
          <a:lstStyle/>
          <a:p>
            <a:r>
              <a:rPr lang="en-US" sz="1000" dirty="0" smtClean="0"/>
              <a:t>Image from</a:t>
            </a:r>
            <a:r>
              <a:rPr lang="en-US" sz="1000" dirty="0"/>
              <a:t>: http://</a:t>
            </a:r>
            <a:r>
              <a:rPr lang="en-US" sz="1000" dirty="0" err="1"/>
              <a:t>fsl.fmrib.ox.ac.uk</a:t>
            </a:r>
            <a:r>
              <a:rPr lang="en-US" sz="1000" dirty="0"/>
              <a:t>/</a:t>
            </a:r>
            <a:r>
              <a:rPr lang="en-US" sz="1000" dirty="0" err="1"/>
              <a:t>fslcourse</a:t>
            </a:r>
            <a:r>
              <a:rPr lang="en-US" sz="1000" dirty="0"/>
              <a:t>/lectures/</a:t>
            </a:r>
            <a:r>
              <a:rPr lang="en-US" sz="1000" dirty="0" err="1"/>
              <a:t>reg.pdf</a:t>
            </a:r>
            <a:endParaRPr lang="en-US" sz="1000" dirty="0"/>
          </a:p>
        </p:txBody>
      </p:sp>
    </p:spTree>
    <p:extLst>
      <p:ext uri="{BB962C8B-B14F-4D97-AF65-F5344CB8AC3E}">
        <p14:creationId xmlns:p14="http://schemas.microsoft.com/office/powerpoint/2010/main" val="1558804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Registration into Atlas Space</a:t>
            </a:r>
            <a:endParaRPr lang="en-US" dirty="0"/>
          </a:p>
        </p:txBody>
      </p:sp>
      <p:sp>
        <p:nvSpPr>
          <p:cNvPr id="3" name="Content Placeholder 2"/>
          <p:cNvSpPr>
            <a:spLocks noGrp="1"/>
          </p:cNvSpPr>
          <p:nvPr>
            <p:ph idx="1"/>
          </p:nvPr>
        </p:nvSpPr>
        <p:spPr>
          <a:xfrm>
            <a:off x="584815" y="1790858"/>
            <a:ext cx="3241546" cy="1985951"/>
          </a:xfrm>
        </p:spPr>
        <p:txBody>
          <a:bodyPr>
            <a:noAutofit/>
          </a:bodyPr>
          <a:lstStyle/>
          <a:p>
            <a:r>
              <a:rPr lang="en-US" sz="2000" b="1" dirty="0" smtClean="0">
                <a:solidFill>
                  <a:srgbClr val="000000"/>
                </a:solidFill>
              </a:rPr>
              <a:t>Rigid Body Registration</a:t>
            </a:r>
          </a:p>
          <a:p>
            <a:r>
              <a:rPr lang="en-US" sz="2000" dirty="0" smtClean="0">
                <a:solidFill>
                  <a:srgbClr val="000000"/>
                </a:solidFill>
              </a:rPr>
              <a:t>6 degrees of freedom (DOF):</a:t>
            </a:r>
          </a:p>
          <a:p>
            <a:pPr lvl="1"/>
            <a:r>
              <a:rPr lang="en-US" sz="2000" dirty="0" smtClean="0">
                <a:solidFill>
                  <a:srgbClr val="000000"/>
                </a:solidFill>
              </a:rPr>
              <a:t>3 rotations</a:t>
            </a:r>
          </a:p>
          <a:p>
            <a:pPr lvl="1"/>
            <a:r>
              <a:rPr lang="en-US" sz="2000" dirty="0" smtClean="0">
                <a:solidFill>
                  <a:srgbClr val="000000"/>
                </a:solidFill>
              </a:rPr>
              <a:t>3 translations</a:t>
            </a:r>
            <a:endParaRPr lang="en-US" sz="2000" dirty="0">
              <a:solidFill>
                <a:srgbClr val="000000"/>
              </a:solidFill>
            </a:endParaRPr>
          </a:p>
        </p:txBody>
      </p:sp>
      <p:sp>
        <p:nvSpPr>
          <p:cNvPr id="6" name="TextBox 5"/>
          <p:cNvSpPr txBox="1"/>
          <p:nvPr/>
        </p:nvSpPr>
        <p:spPr>
          <a:xfrm>
            <a:off x="254001" y="6367429"/>
            <a:ext cx="3698448" cy="246221"/>
          </a:xfrm>
          <a:prstGeom prst="rect">
            <a:avLst/>
          </a:prstGeom>
          <a:noFill/>
        </p:spPr>
        <p:txBody>
          <a:bodyPr wrap="none" rtlCol="0">
            <a:spAutoFit/>
          </a:bodyPr>
          <a:lstStyle/>
          <a:p>
            <a:r>
              <a:rPr lang="en-US" sz="1000" dirty="0" smtClean="0"/>
              <a:t>Image from</a:t>
            </a:r>
            <a:r>
              <a:rPr lang="en-US" sz="1000" dirty="0"/>
              <a:t>: http://</a:t>
            </a:r>
            <a:r>
              <a:rPr lang="en-US" sz="1000" dirty="0" err="1"/>
              <a:t>fsl.fmrib.ox.ac.uk</a:t>
            </a:r>
            <a:r>
              <a:rPr lang="en-US" sz="1000" dirty="0"/>
              <a:t>/</a:t>
            </a:r>
            <a:r>
              <a:rPr lang="en-US" sz="1000" dirty="0" err="1"/>
              <a:t>fslcourse</a:t>
            </a:r>
            <a:r>
              <a:rPr lang="en-US" sz="1000" dirty="0"/>
              <a:t>/lectures/</a:t>
            </a:r>
            <a:r>
              <a:rPr lang="en-US" sz="1000" dirty="0" err="1"/>
              <a:t>reg.pdf</a:t>
            </a:r>
            <a:endParaRPr lang="en-US" sz="1000" dirty="0"/>
          </a:p>
        </p:txBody>
      </p:sp>
      <p:pic>
        <p:nvPicPr>
          <p:cNvPr id="7" name="Picture 6" descr="Screen Shot 2016-01-27 at 12.28.2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860" y="3904297"/>
            <a:ext cx="2515119" cy="2335969"/>
          </a:xfrm>
          <a:prstGeom prst="rect">
            <a:avLst/>
          </a:prstGeom>
        </p:spPr>
      </p:pic>
      <p:sp>
        <p:nvSpPr>
          <p:cNvPr id="8" name="Content Placeholder 2"/>
          <p:cNvSpPr txBox="1">
            <a:spLocks/>
          </p:cNvSpPr>
          <p:nvPr/>
        </p:nvSpPr>
        <p:spPr>
          <a:xfrm>
            <a:off x="3826361" y="1790858"/>
            <a:ext cx="5029410" cy="2270047"/>
          </a:xfrm>
          <a:prstGeom prst="rect">
            <a:avLst/>
          </a:prstGeom>
        </p:spPr>
        <p:txBody>
          <a:bodyPr vert="horz" lIns="91440" tIns="45720" rIns="91440" bIns="45720" rtlCol="0">
            <a:normAutofit/>
          </a:bodyPr>
          <a:lst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a:lstStyle>
          <a:p>
            <a:r>
              <a:rPr lang="en-US" b="1" dirty="0" smtClean="0">
                <a:solidFill>
                  <a:srgbClr val="000000"/>
                </a:solidFill>
              </a:rPr>
              <a:t>Affine registration</a:t>
            </a:r>
          </a:p>
          <a:p>
            <a:r>
              <a:rPr lang="en-US" dirty="0" smtClean="0">
                <a:solidFill>
                  <a:srgbClr val="000000"/>
                </a:solidFill>
              </a:rPr>
              <a:t>12 DOF: 3 rotations, 3 translations, 3 </a:t>
            </a:r>
            <a:r>
              <a:rPr lang="en-US" dirty="0" err="1" smtClean="0">
                <a:solidFill>
                  <a:srgbClr val="000000"/>
                </a:solidFill>
              </a:rPr>
              <a:t>scalings</a:t>
            </a:r>
            <a:r>
              <a:rPr lang="en-US" dirty="0">
                <a:solidFill>
                  <a:srgbClr val="000000"/>
                </a:solidFill>
              </a:rPr>
              <a:t> </a:t>
            </a:r>
            <a:r>
              <a:rPr lang="en-US" dirty="0" smtClean="0">
                <a:solidFill>
                  <a:srgbClr val="000000"/>
                </a:solidFill>
              </a:rPr>
              <a:t>,3 skews/shears</a:t>
            </a:r>
          </a:p>
          <a:p>
            <a:r>
              <a:rPr lang="en-US" dirty="0" smtClean="0">
                <a:solidFill>
                  <a:srgbClr val="000000"/>
                </a:solidFill>
              </a:rPr>
              <a:t>15 DOF: Full Affine Matrix</a:t>
            </a:r>
            <a:endParaRPr lang="en-US" dirty="0">
              <a:solidFill>
                <a:srgbClr val="000000"/>
              </a:solidFill>
            </a:endParaRPr>
          </a:p>
        </p:txBody>
      </p:sp>
      <p:pic>
        <p:nvPicPr>
          <p:cNvPr id="9" name="Picture 8" descr="Registration scali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9345" y="4297949"/>
            <a:ext cx="2684120" cy="2009166"/>
          </a:xfrm>
          <a:prstGeom prst="rect">
            <a:avLst/>
          </a:prstGeom>
        </p:spPr>
      </p:pic>
      <p:pic>
        <p:nvPicPr>
          <p:cNvPr id="10" name="Picture 9" descr="Registration shear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6883" y="4297948"/>
            <a:ext cx="2678888" cy="2009166"/>
          </a:xfrm>
          <a:prstGeom prst="rect">
            <a:avLst/>
          </a:prstGeom>
        </p:spPr>
      </p:pic>
    </p:spTree>
    <p:extLst>
      <p:ext uri="{BB962C8B-B14F-4D97-AF65-F5344CB8AC3E}">
        <p14:creationId xmlns:p14="http://schemas.microsoft.com/office/powerpoint/2010/main" val="18648854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Atlas-Based Classification (ABC) Tissue Segmentation</a:t>
            </a:r>
            <a:endParaRPr lang="en-US" dirty="0"/>
          </a:p>
        </p:txBody>
      </p:sp>
      <p:grpSp>
        <p:nvGrpSpPr>
          <p:cNvPr id="6" name="Group 26"/>
          <p:cNvGrpSpPr>
            <a:grpSpLocks/>
          </p:cNvGrpSpPr>
          <p:nvPr/>
        </p:nvGrpSpPr>
        <p:grpSpPr bwMode="auto">
          <a:xfrm>
            <a:off x="179747" y="1944870"/>
            <a:ext cx="4049558" cy="4219611"/>
            <a:chOff x="5" y="839"/>
            <a:chExt cx="3243" cy="3274"/>
          </a:xfrm>
        </p:grpSpPr>
        <p:sp>
          <p:nvSpPr>
            <p:cNvPr id="7" name="Freeform 21"/>
            <p:cNvSpPr>
              <a:spLocks/>
            </p:cNvSpPr>
            <p:nvPr/>
          </p:nvSpPr>
          <p:spPr bwMode="auto">
            <a:xfrm>
              <a:off x="1429" y="1341"/>
              <a:ext cx="1553" cy="1736"/>
            </a:xfrm>
            <a:custGeom>
              <a:avLst/>
              <a:gdLst>
                <a:gd name="T0" fmla="*/ 613 w 1553"/>
                <a:gd name="T1" fmla="*/ 231 h 1736"/>
                <a:gd name="T2" fmla="*/ 670 w 1553"/>
                <a:gd name="T3" fmla="*/ 241 h 1736"/>
                <a:gd name="T4" fmla="*/ 713 w 1553"/>
                <a:gd name="T5" fmla="*/ 251 h 1736"/>
                <a:gd name="T6" fmla="*/ 759 w 1553"/>
                <a:gd name="T7" fmla="*/ 263 h 1736"/>
                <a:gd name="T8" fmla="*/ 805 w 1553"/>
                <a:gd name="T9" fmla="*/ 277 h 1736"/>
                <a:gd name="T10" fmla="*/ 859 w 1553"/>
                <a:gd name="T11" fmla="*/ 296 h 1736"/>
                <a:gd name="T12" fmla="*/ 909 w 1553"/>
                <a:gd name="T13" fmla="*/ 316 h 1736"/>
                <a:gd name="T14" fmla="*/ 959 w 1553"/>
                <a:gd name="T15" fmla="*/ 338 h 1736"/>
                <a:gd name="T16" fmla="*/ 1002 w 1553"/>
                <a:gd name="T17" fmla="*/ 361 h 1736"/>
                <a:gd name="T18" fmla="*/ 1044 w 1553"/>
                <a:gd name="T19" fmla="*/ 385 h 1736"/>
                <a:gd name="T20" fmla="*/ 1091 w 1553"/>
                <a:gd name="T21" fmla="*/ 416 h 1736"/>
                <a:gd name="T22" fmla="*/ 1133 w 1553"/>
                <a:gd name="T23" fmla="*/ 443 h 1736"/>
                <a:gd name="T24" fmla="*/ 1198 w 1553"/>
                <a:gd name="T25" fmla="*/ 494 h 1736"/>
                <a:gd name="T26" fmla="*/ 1254 w 1553"/>
                <a:gd name="T27" fmla="*/ 546 h 1736"/>
                <a:gd name="T28" fmla="*/ 1299 w 1553"/>
                <a:gd name="T29" fmla="*/ 593 h 1736"/>
                <a:gd name="T30" fmla="*/ 1347 w 1553"/>
                <a:gd name="T31" fmla="*/ 649 h 1736"/>
                <a:gd name="T32" fmla="*/ 1390 w 1553"/>
                <a:gd name="T33" fmla="*/ 709 h 1736"/>
                <a:gd name="T34" fmla="*/ 1428 w 1553"/>
                <a:gd name="T35" fmla="*/ 768 h 1736"/>
                <a:gd name="T36" fmla="*/ 1462 w 1553"/>
                <a:gd name="T37" fmla="*/ 834 h 1736"/>
                <a:gd name="T38" fmla="*/ 1491 w 1553"/>
                <a:gd name="T39" fmla="*/ 904 h 1736"/>
                <a:gd name="T40" fmla="*/ 1520 w 1553"/>
                <a:gd name="T41" fmla="*/ 991 h 1736"/>
                <a:gd name="T42" fmla="*/ 1538 w 1553"/>
                <a:gd name="T43" fmla="*/ 1076 h 1736"/>
                <a:gd name="T44" fmla="*/ 1552 w 1553"/>
                <a:gd name="T45" fmla="*/ 1188 h 1736"/>
                <a:gd name="T46" fmla="*/ 1552 w 1553"/>
                <a:gd name="T47" fmla="*/ 1282 h 1736"/>
                <a:gd name="T48" fmla="*/ 1541 w 1553"/>
                <a:gd name="T49" fmla="*/ 1368 h 1736"/>
                <a:gd name="T50" fmla="*/ 1525 w 1553"/>
                <a:gd name="T51" fmla="*/ 1457 h 1736"/>
                <a:gd name="T52" fmla="*/ 1493 w 1553"/>
                <a:gd name="T53" fmla="*/ 1556 h 1736"/>
                <a:gd name="T54" fmla="*/ 1455 w 1553"/>
                <a:gd name="T55" fmla="*/ 1647 h 1736"/>
                <a:gd name="T56" fmla="*/ 1396 w 1553"/>
                <a:gd name="T57" fmla="*/ 1736 h 1736"/>
                <a:gd name="T58" fmla="*/ 964 w 1553"/>
                <a:gd name="T59" fmla="*/ 1456 h 1736"/>
                <a:gd name="T60" fmla="*/ 992 w 1553"/>
                <a:gd name="T61" fmla="*/ 1386 h 1736"/>
                <a:gd name="T62" fmla="*/ 1010 w 1553"/>
                <a:gd name="T63" fmla="*/ 1318 h 1736"/>
                <a:gd name="T64" fmla="*/ 1016 w 1553"/>
                <a:gd name="T65" fmla="*/ 1254 h 1736"/>
                <a:gd name="T66" fmla="*/ 1013 w 1553"/>
                <a:gd name="T67" fmla="*/ 1181 h 1736"/>
                <a:gd name="T68" fmla="*/ 999 w 1553"/>
                <a:gd name="T69" fmla="*/ 1101 h 1736"/>
                <a:gd name="T70" fmla="*/ 972 w 1553"/>
                <a:gd name="T71" fmla="*/ 1030 h 1736"/>
                <a:gd name="T72" fmla="*/ 938 w 1553"/>
                <a:gd name="T73" fmla="*/ 966 h 1736"/>
                <a:gd name="T74" fmla="*/ 905 w 1553"/>
                <a:gd name="T75" fmla="*/ 922 h 1736"/>
                <a:gd name="T76" fmla="*/ 869 w 1553"/>
                <a:gd name="T77" fmla="*/ 882 h 1736"/>
                <a:gd name="T78" fmla="*/ 830 w 1553"/>
                <a:gd name="T79" fmla="*/ 846 h 1736"/>
                <a:gd name="T80" fmla="*/ 790 w 1553"/>
                <a:gd name="T81" fmla="*/ 813 h 1736"/>
                <a:gd name="T82" fmla="*/ 738 w 1553"/>
                <a:gd name="T83" fmla="*/ 781 h 1736"/>
                <a:gd name="T84" fmla="*/ 694 w 1553"/>
                <a:gd name="T85" fmla="*/ 757 h 1736"/>
                <a:gd name="T86" fmla="*/ 639 w 1553"/>
                <a:gd name="T87" fmla="*/ 733 h 1736"/>
                <a:gd name="T88" fmla="*/ 593 w 1553"/>
                <a:gd name="T89" fmla="*/ 718 h 1736"/>
                <a:gd name="T90" fmla="*/ 524 w 1553"/>
                <a:gd name="T91" fmla="*/ 706 h 1736"/>
                <a:gd name="T92" fmla="*/ 456 w 1553"/>
                <a:gd name="T93" fmla="*/ 700 h 1736"/>
                <a:gd name="T94" fmla="*/ 437 w 1553"/>
                <a:gd name="T95" fmla="*/ 952 h 1736"/>
                <a:gd name="T96" fmla="*/ 436 w 1553"/>
                <a:gd name="T97" fmla="*/ 0 h 1736"/>
                <a:gd name="T98" fmla="*/ 459 w 1553"/>
                <a:gd name="T99" fmla="*/ 218 h 1736"/>
                <a:gd name="T100" fmla="*/ 529 w 1553"/>
                <a:gd name="T101" fmla="*/ 221 h 1736"/>
                <a:gd name="T102" fmla="*/ 592 w 1553"/>
                <a:gd name="T103" fmla="*/ 228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53" h="1736">
                  <a:moveTo>
                    <a:pt x="592" y="228"/>
                  </a:moveTo>
                  <a:lnTo>
                    <a:pt x="613" y="231"/>
                  </a:lnTo>
                  <a:lnTo>
                    <a:pt x="641" y="235"/>
                  </a:lnTo>
                  <a:lnTo>
                    <a:pt x="670" y="241"/>
                  </a:lnTo>
                  <a:lnTo>
                    <a:pt x="690" y="246"/>
                  </a:lnTo>
                  <a:lnTo>
                    <a:pt x="713" y="251"/>
                  </a:lnTo>
                  <a:lnTo>
                    <a:pt x="736" y="257"/>
                  </a:lnTo>
                  <a:lnTo>
                    <a:pt x="759" y="263"/>
                  </a:lnTo>
                  <a:lnTo>
                    <a:pt x="781" y="269"/>
                  </a:lnTo>
                  <a:lnTo>
                    <a:pt x="805" y="277"/>
                  </a:lnTo>
                  <a:lnTo>
                    <a:pt x="834" y="288"/>
                  </a:lnTo>
                  <a:lnTo>
                    <a:pt x="859" y="296"/>
                  </a:lnTo>
                  <a:lnTo>
                    <a:pt x="882" y="305"/>
                  </a:lnTo>
                  <a:lnTo>
                    <a:pt x="909" y="316"/>
                  </a:lnTo>
                  <a:lnTo>
                    <a:pt x="935" y="328"/>
                  </a:lnTo>
                  <a:lnTo>
                    <a:pt x="959" y="338"/>
                  </a:lnTo>
                  <a:lnTo>
                    <a:pt x="981" y="351"/>
                  </a:lnTo>
                  <a:lnTo>
                    <a:pt x="1002" y="361"/>
                  </a:lnTo>
                  <a:lnTo>
                    <a:pt x="1022" y="374"/>
                  </a:lnTo>
                  <a:lnTo>
                    <a:pt x="1044" y="385"/>
                  </a:lnTo>
                  <a:lnTo>
                    <a:pt x="1069" y="401"/>
                  </a:lnTo>
                  <a:lnTo>
                    <a:pt x="1091" y="416"/>
                  </a:lnTo>
                  <a:lnTo>
                    <a:pt x="1113" y="430"/>
                  </a:lnTo>
                  <a:lnTo>
                    <a:pt x="1133" y="443"/>
                  </a:lnTo>
                  <a:lnTo>
                    <a:pt x="1165" y="467"/>
                  </a:lnTo>
                  <a:lnTo>
                    <a:pt x="1198" y="494"/>
                  </a:lnTo>
                  <a:lnTo>
                    <a:pt x="1224" y="515"/>
                  </a:lnTo>
                  <a:lnTo>
                    <a:pt x="1254" y="546"/>
                  </a:lnTo>
                  <a:lnTo>
                    <a:pt x="1276" y="568"/>
                  </a:lnTo>
                  <a:lnTo>
                    <a:pt x="1299" y="593"/>
                  </a:lnTo>
                  <a:lnTo>
                    <a:pt x="1325" y="622"/>
                  </a:lnTo>
                  <a:lnTo>
                    <a:pt x="1347" y="649"/>
                  </a:lnTo>
                  <a:lnTo>
                    <a:pt x="1368" y="679"/>
                  </a:lnTo>
                  <a:lnTo>
                    <a:pt x="1390" y="709"/>
                  </a:lnTo>
                  <a:lnTo>
                    <a:pt x="1409" y="740"/>
                  </a:lnTo>
                  <a:lnTo>
                    <a:pt x="1428" y="768"/>
                  </a:lnTo>
                  <a:lnTo>
                    <a:pt x="1446" y="801"/>
                  </a:lnTo>
                  <a:lnTo>
                    <a:pt x="1462" y="834"/>
                  </a:lnTo>
                  <a:lnTo>
                    <a:pt x="1476" y="867"/>
                  </a:lnTo>
                  <a:lnTo>
                    <a:pt x="1491" y="904"/>
                  </a:lnTo>
                  <a:lnTo>
                    <a:pt x="1508" y="949"/>
                  </a:lnTo>
                  <a:lnTo>
                    <a:pt x="1520" y="991"/>
                  </a:lnTo>
                  <a:lnTo>
                    <a:pt x="1532" y="1034"/>
                  </a:lnTo>
                  <a:lnTo>
                    <a:pt x="1538" y="1076"/>
                  </a:lnTo>
                  <a:lnTo>
                    <a:pt x="1546" y="1126"/>
                  </a:lnTo>
                  <a:lnTo>
                    <a:pt x="1552" y="1188"/>
                  </a:lnTo>
                  <a:lnTo>
                    <a:pt x="1553" y="1235"/>
                  </a:lnTo>
                  <a:lnTo>
                    <a:pt x="1552" y="1282"/>
                  </a:lnTo>
                  <a:lnTo>
                    <a:pt x="1547" y="1326"/>
                  </a:lnTo>
                  <a:lnTo>
                    <a:pt x="1541" y="1368"/>
                  </a:lnTo>
                  <a:lnTo>
                    <a:pt x="1536" y="1412"/>
                  </a:lnTo>
                  <a:lnTo>
                    <a:pt x="1525" y="1457"/>
                  </a:lnTo>
                  <a:lnTo>
                    <a:pt x="1511" y="1506"/>
                  </a:lnTo>
                  <a:lnTo>
                    <a:pt x="1493" y="1556"/>
                  </a:lnTo>
                  <a:lnTo>
                    <a:pt x="1475" y="1602"/>
                  </a:lnTo>
                  <a:lnTo>
                    <a:pt x="1455" y="1647"/>
                  </a:lnTo>
                  <a:lnTo>
                    <a:pt x="1426" y="1692"/>
                  </a:lnTo>
                  <a:lnTo>
                    <a:pt x="1396" y="1736"/>
                  </a:lnTo>
                  <a:lnTo>
                    <a:pt x="939" y="1500"/>
                  </a:lnTo>
                  <a:lnTo>
                    <a:pt x="964" y="1456"/>
                  </a:lnTo>
                  <a:lnTo>
                    <a:pt x="980" y="1423"/>
                  </a:lnTo>
                  <a:lnTo>
                    <a:pt x="992" y="1386"/>
                  </a:lnTo>
                  <a:lnTo>
                    <a:pt x="1003" y="1350"/>
                  </a:lnTo>
                  <a:lnTo>
                    <a:pt x="1010" y="1318"/>
                  </a:lnTo>
                  <a:lnTo>
                    <a:pt x="1012" y="1285"/>
                  </a:lnTo>
                  <a:lnTo>
                    <a:pt x="1016" y="1254"/>
                  </a:lnTo>
                  <a:lnTo>
                    <a:pt x="1016" y="1220"/>
                  </a:lnTo>
                  <a:lnTo>
                    <a:pt x="1013" y="1181"/>
                  </a:lnTo>
                  <a:lnTo>
                    <a:pt x="1007" y="1143"/>
                  </a:lnTo>
                  <a:lnTo>
                    <a:pt x="999" y="1101"/>
                  </a:lnTo>
                  <a:lnTo>
                    <a:pt x="989" y="1068"/>
                  </a:lnTo>
                  <a:lnTo>
                    <a:pt x="972" y="1030"/>
                  </a:lnTo>
                  <a:lnTo>
                    <a:pt x="957" y="997"/>
                  </a:lnTo>
                  <a:lnTo>
                    <a:pt x="938" y="966"/>
                  </a:lnTo>
                  <a:lnTo>
                    <a:pt x="921" y="942"/>
                  </a:lnTo>
                  <a:lnTo>
                    <a:pt x="905" y="922"/>
                  </a:lnTo>
                  <a:lnTo>
                    <a:pt x="888" y="902"/>
                  </a:lnTo>
                  <a:lnTo>
                    <a:pt x="869" y="882"/>
                  </a:lnTo>
                  <a:lnTo>
                    <a:pt x="848" y="861"/>
                  </a:lnTo>
                  <a:lnTo>
                    <a:pt x="830" y="846"/>
                  </a:lnTo>
                  <a:lnTo>
                    <a:pt x="810" y="828"/>
                  </a:lnTo>
                  <a:lnTo>
                    <a:pt x="790" y="813"/>
                  </a:lnTo>
                  <a:lnTo>
                    <a:pt x="766" y="797"/>
                  </a:lnTo>
                  <a:lnTo>
                    <a:pt x="738" y="781"/>
                  </a:lnTo>
                  <a:lnTo>
                    <a:pt x="714" y="766"/>
                  </a:lnTo>
                  <a:lnTo>
                    <a:pt x="694" y="757"/>
                  </a:lnTo>
                  <a:lnTo>
                    <a:pt x="665" y="741"/>
                  </a:lnTo>
                  <a:lnTo>
                    <a:pt x="639" y="733"/>
                  </a:lnTo>
                  <a:lnTo>
                    <a:pt x="616" y="725"/>
                  </a:lnTo>
                  <a:lnTo>
                    <a:pt x="593" y="718"/>
                  </a:lnTo>
                  <a:lnTo>
                    <a:pt x="557" y="711"/>
                  </a:lnTo>
                  <a:lnTo>
                    <a:pt x="524" y="706"/>
                  </a:lnTo>
                  <a:lnTo>
                    <a:pt x="490" y="702"/>
                  </a:lnTo>
                  <a:lnTo>
                    <a:pt x="456" y="700"/>
                  </a:lnTo>
                  <a:lnTo>
                    <a:pt x="437" y="699"/>
                  </a:lnTo>
                  <a:lnTo>
                    <a:pt x="437" y="952"/>
                  </a:lnTo>
                  <a:lnTo>
                    <a:pt x="0" y="483"/>
                  </a:lnTo>
                  <a:lnTo>
                    <a:pt x="436" y="0"/>
                  </a:lnTo>
                  <a:lnTo>
                    <a:pt x="436" y="217"/>
                  </a:lnTo>
                  <a:lnTo>
                    <a:pt x="459" y="218"/>
                  </a:lnTo>
                  <a:lnTo>
                    <a:pt x="494" y="219"/>
                  </a:lnTo>
                  <a:lnTo>
                    <a:pt x="529" y="221"/>
                  </a:lnTo>
                  <a:lnTo>
                    <a:pt x="563" y="225"/>
                  </a:lnTo>
                  <a:lnTo>
                    <a:pt x="592" y="22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chemeClr val="accent2">
                    <a:lumMod val="75000"/>
                  </a:schemeClr>
                </a:solidFill>
              </a:endParaRPr>
            </a:p>
          </p:txBody>
        </p:sp>
        <p:sp>
          <p:nvSpPr>
            <p:cNvPr id="8" name="Freeform 22"/>
            <p:cNvSpPr>
              <a:spLocks/>
            </p:cNvSpPr>
            <p:nvPr/>
          </p:nvSpPr>
          <p:spPr bwMode="auto">
            <a:xfrm>
              <a:off x="977" y="2618"/>
              <a:ext cx="2062" cy="964"/>
            </a:xfrm>
            <a:custGeom>
              <a:avLst/>
              <a:gdLst>
                <a:gd name="T0" fmla="*/ 1058 w 2062"/>
                <a:gd name="T1" fmla="*/ 949 h 964"/>
                <a:gd name="T2" fmla="*/ 1115 w 2062"/>
                <a:gd name="T3" fmla="*/ 940 h 964"/>
                <a:gd name="T4" fmla="*/ 1158 w 2062"/>
                <a:gd name="T5" fmla="*/ 930 h 964"/>
                <a:gd name="T6" fmla="*/ 1205 w 2062"/>
                <a:gd name="T7" fmla="*/ 919 h 964"/>
                <a:gd name="T8" fmla="*/ 1250 w 2062"/>
                <a:gd name="T9" fmla="*/ 904 h 964"/>
                <a:gd name="T10" fmla="*/ 1305 w 2062"/>
                <a:gd name="T11" fmla="*/ 885 h 964"/>
                <a:gd name="T12" fmla="*/ 1356 w 2062"/>
                <a:gd name="T13" fmla="*/ 865 h 964"/>
                <a:gd name="T14" fmla="*/ 1405 w 2062"/>
                <a:gd name="T15" fmla="*/ 843 h 964"/>
                <a:gd name="T16" fmla="*/ 1446 w 2062"/>
                <a:gd name="T17" fmla="*/ 820 h 964"/>
                <a:gd name="T18" fmla="*/ 1489 w 2062"/>
                <a:gd name="T19" fmla="*/ 796 h 964"/>
                <a:gd name="T20" fmla="*/ 1536 w 2062"/>
                <a:gd name="T21" fmla="*/ 766 h 964"/>
                <a:gd name="T22" fmla="*/ 1576 w 2062"/>
                <a:gd name="T23" fmla="*/ 739 h 964"/>
                <a:gd name="T24" fmla="*/ 1639 w 2062"/>
                <a:gd name="T25" fmla="*/ 693 h 964"/>
                <a:gd name="T26" fmla="*/ 1699 w 2062"/>
                <a:gd name="T27" fmla="*/ 636 h 964"/>
                <a:gd name="T28" fmla="*/ 1744 w 2062"/>
                <a:gd name="T29" fmla="*/ 589 h 964"/>
                <a:gd name="T30" fmla="*/ 1793 w 2062"/>
                <a:gd name="T31" fmla="*/ 534 h 964"/>
                <a:gd name="T32" fmla="*/ 1840 w 2062"/>
                <a:gd name="T33" fmla="*/ 471 h 964"/>
                <a:gd name="T34" fmla="*/ 1845 w 2062"/>
                <a:gd name="T35" fmla="*/ 0 h 964"/>
                <a:gd name="T36" fmla="*/ 1377 w 2062"/>
                <a:gd name="T37" fmla="*/ 231 h 964"/>
                <a:gd name="T38" fmla="*/ 1335 w 2062"/>
                <a:gd name="T39" fmla="*/ 278 h 964"/>
                <a:gd name="T40" fmla="*/ 1293 w 2062"/>
                <a:gd name="T41" fmla="*/ 321 h 964"/>
                <a:gd name="T42" fmla="*/ 1256 w 2062"/>
                <a:gd name="T43" fmla="*/ 355 h 964"/>
                <a:gd name="T44" fmla="*/ 1211 w 2062"/>
                <a:gd name="T45" fmla="*/ 385 h 964"/>
                <a:gd name="T46" fmla="*/ 1159 w 2062"/>
                <a:gd name="T47" fmla="*/ 416 h 964"/>
                <a:gd name="T48" fmla="*/ 1110 w 2062"/>
                <a:gd name="T49" fmla="*/ 441 h 964"/>
                <a:gd name="T50" fmla="*/ 1061 w 2062"/>
                <a:gd name="T51" fmla="*/ 457 h 964"/>
                <a:gd name="T52" fmla="*/ 1003 w 2062"/>
                <a:gd name="T53" fmla="*/ 472 h 964"/>
                <a:gd name="T54" fmla="*/ 935 w 2062"/>
                <a:gd name="T55" fmla="*/ 480 h 964"/>
                <a:gd name="T56" fmla="*/ 818 w 2062"/>
                <a:gd name="T57" fmla="*/ 483 h 964"/>
                <a:gd name="T58" fmla="*/ 721 w 2062"/>
                <a:gd name="T59" fmla="*/ 467 h 964"/>
                <a:gd name="T60" fmla="*/ 621 w 2062"/>
                <a:gd name="T61" fmla="*/ 436 h 964"/>
                <a:gd name="T62" fmla="*/ 531 w 2062"/>
                <a:gd name="T63" fmla="*/ 390 h 964"/>
                <a:gd name="T64" fmla="*/ 0 w 2062"/>
                <a:gd name="T65" fmla="*/ 609 h 964"/>
                <a:gd name="T66" fmla="*/ 49 w 2062"/>
                <a:gd name="T67" fmla="*/ 654 h 964"/>
                <a:gd name="T68" fmla="*/ 96 w 2062"/>
                <a:gd name="T69" fmla="*/ 695 h 964"/>
                <a:gd name="T70" fmla="*/ 148 w 2062"/>
                <a:gd name="T71" fmla="*/ 736 h 964"/>
                <a:gd name="T72" fmla="*/ 200 w 2062"/>
                <a:gd name="T73" fmla="*/ 771 h 964"/>
                <a:gd name="T74" fmla="*/ 258 w 2062"/>
                <a:gd name="T75" fmla="*/ 805 h 964"/>
                <a:gd name="T76" fmla="*/ 315 w 2062"/>
                <a:gd name="T77" fmla="*/ 836 h 964"/>
                <a:gd name="T78" fmla="*/ 368 w 2062"/>
                <a:gd name="T79" fmla="*/ 861 h 964"/>
                <a:gd name="T80" fmla="*/ 436 w 2062"/>
                <a:gd name="T81" fmla="*/ 888 h 964"/>
                <a:gd name="T82" fmla="*/ 503 w 2062"/>
                <a:gd name="T83" fmla="*/ 910 h 964"/>
                <a:gd name="T84" fmla="*/ 562 w 2062"/>
                <a:gd name="T85" fmla="*/ 928 h 964"/>
                <a:gd name="T86" fmla="*/ 623 w 2062"/>
                <a:gd name="T87" fmla="*/ 942 h 964"/>
                <a:gd name="T88" fmla="*/ 694 w 2062"/>
                <a:gd name="T89" fmla="*/ 953 h 964"/>
                <a:gd name="T90" fmla="*/ 768 w 2062"/>
                <a:gd name="T91" fmla="*/ 961 h 964"/>
                <a:gd name="T92" fmla="*/ 836 w 2062"/>
                <a:gd name="T93" fmla="*/ 964 h 964"/>
                <a:gd name="T94" fmla="*/ 905 w 2062"/>
                <a:gd name="T95" fmla="*/ 963 h 964"/>
                <a:gd name="T96" fmla="*/ 975 w 2062"/>
                <a:gd name="T97" fmla="*/ 960 h 964"/>
                <a:gd name="T98" fmla="*/ 1037 w 2062"/>
                <a:gd name="T99" fmla="*/ 9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62" h="964">
                  <a:moveTo>
                    <a:pt x="1037" y="952"/>
                  </a:moveTo>
                  <a:lnTo>
                    <a:pt x="1058" y="949"/>
                  </a:lnTo>
                  <a:lnTo>
                    <a:pt x="1086" y="945"/>
                  </a:lnTo>
                  <a:lnTo>
                    <a:pt x="1115" y="940"/>
                  </a:lnTo>
                  <a:lnTo>
                    <a:pt x="1135" y="935"/>
                  </a:lnTo>
                  <a:lnTo>
                    <a:pt x="1158" y="930"/>
                  </a:lnTo>
                  <a:lnTo>
                    <a:pt x="1182" y="924"/>
                  </a:lnTo>
                  <a:lnTo>
                    <a:pt x="1205" y="919"/>
                  </a:lnTo>
                  <a:lnTo>
                    <a:pt x="1227" y="912"/>
                  </a:lnTo>
                  <a:lnTo>
                    <a:pt x="1250" y="904"/>
                  </a:lnTo>
                  <a:lnTo>
                    <a:pt x="1280" y="894"/>
                  </a:lnTo>
                  <a:lnTo>
                    <a:pt x="1305" y="885"/>
                  </a:lnTo>
                  <a:lnTo>
                    <a:pt x="1328" y="876"/>
                  </a:lnTo>
                  <a:lnTo>
                    <a:pt x="1356" y="865"/>
                  </a:lnTo>
                  <a:lnTo>
                    <a:pt x="1382" y="853"/>
                  </a:lnTo>
                  <a:lnTo>
                    <a:pt x="1405" y="843"/>
                  </a:lnTo>
                  <a:lnTo>
                    <a:pt x="1426" y="830"/>
                  </a:lnTo>
                  <a:lnTo>
                    <a:pt x="1446" y="820"/>
                  </a:lnTo>
                  <a:lnTo>
                    <a:pt x="1467" y="807"/>
                  </a:lnTo>
                  <a:lnTo>
                    <a:pt x="1489" y="796"/>
                  </a:lnTo>
                  <a:lnTo>
                    <a:pt x="1514" y="781"/>
                  </a:lnTo>
                  <a:lnTo>
                    <a:pt x="1536" y="766"/>
                  </a:lnTo>
                  <a:lnTo>
                    <a:pt x="1558" y="752"/>
                  </a:lnTo>
                  <a:lnTo>
                    <a:pt x="1576" y="739"/>
                  </a:lnTo>
                  <a:lnTo>
                    <a:pt x="1610" y="716"/>
                  </a:lnTo>
                  <a:lnTo>
                    <a:pt x="1639" y="693"/>
                  </a:lnTo>
                  <a:lnTo>
                    <a:pt x="1669" y="667"/>
                  </a:lnTo>
                  <a:lnTo>
                    <a:pt x="1699" y="636"/>
                  </a:lnTo>
                  <a:lnTo>
                    <a:pt x="1721" y="614"/>
                  </a:lnTo>
                  <a:lnTo>
                    <a:pt x="1744" y="589"/>
                  </a:lnTo>
                  <a:lnTo>
                    <a:pt x="1770" y="562"/>
                  </a:lnTo>
                  <a:lnTo>
                    <a:pt x="1793" y="534"/>
                  </a:lnTo>
                  <a:lnTo>
                    <a:pt x="1814" y="505"/>
                  </a:lnTo>
                  <a:lnTo>
                    <a:pt x="1840" y="471"/>
                  </a:lnTo>
                  <a:lnTo>
                    <a:pt x="2062" y="587"/>
                  </a:lnTo>
                  <a:lnTo>
                    <a:pt x="1845" y="0"/>
                  </a:lnTo>
                  <a:lnTo>
                    <a:pt x="1139" y="111"/>
                  </a:lnTo>
                  <a:lnTo>
                    <a:pt x="1377" y="231"/>
                  </a:lnTo>
                  <a:lnTo>
                    <a:pt x="1357" y="256"/>
                  </a:lnTo>
                  <a:lnTo>
                    <a:pt x="1335" y="278"/>
                  </a:lnTo>
                  <a:lnTo>
                    <a:pt x="1314" y="300"/>
                  </a:lnTo>
                  <a:lnTo>
                    <a:pt x="1293" y="321"/>
                  </a:lnTo>
                  <a:lnTo>
                    <a:pt x="1275" y="337"/>
                  </a:lnTo>
                  <a:lnTo>
                    <a:pt x="1256" y="355"/>
                  </a:lnTo>
                  <a:lnTo>
                    <a:pt x="1235" y="369"/>
                  </a:lnTo>
                  <a:lnTo>
                    <a:pt x="1211" y="385"/>
                  </a:lnTo>
                  <a:lnTo>
                    <a:pt x="1183" y="402"/>
                  </a:lnTo>
                  <a:lnTo>
                    <a:pt x="1159" y="416"/>
                  </a:lnTo>
                  <a:lnTo>
                    <a:pt x="1139" y="426"/>
                  </a:lnTo>
                  <a:lnTo>
                    <a:pt x="1110" y="441"/>
                  </a:lnTo>
                  <a:lnTo>
                    <a:pt x="1084" y="450"/>
                  </a:lnTo>
                  <a:lnTo>
                    <a:pt x="1061" y="457"/>
                  </a:lnTo>
                  <a:lnTo>
                    <a:pt x="1038" y="464"/>
                  </a:lnTo>
                  <a:lnTo>
                    <a:pt x="1003" y="472"/>
                  </a:lnTo>
                  <a:lnTo>
                    <a:pt x="969" y="477"/>
                  </a:lnTo>
                  <a:lnTo>
                    <a:pt x="935" y="480"/>
                  </a:lnTo>
                  <a:lnTo>
                    <a:pt x="884" y="482"/>
                  </a:lnTo>
                  <a:lnTo>
                    <a:pt x="818" y="483"/>
                  </a:lnTo>
                  <a:lnTo>
                    <a:pt x="767" y="477"/>
                  </a:lnTo>
                  <a:lnTo>
                    <a:pt x="721" y="467"/>
                  </a:lnTo>
                  <a:lnTo>
                    <a:pt x="668" y="453"/>
                  </a:lnTo>
                  <a:lnTo>
                    <a:pt x="621" y="436"/>
                  </a:lnTo>
                  <a:lnTo>
                    <a:pt x="573" y="415"/>
                  </a:lnTo>
                  <a:lnTo>
                    <a:pt x="531" y="390"/>
                  </a:lnTo>
                  <a:lnTo>
                    <a:pt x="490" y="358"/>
                  </a:lnTo>
                  <a:lnTo>
                    <a:pt x="0" y="609"/>
                  </a:lnTo>
                  <a:lnTo>
                    <a:pt x="21" y="630"/>
                  </a:lnTo>
                  <a:lnTo>
                    <a:pt x="49" y="654"/>
                  </a:lnTo>
                  <a:lnTo>
                    <a:pt x="72" y="675"/>
                  </a:lnTo>
                  <a:lnTo>
                    <a:pt x="96" y="695"/>
                  </a:lnTo>
                  <a:lnTo>
                    <a:pt x="120" y="715"/>
                  </a:lnTo>
                  <a:lnTo>
                    <a:pt x="148" y="736"/>
                  </a:lnTo>
                  <a:lnTo>
                    <a:pt x="174" y="754"/>
                  </a:lnTo>
                  <a:lnTo>
                    <a:pt x="200" y="771"/>
                  </a:lnTo>
                  <a:lnTo>
                    <a:pt x="230" y="787"/>
                  </a:lnTo>
                  <a:lnTo>
                    <a:pt x="258" y="805"/>
                  </a:lnTo>
                  <a:lnTo>
                    <a:pt x="288" y="822"/>
                  </a:lnTo>
                  <a:lnTo>
                    <a:pt x="315" y="836"/>
                  </a:lnTo>
                  <a:lnTo>
                    <a:pt x="342" y="849"/>
                  </a:lnTo>
                  <a:lnTo>
                    <a:pt x="368" y="861"/>
                  </a:lnTo>
                  <a:lnTo>
                    <a:pt x="403" y="876"/>
                  </a:lnTo>
                  <a:lnTo>
                    <a:pt x="436" y="888"/>
                  </a:lnTo>
                  <a:lnTo>
                    <a:pt x="474" y="901"/>
                  </a:lnTo>
                  <a:lnTo>
                    <a:pt x="503" y="910"/>
                  </a:lnTo>
                  <a:lnTo>
                    <a:pt x="530" y="920"/>
                  </a:lnTo>
                  <a:lnTo>
                    <a:pt x="562" y="928"/>
                  </a:lnTo>
                  <a:lnTo>
                    <a:pt x="592" y="935"/>
                  </a:lnTo>
                  <a:lnTo>
                    <a:pt x="623" y="942"/>
                  </a:lnTo>
                  <a:lnTo>
                    <a:pt x="658" y="948"/>
                  </a:lnTo>
                  <a:lnTo>
                    <a:pt x="694" y="953"/>
                  </a:lnTo>
                  <a:lnTo>
                    <a:pt x="731" y="957"/>
                  </a:lnTo>
                  <a:lnTo>
                    <a:pt x="768" y="961"/>
                  </a:lnTo>
                  <a:lnTo>
                    <a:pt x="797" y="962"/>
                  </a:lnTo>
                  <a:lnTo>
                    <a:pt x="836" y="964"/>
                  </a:lnTo>
                  <a:lnTo>
                    <a:pt x="875" y="964"/>
                  </a:lnTo>
                  <a:lnTo>
                    <a:pt x="905" y="963"/>
                  </a:lnTo>
                  <a:lnTo>
                    <a:pt x="938" y="962"/>
                  </a:lnTo>
                  <a:lnTo>
                    <a:pt x="975" y="960"/>
                  </a:lnTo>
                  <a:lnTo>
                    <a:pt x="1008" y="955"/>
                  </a:lnTo>
                  <a:lnTo>
                    <a:pt x="1037" y="952"/>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chemeClr val="accent2">
                    <a:lumMod val="75000"/>
                  </a:schemeClr>
                </a:solidFill>
              </a:endParaRPr>
            </a:p>
          </p:txBody>
        </p:sp>
        <p:sp>
          <p:nvSpPr>
            <p:cNvPr id="9" name="Freeform 23"/>
            <p:cNvSpPr>
              <a:spLocks/>
            </p:cNvSpPr>
            <p:nvPr/>
          </p:nvSpPr>
          <p:spPr bwMode="auto">
            <a:xfrm>
              <a:off x="622" y="1574"/>
              <a:ext cx="1045" cy="1719"/>
            </a:xfrm>
            <a:custGeom>
              <a:avLst/>
              <a:gdLst>
                <a:gd name="T0" fmla="*/ 1023 w 1045"/>
                <a:gd name="T1" fmla="*/ 3 h 1719"/>
                <a:gd name="T2" fmla="*/ 970 w 1045"/>
                <a:gd name="T3" fmla="*/ 13 h 1719"/>
                <a:gd name="T4" fmla="*/ 924 w 1045"/>
                <a:gd name="T5" fmla="*/ 23 h 1719"/>
                <a:gd name="T6" fmla="*/ 878 w 1045"/>
                <a:gd name="T7" fmla="*/ 35 h 1719"/>
                <a:gd name="T8" fmla="*/ 832 w 1045"/>
                <a:gd name="T9" fmla="*/ 49 h 1719"/>
                <a:gd name="T10" fmla="*/ 780 w 1045"/>
                <a:gd name="T11" fmla="*/ 68 h 1719"/>
                <a:gd name="T12" fmla="*/ 729 w 1045"/>
                <a:gd name="T13" fmla="*/ 88 h 1719"/>
                <a:gd name="T14" fmla="*/ 679 w 1045"/>
                <a:gd name="T15" fmla="*/ 110 h 1719"/>
                <a:gd name="T16" fmla="*/ 637 w 1045"/>
                <a:gd name="T17" fmla="*/ 133 h 1719"/>
                <a:gd name="T18" fmla="*/ 594 w 1045"/>
                <a:gd name="T19" fmla="*/ 158 h 1719"/>
                <a:gd name="T20" fmla="*/ 547 w 1045"/>
                <a:gd name="T21" fmla="*/ 188 h 1719"/>
                <a:gd name="T22" fmla="*/ 505 w 1045"/>
                <a:gd name="T23" fmla="*/ 215 h 1719"/>
                <a:gd name="T24" fmla="*/ 439 w 1045"/>
                <a:gd name="T25" fmla="*/ 268 h 1719"/>
                <a:gd name="T26" fmla="*/ 383 w 1045"/>
                <a:gd name="T27" fmla="*/ 319 h 1719"/>
                <a:gd name="T28" fmla="*/ 338 w 1045"/>
                <a:gd name="T29" fmla="*/ 366 h 1719"/>
                <a:gd name="T30" fmla="*/ 290 w 1045"/>
                <a:gd name="T31" fmla="*/ 421 h 1719"/>
                <a:gd name="T32" fmla="*/ 248 w 1045"/>
                <a:gd name="T33" fmla="*/ 481 h 1719"/>
                <a:gd name="T34" fmla="*/ 209 w 1045"/>
                <a:gd name="T35" fmla="*/ 540 h 1719"/>
                <a:gd name="T36" fmla="*/ 176 w 1045"/>
                <a:gd name="T37" fmla="*/ 606 h 1719"/>
                <a:gd name="T38" fmla="*/ 147 w 1045"/>
                <a:gd name="T39" fmla="*/ 676 h 1719"/>
                <a:gd name="T40" fmla="*/ 118 w 1045"/>
                <a:gd name="T41" fmla="*/ 763 h 1719"/>
                <a:gd name="T42" fmla="*/ 100 w 1045"/>
                <a:gd name="T43" fmla="*/ 848 h 1719"/>
                <a:gd name="T44" fmla="*/ 86 w 1045"/>
                <a:gd name="T45" fmla="*/ 959 h 1719"/>
                <a:gd name="T46" fmla="*/ 86 w 1045"/>
                <a:gd name="T47" fmla="*/ 1054 h 1719"/>
                <a:gd name="T48" fmla="*/ 97 w 1045"/>
                <a:gd name="T49" fmla="*/ 1141 h 1719"/>
                <a:gd name="T50" fmla="*/ 113 w 1045"/>
                <a:gd name="T51" fmla="*/ 1231 h 1719"/>
                <a:gd name="T52" fmla="*/ 145 w 1045"/>
                <a:gd name="T53" fmla="*/ 1328 h 1719"/>
                <a:gd name="T54" fmla="*/ 183 w 1045"/>
                <a:gd name="T55" fmla="*/ 1420 h 1719"/>
                <a:gd name="T56" fmla="*/ 235 w 1045"/>
                <a:gd name="T57" fmla="*/ 1506 h 1719"/>
                <a:gd name="T58" fmla="*/ 717 w 1045"/>
                <a:gd name="T59" fmla="*/ 1719 h 1719"/>
                <a:gd name="T60" fmla="*/ 705 w 1045"/>
                <a:gd name="T61" fmla="*/ 1264 h 1719"/>
                <a:gd name="T62" fmla="*/ 661 w 1045"/>
                <a:gd name="T63" fmla="*/ 1193 h 1719"/>
                <a:gd name="T64" fmla="*/ 635 w 1045"/>
                <a:gd name="T65" fmla="*/ 1124 h 1719"/>
                <a:gd name="T66" fmla="*/ 626 w 1045"/>
                <a:gd name="T67" fmla="*/ 1057 h 1719"/>
                <a:gd name="T68" fmla="*/ 622 w 1045"/>
                <a:gd name="T69" fmla="*/ 992 h 1719"/>
                <a:gd name="T70" fmla="*/ 630 w 1045"/>
                <a:gd name="T71" fmla="*/ 916 h 1719"/>
                <a:gd name="T72" fmla="*/ 650 w 1045"/>
                <a:gd name="T73" fmla="*/ 840 h 1719"/>
                <a:gd name="T74" fmla="*/ 680 w 1045"/>
                <a:gd name="T75" fmla="*/ 770 h 1719"/>
                <a:gd name="T76" fmla="*/ 717 w 1045"/>
                <a:gd name="T77" fmla="*/ 714 h 1719"/>
                <a:gd name="T78" fmla="*/ 750 w 1045"/>
                <a:gd name="T79" fmla="*/ 674 h 1719"/>
                <a:gd name="T80" fmla="*/ 789 w 1045"/>
                <a:gd name="T81" fmla="*/ 633 h 1719"/>
                <a:gd name="T82" fmla="*/ 827 w 1045"/>
                <a:gd name="T83" fmla="*/ 600 h 1719"/>
                <a:gd name="T84" fmla="*/ 871 w 1045"/>
                <a:gd name="T85" fmla="*/ 569 h 1719"/>
                <a:gd name="T86" fmla="*/ 923 w 1045"/>
                <a:gd name="T87" fmla="*/ 539 h 1719"/>
                <a:gd name="T88" fmla="*/ 972 w 1045"/>
                <a:gd name="T89" fmla="*/ 513 h 1719"/>
                <a:gd name="T90" fmla="*/ 1045 w 1045"/>
                <a:gd name="T91" fmla="*/ 491 h 1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5" h="1719">
                  <a:moveTo>
                    <a:pt x="1045" y="0"/>
                  </a:moveTo>
                  <a:lnTo>
                    <a:pt x="1023" y="3"/>
                  </a:lnTo>
                  <a:lnTo>
                    <a:pt x="1000" y="6"/>
                  </a:lnTo>
                  <a:lnTo>
                    <a:pt x="970" y="13"/>
                  </a:lnTo>
                  <a:lnTo>
                    <a:pt x="947" y="17"/>
                  </a:lnTo>
                  <a:lnTo>
                    <a:pt x="924" y="23"/>
                  </a:lnTo>
                  <a:lnTo>
                    <a:pt x="901" y="29"/>
                  </a:lnTo>
                  <a:lnTo>
                    <a:pt x="878" y="35"/>
                  </a:lnTo>
                  <a:lnTo>
                    <a:pt x="855" y="41"/>
                  </a:lnTo>
                  <a:lnTo>
                    <a:pt x="832" y="49"/>
                  </a:lnTo>
                  <a:lnTo>
                    <a:pt x="803" y="59"/>
                  </a:lnTo>
                  <a:lnTo>
                    <a:pt x="780" y="68"/>
                  </a:lnTo>
                  <a:lnTo>
                    <a:pt x="755" y="78"/>
                  </a:lnTo>
                  <a:lnTo>
                    <a:pt x="729" y="88"/>
                  </a:lnTo>
                  <a:lnTo>
                    <a:pt x="703" y="100"/>
                  </a:lnTo>
                  <a:lnTo>
                    <a:pt x="679" y="110"/>
                  </a:lnTo>
                  <a:lnTo>
                    <a:pt x="657" y="123"/>
                  </a:lnTo>
                  <a:lnTo>
                    <a:pt x="637" y="133"/>
                  </a:lnTo>
                  <a:lnTo>
                    <a:pt x="617" y="146"/>
                  </a:lnTo>
                  <a:lnTo>
                    <a:pt x="594" y="158"/>
                  </a:lnTo>
                  <a:lnTo>
                    <a:pt x="569" y="172"/>
                  </a:lnTo>
                  <a:lnTo>
                    <a:pt x="547" y="188"/>
                  </a:lnTo>
                  <a:lnTo>
                    <a:pt x="526" y="203"/>
                  </a:lnTo>
                  <a:lnTo>
                    <a:pt x="505" y="215"/>
                  </a:lnTo>
                  <a:lnTo>
                    <a:pt x="472" y="239"/>
                  </a:lnTo>
                  <a:lnTo>
                    <a:pt x="439" y="268"/>
                  </a:lnTo>
                  <a:lnTo>
                    <a:pt x="413" y="289"/>
                  </a:lnTo>
                  <a:lnTo>
                    <a:pt x="383" y="319"/>
                  </a:lnTo>
                  <a:lnTo>
                    <a:pt x="361" y="341"/>
                  </a:lnTo>
                  <a:lnTo>
                    <a:pt x="338" y="366"/>
                  </a:lnTo>
                  <a:lnTo>
                    <a:pt x="312" y="395"/>
                  </a:lnTo>
                  <a:lnTo>
                    <a:pt x="290" y="421"/>
                  </a:lnTo>
                  <a:lnTo>
                    <a:pt x="269" y="452"/>
                  </a:lnTo>
                  <a:lnTo>
                    <a:pt x="248" y="481"/>
                  </a:lnTo>
                  <a:lnTo>
                    <a:pt x="227" y="512"/>
                  </a:lnTo>
                  <a:lnTo>
                    <a:pt x="209" y="540"/>
                  </a:lnTo>
                  <a:lnTo>
                    <a:pt x="192" y="573"/>
                  </a:lnTo>
                  <a:lnTo>
                    <a:pt x="176" y="606"/>
                  </a:lnTo>
                  <a:lnTo>
                    <a:pt x="162" y="640"/>
                  </a:lnTo>
                  <a:lnTo>
                    <a:pt x="147" y="676"/>
                  </a:lnTo>
                  <a:lnTo>
                    <a:pt x="130" y="721"/>
                  </a:lnTo>
                  <a:lnTo>
                    <a:pt x="118" y="763"/>
                  </a:lnTo>
                  <a:lnTo>
                    <a:pt x="106" y="806"/>
                  </a:lnTo>
                  <a:lnTo>
                    <a:pt x="100" y="848"/>
                  </a:lnTo>
                  <a:lnTo>
                    <a:pt x="92" y="898"/>
                  </a:lnTo>
                  <a:lnTo>
                    <a:pt x="86" y="959"/>
                  </a:lnTo>
                  <a:lnTo>
                    <a:pt x="85" y="1007"/>
                  </a:lnTo>
                  <a:lnTo>
                    <a:pt x="86" y="1054"/>
                  </a:lnTo>
                  <a:lnTo>
                    <a:pt x="91" y="1099"/>
                  </a:lnTo>
                  <a:lnTo>
                    <a:pt x="97" y="1141"/>
                  </a:lnTo>
                  <a:lnTo>
                    <a:pt x="103" y="1186"/>
                  </a:lnTo>
                  <a:lnTo>
                    <a:pt x="113" y="1231"/>
                  </a:lnTo>
                  <a:lnTo>
                    <a:pt x="127" y="1279"/>
                  </a:lnTo>
                  <a:lnTo>
                    <a:pt x="145" y="1328"/>
                  </a:lnTo>
                  <a:lnTo>
                    <a:pt x="163" y="1375"/>
                  </a:lnTo>
                  <a:lnTo>
                    <a:pt x="183" y="1420"/>
                  </a:lnTo>
                  <a:lnTo>
                    <a:pt x="207" y="1464"/>
                  </a:lnTo>
                  <a:lnTo>
                    <a:pt x="235" y="1506"/>
                  </a:lnTo>
                  <a:lnTo>
                    <a:pt x="0" y="1624"/>
                  </a:lnTo>
                  <a:lnTo>
                    <a:pt x="717" y="1719"/>
                  </a:lnTo>
                  <a:lnTo>
                    <a:pt x="980" y="1133"/>
                  </a:lnTo>
                  <a:lnTo>
                    <a:pt x="705" y="1264"/>
                  </a:lnTo>
                  <a:lnTo>
                    <a:pt x="678" y="1226"/>
                  </a:lnTo>
                  <a:lnTo>
                    <a:pt x="661" y="1193"/>
                  </a:lnTo>
                  <a:lnTo>
                    <a:pt x="646" y="1158"/>
                  </a:lnTo>
                  <a:lnTo>
                    <a:pt x="635" y="1124"/>
                  </a:lnTo>
                  <a:lnTo>
                    <a:pt x="628" y="1090"/>
                  </a:lnTo>
                  <a:lnTo>
                    <a:pt x="626" y="1057"/>
                  </a:lnTo>
                  <a:lnTo>
                    <a:pt x="622" y="1025"/>
                  </a:lnTo>
                  <a:lnTo>
                    <a:pt x="622" y="992"/>
                  </a:lnTo>
                  <a:lnTo>
                    <a:pt x="625" y="953"/>
                  </a:lnTo>
                  <a:lnTo>
                    <a:pt x="630" y="916"/>
                  </a:lnTo>
                  <a:lnTo>
                    <a:pt x="639" y="874"/>
                  </a:lnTo>
                  <a:lnTo>
                    <a:pt x="650" y="840"/>
                  </a:lnTo>
                  <a:lnTo>
                    <a:pt x="666" y="802"/>
                  </a:lnTo>
                  <a:lnTo>
                    <a:pt x="680" y="770"/>
                  </a:lnTo>
                  <a:lnTo>
                    <a:pt x="700" y="738"/>
                  </a:lnTo>
                  <a:lnTo>
                    <a:pt x="717" y="714"/>
                  </a:lnTo>
                  <a:lnTo>
                    <a:pt x="733" y="694"/>
                  </a:lnTo>
                  <a:lnTo>
                    <a:pt x="750" y="674"/>
                  </a:lnTo>
                  <a:lnTo>
                    <a:pt x="769" y="654"/>
                  </a:lnTo>
                  <a:lnTo>
                    <a:pt x="789" y="633"/>
                  </a:lnTo>
                  <a:lnTo>
                    <a:pt x="807" y="619"/>
                  </a:lnTo>
                  <a:lnTo>
                    <a:pt x="827" y="600"/>
                  </a:lnTo>
                  <a:lnTo>
                    <a:pt x="847" y="585"/>
                  </a:lnTo>
                  <a:lnTo>
                    <a:pt x="871" y="569"/>
                  </a:lnTo>
                  <a:lnTo>
                    <a:pt x="899" y="552"/>
                  </a:lnTo>
                  <a:lnTo>
                    <a:pt x="923" y="539"/>
                  </a:lnTo>
                  <a:lnTo>
                    <a:pt x="943" y="528"/>
                  </a:lnTo>
                  <a:lnTo>
                    <a:pt x="972" y="513"/>
                  </a:lnTo>
                  <a:lnTo>
                    <a:pt x="1000" y="503"/>
                  </a:lnTo>
                  <a:lnTo>
                    <a:pt x="1045" y="491"/>
                  </a:lnTo>
                  <a:lnTo>
                    <a:pt x="1045"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chemeClr val="accent2">
                    <a:lumMod val="75000"/>
                  </a:schemeClr>
                </a:solidFill>
              </a:endParaRPr>
            </a:p>
          </p:txBody>
        </p:sp>
        <p:sp>
          <p:nvSpPr>
            <p:cNvPr id="10" name="Freeform 24"/>
            <p:cNvSpPr>
              <a:spLocks/>
            </p:cNvSpPr>
            <p:nvPr/>
          </p:nvSpPr>
          <p:spPr bwMode="auto">
            <a:xfrm>
              <a:off x="1429" y="1341"/>
              <a:ext cx="1553" cy="1556"/>
            </a:xfrm>
            <a:custGeom>
              <a:avLst/>
              <a:gdLst>
                <a:gd name="T0" fmla="*/ 613 w 1553"/>
                <a:gd name="T1" fmla="*/ 231 h 1556"/>
                <a:gd name="T2" fmla="*/ 670 w 1553"/>
                <a:gd name="T3" fmla="*/ 241 h 1556"/>
                <a:gd name="T4" fmla="*/ 713 w 1553"/>
                <a:gd name="T5" fmla="*/ 251 h 1556"/>
                <a:gd name="T6" fmla="*/ 759 w 1553"/>
                <a:gd name="T7" fmla="*/ 263 h 1556"/>
                <a:gd name="T8" fmla="*/ 805 w 1553"/>
                <a:gd name="T9" fmla="*/ 277 h 1556"/>
                <a:gd name="T10" fmla="*/ 859 w 1553"/>
                <a:gd name="T11" fmla="*/ 296 h 1556"/>
                <a:gd name="T12" fmla="*/ 909 w 1553"/>
                <a:gd name="T13" fmla="*/ 316 h 1556"/>
                <a:gd name="T14" fmla="*/ 959 w 1553"/>
                <a:gd name="T15" fmla="*/ 338 h 1556"/>
                <a:gd name="T16" fmla="*/ 1002 w 1553"/>
                <a:gd name="T17" fmla="*/ 361 h 1556"/>
                <a:gd name="T18" fmla="*/ 1044 w 1553"/>
                <a:gd name="T19" fmla="*/ 385 h 1556"/>
                <a:gd name="T20" fmla="*/ 1091 w 1553"/>
                <a:gd name="T21" fmla="*/ 415 h 1556"/>
                <a:gd name="T22" fmla="*/ 1133 w 1553"/>
                <a:gd name="T23" fmla="*/ 443 h 1556"/>
                <a:gd name="T24" fmla="*/ 1198 w 1553"/>
                <a:gd name="T25" fmla="*/ 494 h 1556"/>
                <a:gd name="T26" fmla="*/ 1254 w 1553"/>
                <a:gd name="T27" fmla="*/ 546 h 1556"/>
                <a:gd name="T28" fmla="*/ 1299 w 1553"/>
                <a:gd name="T29" fmla="*/ 593 h 1556"/>
                <a:gd name="T30" fmla="*/ 1347 w 1553"/>
                <a:gd name="T31" fmla="*/ 649 h 1556"/>
                <a:gd name="T32" fmla="*/ 1390 w 1553"/>
                <a:gd name="T33" fmla="*/ 709 h 1556"/>
                <a:gd name="T34" fmla="*/ 1428 w 1553"/>
                <a:gd name="T35" fmla="*/ 768 h 1556"/>
                <a:gd name="T36" fmla="*/ 1462 w 1553"/>
                <a:gd name="T37" fmla="*/ 834 h 1556"/>
                <a:gd name="T38" fmla="*/ 1491 w 1553"/>
                <a:gd name="T39" fmla="*/ 904 h 1556"/>
                <a:gd name="T40" fmla="*/ 1520 w 1553"/>
                <a:gd name="T41" fmla="*/ 991 h 1556"/>
                <a:gd name="T42" fmla="*/ 1538 w 1553"/>
                <a:gd name="T43" fmla="*/ 1076 h 1556"/>
                <a:gd name="T44" fmla="*/ 1552 w 1553"/>
                <a:gd name="T45" fmla="*/ 1186 h 1556"/>
                <a:gd name="T46" fmla="*/ 1552 w 1553"/>
                <a:gd name="T47" fmla="*/ 1281 h 1556"/>
                <a:gd name="T48" fmla="*/ 1541 w 1553"/>
                <a:gd name="T49" fmla="*/ 1368 h 1556"/>
                <a:gd name="T50" fmla="*/ 1525 w 1553"/>
                <a:gd name="T51" fmla="*/ 1457 h 1556"/>
                <a:gd name="T52" fmla="*/ 1493 w 1553"/>
                <a:gd name="T53" fmla="*/ 1556 h 1556"/>
                <a:gd name="T54" fmla="*/ 1004 w 1553"/>
                <a:gd name="T55" fmla="*/ 1333 h 1556"/>
                <a:gd name="T56" fmla="*/ 1016 w 1553"/>
                <a:gd name="T57" fmla="*/ 1253 h 1556"/>
                <a:gd name="T58" fmla="*/ 1013 w 1553"/>
                <a:gd name="T59" fmla="*/ 1180 h 1556"/>
                <a:gd name="T60" fmla="*/ 999 w 1553"/>
                <a:gd name="T61" fmla="*/ 1101 h 1556"/>
                <a:gd name="T62" fmla="*/ 972 w 1553"/>
                <a:gd name="T63" fmla="*/ 1030 h 1556"/>
                <a:gd name="T64" fmla="*/ 938 w 1553"/>
                <a:gd name="T65" fmla="*/ 966 h 1556"/>
                <a:gd name="T66" fmla="*/ 905 w 1553"/>
                <a:gd name="T67" fmla="*/ 922 h 1556"/>
                <a:gd name="T68" fmla="*/ 869 w 1553"/>
                <a:gd name="T69" fmla="*/ 882 h 1556"/>
                <a:gd name="T70" fmla="*/ 830 w 1553"/>
                <a:gd name="T71" fmla="*/ 846 h 1556"/>
                <a:gd name="T72" fmla="*/ 790 w 1553"/>
                <a:gd name="T73" fmla="*/ 813 h 1556"/>
                <a:gd name="T74" fmla="*/ 738 w 1553"/>
                <a:gd name="T75" fmla="*/ 781 h 1556"/>
                <a:gd name="T76" fmla="*/ 694 w 1553"/>
                <a:gd name="T77" fmla="*/ 757 h 1556"/>
                <a:gd name="T78" fmla="*/ 639 w 1553"/>
                <a:gd name="T79" fmla="*/ 733 h 1556"/>
                <a:gd name="T80" fmla="*/ 593 w 1553"/>
                <a:gd name="T81" fmla="*/ 718 h 1556"/>
                <a:gd name="T82" fmla="*/ 524 w 1553"/>
                <a:gd name="T83" fmla="*/ 706 h 1556"/>
                <a:gd name="T84" fmla="*/ 456 w 1553"/>
                <a:gd name="T85" fmla="*/ 700 h 1556"/>
                <a:gd name="T86" fmla="*/ 437 w 1553"/>
                <a:gd name="T87" fmla="*/ 952 h 1556"/>
                <a:gd name="T88" fmla="*/ 436 w 1553"/>
                <a:gd name="T89" fmla="*/ 0 h 1556"/>
                <a:gd name="T90" fmla="*/ 459 w 1553"/>
                <a:gd name="T91" fmla="*/ 218 h 1556"/>
                <a:gd name="T92" fmla="*/ 529 w 1553"/>
                <a:gd name="T93" fmla="*/ 221 h 1556"/>
                <a:gd name="T94" fmla="*/ 592 w 1553"/>
                <a:gd name="T95" fmla="*/ 228 h 1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3" h="1556">
                  <a:moveTo>
                    <a:pt x="592" y="228"/>
                  </a:moveTo>
                  <a:lnTo>
                    <a:pt x="613" y="231"/>
                  </a:lnTo>
                  <a:lnTo>
                    <a:pt x="641" y="235"/>
                  </a:lnTo>
                  <a:lnTo>
                    <a:pt x="670" y="241"/>
                  </a:lnTo>
                  <a:lnTo>
                    <a:pt x="690" y="246"/>
                  </a:lnTo>
                  <a:lnTo>
                    <a:pt x="713" y="251"/>
                  </a:lnTo>
                  <a:lnTo>
                    <a:pt x="736" y="257"/>
                  </a:lnTo>
                  <a:lnTo>
                    <a:pt x="759" y="263"/>
                  </a:lnTo>
                  <a:lnTo>
                    <a:pt x="781" y="269"/>
                  </a:lnTo>
                  <a:lnTo>
                    <a:pt x="805" y="277"/>
                  </a:lnTo>
                  <a:lnTo>
                    <a:pt x="834" y="288"/>
                  </a:lnTo>
                  <a:lnTo>
                    <a:pt x="859" y="296"/>
                  </a:lnTo>
                  <a:lnTo>
                    <a:pt x="882" y="305"/>
                  </a:lnTo>
                  <a:lnTo>
                    <a:pt x="909" y="316"/>
                  </a:lnTo>
                  <a:lnTo>
                    <a:pt x="935" y="328"/>
                  </a:lnTo>
                  <a:lnTo>
                    <a:pt x="959" y="338"/>
                  </a:lnTo>
                  <a:lnTo>
                    <a:pt x="981" y="351"/>
                  </a:lnTo>
                  <a:lnTo>
                    <a:pt x="1002" y="361"/>
                  </a:lnTo>
                  <a:lnTo>
                    <a:pt x="1022" y="374"/>
                  </a:lnTo>
                  <a:lnTo>
                    <a:pt x="1044" y="385"/>
                  </a:lnTo>
                  <a:lnTo>
                    <a:pt x="1069" y="400"/>
                  </a:lnTo>
                  <a:lnTo>
                    <a:pt x="1091" y="415"/>
                  </a:lnTo>
                  <a:lnTo>
                    <a:pt x="1113" y="429"/>
                  </a:lnTo>
                  <a:lnTo>
                    <a:pt x="1133" y="443"/>
                  </a:lnTo>
                  <a:lnTo>
                    <a:pt x="1165" y="467"/>
                  </a:lnTo>
                  <a:lnTo>
                    <a:pt x="1198" y="494"/>
                  </a:lnTo>
                  <a:lnTo>
                    <a:pt x="1224" y="515"/>
                  </a:lnTo>
                  <a:lnTo>
                    <a:pt x="1254" y="546"/>
                  </a:lnTo>
                  <a:lnTo>
                    <a:pt x="1276" y="568"/>
                  </a:lnTo>
                  <a:lnTo>
                    <a:pt x="1299" y="593"/>
                  </a:lnTo>
                  <a:lnTo>
                    <a:pt x="1325" y="622"/>
                  </a:lnTo>
                  <a:lnTo>
                    <a:pt x="1347" y="649"/>
                  </a:lnTo>
                  <a:lnTo>
                    <a:pt x="1368" y="679"/>
                  </a:lnTo>
                  <a:lnTo>
                    <a:pt x="1390" y="709"/>
                  </a:lnTo>
                  <a:lnTo>
                    <a:pt x="1409" y="740"/>
                  </a:lnTo>
                  <a:lnTo>
                    <a:pt x="1428" y="768"/>
                  </a:lnTo>
                  <a:lnTo>
                    <a:pt x="1446" y="801"/>
                  </a:lnTo>
                  <a:lnTo>
                    <a:pt x="1462" y="834"/>
                  </a:lnTo>
                  <a:lnTo>
                    <a:pt x="1476" y="867"/>
                  </a:lnTo>
                  <a:lnTo>
                    <a:pt x="1491" y="904"/>
                  </a:lnTo>
                  <a:lnTo>
                    <a:pt x="1508" y="949"/>
                  </a:lnTo>
                  <a:lnTo>
                    <a:pt x="1520" y="991"/>
                  </a:lnTo>
                  <a:lnTo>
                    <a:pt x="1532" y="1034"/>
                  </a:lnTo>
                  <a:lnTo>
                    <a:pt x="1538" y="1076"/>
                  </a:lnTo>
                  <a:lnTo>
                    <a:pt x="1546" y="1126"/>
                  </a:lnTo>
                  <a:lnTo>
                    <a:pt x="1552" y="1186"/>
                  </a:lnTo>
                  <a:lnTo>
                    <a:pt x="1553" y="1234"/>
                  </a:lnTo>
                  <a:lnTo>
                    <a:pt x="1552" y="1281"/>
                  </a:lnTo>
                  <a:lnTo>
                    <a:pt x="1547" y="1326"/>
                  </a:lnTo>
                  <a:lnTo>
                    <a:pt x="1541" y="1368"/>
                  </a:lnTo>
                  <a:lnTo>
                    <a:pt x="1536" y="1412"/>
                  </a:lnTo>
                  <a:lnTo>
                    <a:pt x="1525" y="1457"/>
                  </a:lnTo>
                  <a:lnTo>
                    <a:pt x="1511" y="1506"/>
                  </a:lnTo>
                  <a:lnTo>
                    <a:pt x="1493" y="1556"/>
                  </a:lnTo>
                  <a:lnTo>
                    <a:pt x="1391" y="1275"/>
                  </a:lnTo>
                  <a:lnTo>
                    <a:pt x="1004" y="1333"/>
                  </a:lnTo>
                  <a:lnTo>
                    <a:pt x="1012" y="1284"/>
                  </a:lnTo>
                  <a:lnTo>
                    <a:pt x="1016" y="1253"/>
                  </a:lnTo>
                  <a:lnTo>
                    <a:pt x="1016" y="1219"/>
                  </a:lnTo>
                  <a:lnTo>
                    <a:pt x="1013" y="1180"/>
                  </a:lnTo>
                  <a:lnTo>
                    <a:pt x="1007" y="1143"/>
                  </a:lnTo>
                  <a:lnTo>
                    <a:pt x="999" y="1101"/>
                  </a:lnTo>
                  <a:lnTo>
                    <a:pt x="989" y="1068"/>
                  </a:lnTo>
                  <a:lnTo>
                    <a:pt x="972" y="1030"/>
                  </a:lnTo>
                  <a:lnTo>
                    <a:pt x="957" y="997"/>
                  </a:lnTo>
                  <a:lnTo>
                    <a:pt x="938" y="966"/>
                  </a:lnTo>
                  <a:lnTo>
                    <a:pt x="921" y="942"/>
                  </a:lnTo>
                  <a:lnTo>
                    <a:pt x="905" y="922"/>
                  </a:lnTo>
                  <a:lnTo>
                    <a:pt x="888" y="902"/>
                  </a:lnTo>
                  <a:lnTo>
                    <a:pt x="869" y="882"/>
                  </a:lnTo>
                  <a:lnTo>
                    <a:pt x="848" y="861"/>
                  </a:lnTo>
                  <a:lnTo>
                    <a:pt x="830" y="846"/>
                  </a:lnTo>
                  <a:lnTo>
                    <a:pt x="810" y="828"/>
                  </a:lnTo>
                  <a:lnTo>
                    <a:pt x="790" y="813"/>
                  </a:lnTo>
                  <a:lnTo>
                    <a:pt x="766" y="797"/>
                  </a:lnTo>
                  <a:lnTo>
                    <a:pt x="738" y="781"/>
                  </a:lnTo>
                  <a:lnTo>
                    <a:pt x="714" y="766"/>
                  </a:lnTo>
                  <a:lnTo>
                    <a:pt x="694" y="757"/>
                  </a:lnTo>
                  <a:lnTo>
                    <a:pt x="665" y="741"/>
                  </a:lnTo>
                  <a:lnTo>
                    <a:pt x="639" y="733"/>
                  </a:lnTo>
                  <a:lnTo>
                    <a:pt x="616" y="725"/>
                  </a:lnTo>
                  <a:lnTo>
                    <a:pt x="593" y="718"/>
                  </a:lnTo>
                  <a:lnTo>
                    <a:pt x="557" y="711"/>
                  </a:lnTo>
                  <a:lnTo>
                    <a:pt x="524" y="706"/>
                  </a:lnTo>
                  <a:lnTo>
                    <a:pt x="490" y="702"/>
                  </a:lnTo>
                  <a:lnTo>
                    <a:pt x="456" y="700"/>
                  </a:lnTo>
                  <a:lnTo>
                    <a:pt x="437" y="699"/>
                  </a:lnTo>
                  <a:lnTo>
                    <a:pt x="437" y="952"/>
                  </a:lnTo>
                  <a:lnTo>
                    <a:pt x="0" y="483"/>
                  </a:lnTo>
                  <a:lnTo>
                    <a:pt x="436" y="0"/>
                  </a:lnTo>
                  <a:lnTo>
                    <a:pt x="436" y="217"/>
                  </a:lnTo>
                  <a:lnTo>
                    <a:pt x="459" y="218"/>
                  </a:lnTo>
                  <a:lnTo>
                    <a:pt x="494" y="219"/>
                  </a:lnTo>
                  <a:lnTo>
                    <a:pt x="529" y="221"/>
                  </a:lnTo>
                  <a:lnTo>
                    <a:pt x="563" y="225"/>
                  </a:lnTo>
                  <a:lnTo>
                    <a:pt x="592" y="22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chemeClr val="accent2">
                    <a:lumMod val="75000"/>
                  </a:schemeClr>
                </a:solidFill>
              </a:endParaRPr>
            </a:p>
          </p:txBody>
        </p:sp>
        <p:sp>
          <p:nvSpPr>
            <p:cNvPr id="11" name="WordArt 5"/>
            <p:cNvSpPr>
              <a:spLocks noChangeAspect="1" noChangeArrowheads="1" noChangeShapeType="1" noTextEdit="1"/>
            </p:cNvSpPr>
            <p:nvPr/>
          </p:nvSpPr>
          <p:spPr bwMode="auto">
            <a:xfrm rot="-2278271">
              <a:off x="703" y="1647"/>
              <a:ext cx="558" cy="405"/>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533755"/>
                </a:avLst>
              </a:prstTxWarp>
            </a:bodyPr>
            <a:lstStyle/>
            <a:p>
              <a:pPr algn="ctr"/>
              <a:r>
                <a:rPr lang="en-US" sz="3600" kern="10" dirty="0">
                  <a:ln w="9525">
                    <a:solidFill>
                      <a:srgbClr val="000000"/>
                    </a:solidFill>
                    <a:round/>
                    <a:headEnd/>
                    <a:tailEnd/>
                  </a:ln>
                  <a:solidFill>
                    <a:schemeClr val="accent2">
                      <a:lumMod val="75000"/>
                    </a:schemeClr>
                  </a:solidFill>
                  <a:latin typeface="Arial Black" charset="0"/>
                  <a:ea typeface="Arial Black" charset="0"/>
                  <a:cs typeface="Arial Black" charset="0"/>
                </a:rPr>
                <a:t>Step 1</a:t>
              </a:r>
            </a:p>
          </p:txBody>
        </p:sp>
        <p:sp>
          <p:nvSpPr>
            <p:cNvPr id="12" name="WordArt 6"/>
            <p:cNvSpPr>
              <a:spLocks noChangeAspect="1" noChangeArrowheads="1" noChangeShapeType="1" noTextEdit="1"/>
            </p:cNvSpPr>
            <p:nvPr/>
          </p:nvSpPr>
          <p:spPr bwMode="auto">
            <a:xfrm rot="2411074">
              <a:off x="2361" y="1704"/>
              <a:ext cx="655" cy="425"/>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299609"/>
                </a:avLst>
              </a:prstTxWarp>
            </a:bodyPr>
            <a:lstStyle/>
            <a:p>
              <a:pPr algn="dist"/>
              <a:r>
                <a:rPr lang="en-US" sz="3600" kern="10">
                  <a:ln w="9525">
                    <a:solidFill>
                      <a:srgbClr val="000000"/>
                    </a:solidFill>
                    <a:round/>
                    <a:headEnd/>
                    <a:tailEnd/>
                  </a:ln>
                  <a:solidFill>
                    <a:schemeClr val="accent2">
                      <a:lumMod val="75000"/>
                    </a:schemeClr>
                  </a:solidFill>
                  <a:latin typeface="Arial Black" charset="0"/>
                  <a:ea typeface="Arial Black" charset="0"/>
                  <a:cs typeface="Arial Black" charset="0"/>
                </a:rPr>
                <a:t>Step 3</a:t>
              </a:r>
            </a:p>
          </p:txBody>
        </p:sp>
        <p:sp>
          <p:nvSpPr>
            <p:cNvPr id="13" name="WordArt 7"/>
            <p:cNvSpPr>
              <a:spLocks noChangeAspect="1" noChangeArrowheads="1" noChangeShapeType="1" noTextEdit="1"/>
            </p:cNvSpPr>
            <p:nvPr/>
          </p:nvSpPr>
          <p:spPr bwMode="auto">
            <a:xfrm rot="-21731232">
              <a:off x="1623" y="3458"/>
              <a:ext cx="558" cy="304"/>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1060442"/>
                </a:avLst>
              </a:prstTxWarp>
            </a:bodyPr>
            <a:lstStyle/>
            <a:p>
              <a:pPr algn="ctr"/>
              <a:r>
                <a:rPr lang="en-US" sz="3600" kern="10">
                  <a:ln w="9525">
                    <a:solidFill>
                      <a:srgbClr val="000000"/>
                    </a:solidFill>
                    <a:round/>
                    <a:headEnd/>
                    <a:tailEnd/>
                  </a:ln>
                  <a:solidFill>
                    <a:schemeClr val="accent2">
                      <a:lumMod val="75000"/>
                    </a:schemeClr>
                  </a:solidFill>
                  <a:latin typeface="Arial Black" charset="0"/>
                  <a:ea typeface="Arial Black" charset="0"/>
                  <a:cs typeface="Arial Black" charset="0"/>
                </a:rPr>
                <a:t>Step 2</a:t>
              </a:r>
            </a:p>
          </p:txBody>
        </p:sp>
        <p:sp>
          <p:nvSpPr>
            <p:cNvPr id="14" name="Text Box 8"/>
            <p:cNvSpPr txBox="1">
              <a:spLocks noChangeAspect="1" noChangeArrowheads="1"/>
            </p:cNvSpPr>
            <p:nvPr/>
          </p:nvSpPr>
          <p:spPr bwMode="auto">
            <a:xfrm>
              <a:off x="313" y="2553"/>
              <a:ext cx="1264" cy="310"/>
            </a:xfrm>
            <a:prstGeom prst="rect">
              <a:avLst/>
            </a:prstGeom>
            <a:solidFill>
              <a:srgbClr val="FFFFFF">
                <a:alpha val="50000"/>
              </a:srgbClr>
            </a:solidFill>
            <a:ln w="3175">
              <a:solidFill>
                <a:schemeClr val="bg1"/>
              </a:solidFill>
              <a:miter lim="800000"/>
              <a:headEnd/>
              <a:tailEnd/>
            </a:ln>
            <a:effectLst>
              <a:prstShdw prst="shdw17" dist="17961" dir="2700000">
                <a:srgbClr val="FFFFFF">
                  <a:gamma/>
                  <a:shade val="60000"/>
                  <a:invGamma/>
                  <a:alpha val="74998"/>
                </a:srgbClr>
              </a:prstShdw>
            </a:effectLst>
          </p:spPr>
          <p:txBody>
            <a:bodyPr wrap="none" anchor="ctr">
              <a:spAutoFit/>
            </a:bodyPr>
            <a:lstStyle/>
            <a:p>
              <a:pPr algn="ctr" eaLnBrk="0" hangingPunct="0"/>
              <a:r>
                <a:rPr kumimoji="0" lang="en-US" altLang="en-US" sz="2000" b="1" dirty="0" smtClean="0">
                  <a:solidFill>
                    <a:schemeClr val="accent2">
                      <a:lumMod val="75000"/>
                    </a:schemeClr>
                  </a:solidFill>
                  <a:effectLst>
                    <a:outerShdw blurRad="38100" dist="38100" dir="2700000" algn="tl">
                      <a:srgbClr val="000000"/>
                    </a:outerShdw>
                  </a:effectLst>
                </a:rPr>
                <a:t>Classification</a:t>
              </a:r>
              <a:endParaRPr kumimoji="0" lang="en-US" altLang="en-US" sz="2000" dirty="0">
                <a:solidFill>
                  <a:schemeClr val="accent2">
                    <a:lumMod val="75000"/>
                  </a:schemeClr>
                </a:solidFill>
                <a:latin typeface="Times New Roman" charset="0"/>
              </a:endParaRPr>
            </a:p>
          </p:txBody>
        </p:sp>
        <p:pic>
          <p:nvPicPr>
            <p:cNvPr id="15" name="Picture 14" descr="\\Sleipnir\images\vanleemp\presentations\Miccai98\tiffs\bias.tiff"/>
            <p:cNvPicPr>
              <a:picLocks noChangeAspect="1" noChangeArrowheads="1"/>
            </p:cNvPicPr>
            <p:nvPr/>
          </p:nvPicPr>
          <p:blipFill>
            <a:blip r:embed="rId3">
              <a:grayscl/>
              <a:biLevel thresh="50000"/>
              <a:alphaModFix amt="50000"/>
              <a:extLst>
                <a:ext uri="{28A0092B-C50C-407E-A947-70E740481C1C}">
                  <a14:useLocalDpi xmlns:a14="http://schemas.microsoft.com/office/drawing/2010/main" val="0"/>
                </a:ext>
              </a:extLst>
            </a:blip>
            <a:srcRect/>
            <a:stretch>
              <a:fillRect/>
            </a:stretch>
          </p:blipFill>
          <p:spPr bwMode="auto">
            <a:xfrm>
              <a:off x="2105" y="1731"/>
              <a:ext cx="503" cy="567"/>
            </a:xfrm>
            <a:prstGeom prst="rect">
              <a:avLst/>
            </a:prstGeom>
            <a:noFill/>
            <a:extLst>
              <a:ext uri="{909E8E84-426E-40DD-AFC4-6F175D3DCCD1}">
                <a14:hiddenFill xmlns:a14="http://schemas.microsoft.com/office/drawing/2010/main">
                  <a:solidFill>
                    <a:srgbClr val="FFFFFF">
                      <a:alpha val="50000"/>
                    </a:srgbClr>
                  </a:solidFill>
                </a14:hiddenFill>
              </a:ext>
            </a:extLst>
          </p:spPr>
        </p:pic>
        <p:sp>
          <p:nvSpPr>
            <p:cNvPr id="16" name="Text Box 11"/>
            <p:cNvSpPr txBox="1">
              <a:spLocks noChangeAspect="1" noChangeArrowheads="1"/>
            </p:cNvSpPr>
            <p:nvPr/>
          </p:nvSpPr>
          <p:spPr bwMode="auto">
            <a:xfrm>
              <a:off x="1797" y="2298"/>
              <a:ext cx="1451" cy="310"/>
            </a:xfrm>
            <a:prstGeom prst="rect">
              <a:avLst/>
            </a:prstGeom>
            <a:solidFill>
              <a:srgbClr val="FFFFFF">
                <a:alpha val="50000"/>
              </a:srgbClr>
            </a:solidFill>
            <a:ln>
              <a:noFill/>
            </a:ln>
            <a:effectLst>
              <a:prstShdw prst="shdw17" dist="17961" dir="2700000">
                <a:srgbClr val="FFFFFF">
                  <a:gamma/>
                  <a:shade val="60000"/>
                  <a:invGamma/>
                  <a:alpha val="74998"/>
                </a:srgbClr>
              </a:prstShdw>
            </a:effectLst>
            <a:extLst>
              <a:ext uri="{91240B29-F687-4F45-9708-019B960494DF}">
                <a14:hiddenLine xmlns:a14="http://schemas.microsoft.com/office/drawing/2010/main" w="3175">
                  <a:solidFill>
                    <a:schemeClr val="tx2"/>
                  </a:solidFill>
                  <a:miter lim="800000"/>
                  <a:headEnd/>
                  <a:tailEnd/>
                </a14:hiddenLine>
              </a:ext>
            </a:extLst>
          </p:spPr>
          <p:txBody>
            <a:bodyPr wrap="none" anchor="ctr">
              <a:spAutoFit/>
            </a:bodyPr>
            <a:lstStyle/>
            <a:p>
              <a:pPr algn="ctr" eaLnBrk="0" hangingPunct="0"/>
              <a:r>
                <a:rPr kumimoji="0" lang="en-US" altLang="en-US" sz="2000" b="1" dirty="0" smtClean="0">
                  <a:solidFill>
                    <a:schemeClr val="accent2">
                      <a:lumMod val="75000"/>
                    </a:schemeClr>
                  </a:solidFill>
                  <a:effectLst>
                    <a:outerShdw blurRad="38100" dist="38100" dir="2700000" algn="tl">
                      <a:srgbClr val="000000"/>
                    </a:outerShdw>
                  </a:effectLst>
                </a:rPr>
                <a:t>Bias </a:t>
              </a:r>
              <a:r>
                <a:rPr kumimoji="0" lang="en-US" altLang="en-US" sz="2000" b="1" dirty="0">
                  <a:solidFill>
                    <a:schemeClr val="accent2">
                      <a:lumMod val="75000"/>
                    </a:schemeClr>
                  </a:solidFill>
                  <a:effectLst>
                    <a:outerShdw blurRad="38100" dist="38100" dir="2700000" algn="tl">
                      <a:srgbClr val="000000"/>
                    </a:outerShdw>
                  </a:effectLst>
                </a:rPr>
                <a:t>estimation</a:t>
              </a:r>
              <a:endParaRPr kumimoji="0" lang="en-US" altLang="en-US" sz="2000" b="1" dirty="0">
                <a:solidFill>
                  <a:schemeClr val="accent2">
                    <a:lumMod val="75000"/>
                  </a:schemeClr>
                </a:solidFill>
              </a:endParaRPr>
            </a:p>
          </p:txBody>
        </p:sp>
        <p:pic>
          <p:nvPicPr>
            <p:cNvPr id="17" name="Picture 13" descr="\\Sleipnir\images\vanleemp\presentations\Miccai98\tiffs\mixture.gif"/>
            <p:cNvPicPr>
              <a:picLocks noChangeAspect="1" noChangeArrowheads="1"/>
            </p:cNvPicPr>
            <p:nvPr/>
          </p:nvPicPr>
          <p:blipFill>
            <a:blip r:embed="rId4">
              <a:alphaModFix/>
              <a:extLst>
                <a:ext uri="{BEBA8EAE-BF5A-486C-A8C5-ECC9F3942E4B}">
                  <a14:imgProps xmlns:a14="http://schemas.microsoft.com/office/drawing/2010/main">
                    <a14:imgLayer r:embed="rId5">
                      <a14:imgEffect>
                        <a14:saturation sat="161000"/>
                      </a14:imgEffect>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a:off x="1308" y="2743"/>
              <a:ext cx="1006" cy="718"/>
            </a:xfrm>
            <a:prstGeom prst="rect">
              <a:avLst/>
            </a:prstGeom>
            <a:noFill/>
            <a:extLst>
              <a:ext uri="{909E8E84-426E-40DD-AFC4-6F175D3DCCD1}">
                <a14:hiddenFill xmlns:a14="http://schemas.microsoft.com/office/drawing/2010/main">
                  <a:solidFill>
                    <a:srgbClr val="FFFFFF">
                      <a:alpha val="50000"/>
                    </a:srgbClr>
                  </a:solidFill>
                </a14:hiddenFill>
              </a:ext>
            </a:extLst>
          </p:spPr>
        </p:pic>
        <p:sp>
          <p:nvSpPr>
            <p:cNvPr id="18" name="Text Box 14"/>
            <p:cNvSpPr txBox="1">
              <a:spLocks noChangeAspect="1" noChangeArrowheads="1"/>
            </p:cNvSpPr>
            <p:nvPr/>
          </p:nvSpPr>
          <p:spPr bwMode="auto">
            <a:xfrm>
              <a:off x="780" y="3803"/>
              <a:ext cx="2103" cy="310"/>
            </a:xfrm>
            <a:prstGeom prst="rect">
              <a:avLst/>
            </a:prstGeom>
            <a:solidFill>
              <a:srgbClr val="FFFFFF">
                <a:alpha val="50000"/>
              </a:srgbClr>
            </a:solidFill>
            <a:ln w="3175">
              <a:solidFill>
                <a:schemeClr val="bg1"/>
              </a:solidFill>
              <a:miter lim="800000"/>
              <a:headEnd/>
              <a:tailEnd/>
            </a:ln>
            <a:effectLst>
              <a:prstShdw prst="shdw17" dist="17961" dir="2700000">
                <a:srgbClr val="FFFFFF">
                  <a:gamma/>
                  <a:shade val="60000"/>
                  <a:invGamma/>
                  <a:alpha val="74998"/>
                </a:srgbClr>
              </a:prstShdw>
            </a:effectLst>
          </p:spPr>
          <p:txBody>
            <a:bodyPr wrap="none" anchor="ctr">
              <a:spAutoFit/>
            </a:bodyPr>
            <a:lstStyle/>
            <a:p>
              <a:pPr algn="ctr" eaLnBrk="0" hangingPunct="0"/>
              <a:r>
                <a:rPr kumimoji="0" lang="en-US" altLang="en-US" sz="2000" b="1" dirty="0" smtClean="0">
                  <a:solidFill>
                    <a:schemeClr val="accent2">
                      <a:lumMod val="75000"/>
                    </a:schemeClr>
                  </a:solidFill>
                  <a:effectLst>
                    <a:outerShdw blurRad="38100" dist="38100" dir="2700000" algn="tl">
                      <a:srgbClr val="000000"/>
                    </a:outerShdw>
                  </a:effectLst>
                </a:rPr>
                <a:t>Distribution </a:t>
              </a:r>
              <a:r>
                <a:rPr kumimoji="0" lang="en-US" altLang="en-US" sz="2000" b="1" dirty="0">
                  <a:solidFill>
                    <a:schemeClr val="accent2">
                      <a:lumMod val="75000"/>
                    </a:schemeClr>
                  </a:solidFill>
                  <a:effectLst>
                    <a:outerShdw blurRad="38100" dist="38100" dir="2700000" algn="tl">
                      <a:srgbClr val="000000"/>
                    </a:outerShdw>
                  </a:effectLst>
                </a:rPr>
                <a:t>estimation</a:t>
              </a:r>
              <a:endParaRPr kumimoji="0" lang="en-US" altLang="en-US" sz="2000" dirty="0">
                <a:solidFill>
                  <a:schemeClr val="accent2">
                    <a:lumMod val="75000"/>
                  </a:schemeClr>
                </a:solidFill>
              </a:endParaRPr>
            </a:p>
          </p:txBody>
        </p:sp>
        <p:pic>
          <p:nvPicPr>
            <p:cNvPr id="19" name="Picture 16" descr="\\Sleipnir\images\vanleemp\presentations\Miccai98\tiffs\atlasgm.tif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 y="2080"/>
              <a:ext cx="428" cy="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7" descr="\\Sleipnir\images\vanleemp\presentations\Miccai98\tiffs\atlaswm.tif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0" y="2080"/>
              <a:ext cx="428"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8" descr="\\Sleipnir\images\vanleemp\presentations\Miccai98\tiffs\atlascsf.tif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23" y="2080"/>
              <a:ext cx="428"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19"/>
            <p:cNvSpPr txBox="1">
              <a:spLocks noChangeArrowheads="1"/>
            </p:cNvSpPr>
            <p:nvPr/>
          </p:nvSpPr>
          <p:spPr bwMode="auto">
            <a:xfrm>
              <a:off x="5" y="839"/>
              <a:ext cx="1572" cy="549"/>
            </a:xfrm>
            <a:prstGeom prst="rect">
              <a:avLst/>
            </a:prstGeom>
            <a:solidFill>
              <a:schemeClr val="bg1"/>
            </a:solidFill>
            <a:ln w="127000">
              <a:solidFill>
                <a:schemeClr val="bg1"/>
              </a:solidFill>
              <a:miter lim="800000"/>
              <a:headEnd/>
              <a:tailEnd/>
            </a:ln>
            <a:effectLst>
              <a:prstShdw prst="shdw17" dist="17961" dir="2700000">
                <a:schemeClr val="bg1">
                  <a:gamma/>
                  <a:shade val="60000"/>
                  <a:invGamma/>
                  <a:alpha val="74998"/>
                </a:schemeClr>
              </a:prstShdw>
            </a:effectLst>
          </p:spPr>
          <p:txBody>
            <a:bodyPr wrap="square" anchor="ctr">
              <a:spAutoFit/>
            </a:bodyPr>
            <a:lstStyle/>
            <a:p>
              <a:pPr algn="ctr" eaLnBrk="0" hangingPunct="0"/>
              <a:r>
                <a:rPr kumimoji="0" lang="en-US" altLang="en-US" sz="2000" b="1" dirty="0" smtClean="0">
                  <a:solidFill>
                    <a:schemeClr val="accent2">
                      <a:lumMod val="75000"/>
                    </a:schemeClr>
                  </a:solidFill>
                  <a:effectLst>
                    <a:outerShdw blurRad="38100" dist="38100" dir="2700000" algn="tl">
                      <a:srgbClr val="000000"/>
                    </a:outerShdw>
                  </a:effectLst>
                </a:rPr>
                <a:t>Atlas </a:t>
              </a:r>
              <a:r>
                <a:rPr lang="en-US" altLang="en-US" sz="2000" b="1" dirty="0" smtClean="0">
                  <a:solidFill>
                    <a:schemeClr val="accent2">
                      <a:lumMod val="75000"/>
                    </a:schemeClr>
                  </a:solidFill>
                  <a:effectLst>
                    <a:outerShdw blurRad="38100" dist="38100" dir="2700000" algn="tl">
                      <a:srgbClr val="000000"/>
                    </a:outerShdw>
                  </a:effectLst>
                </a:rPr>
                <a:t>Based </a:t>
              </a:r>
              <a:r>
                <a:rPr kumimoji="0" lang="en-US" altLang="en-US" sz="2000" b="1" dirty="0" smtClean="0">
                  <a:solidFill>
                    <a:schemeClr val="accent2">
                      <a:lumMod val="75000"/>
                    </a:schemeClr>
                  </a:solidFill>
                  <a:effectLst>
                    <a:outerShdw blurRad="38100" dist="38100" dir="2700000" algn="tl">
                      <a:srgbClr val="000000"/>
                    </a:outerShdw>
                  </a:effectLst>
                </a:rPr>
                <a:t>Initialization</a:t>
              </a:r>
              <a:endParaRPr kumimoji="0" lang="en-US" altLang="en-US" sz="2000" b="1" dirty="0">
                <a:solidFill>
                  <a:schemeClr val="accent2">
                    <a:lumMod val="75000"/>
                  </a:schemeClr>
                </a:solidFill>
              </a:endParaRPr>
            </a:p>
          </p:txBody>
        </p:sp>
      </p:grpSp>
      <p:pic>
        <p:nvPicPr>
          <p:cNvPr id="23" name="Picture 25" descr="Iris_seg_3D.gif                                                0005B257&#9;Admin Mac                      B35D981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67308" y="2026354"/>
            <a:ext cx="3467100" cy="3452812"/>
          </a:xfrm>
          <a:prstGeom prst="rect">
            <a:avLst/>
          </a:prstGeom>
          <a:noFill/>
          <a:extLst>
            <a:ext uri="{909E8E84-426E-40DD-AFC4-6F175D3DCCD1}">
              <a14:hiddenFill xmlns:a14="http://schemas.microsoft.com/office/drawing/2010/main">
                <a:solidFill>
                  <a:srgbClr val="FFFFFF"/>
                </a:solidFill>
              </a14:hiddenFill>
            </a:ext>
          </a:extLst>
        </p:spPr>
      </p:pic>
      <p:sp>
        <p:nvSpPr>
          <p:cNvPr id="24" name="AutoShape 27"/>
          <p:cNvSpPr>
            <a:spLocks noChangeArrowheads="1"/>
          </p:cNvSpPr>
          <p:nvPr/>
        </p:nvSpPr>
        <p:spPr bwMode="auto">
          <a:xfrm>
            <a:off x="4294208" y="3523366"/>
            <a:ext cx="544513" cy="485775"/>
          </a:xfrm>
          <a:prstGeom prst="rightArrow">
            <a:avLst>
              <a:gd name="adj1" fmla="val 50000"/>
              <a:gd name="adj2" fmla="val 28023"/>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solidFill>
                <a:schemeClr val="accent2">
                  <a:lumMod val="75000"/>
                </a:schemeClr>
              </a:solidFill>
            </a:endParaRPr>
          </a:p>
        </p:txBody>
      </p:sp>
      <p:sp>
        <p:nvSpPr>
          <p:cNvPr id="25" name="Rectangle 24"/>
          <p:cNvSpPr/>
          <p:nvPr/>
        </p:nvSpPr>
        <p:spPr>
          <a:xfrm>
            <a:off x="1874967" y="6244755"/>
            <a:ext cx="6184682" cy="369332"/>
          </a:xfrm>
          <a:prstGeom prst="rect">
            <a:avLst/>
          </a:prstGeom>
        </p:spPr>
        <p:txBody>
          <a:bodyPr wrap="square">
            <a:spAutoFit/>
          </a:bodyPr>
          <a:lstStyle/>
          <a:p>
            <a:r>
              <a:rPr lang="en-US" altLang="en-US" sz="900" dirty="0"/>
              <a:t>K. Van </a:t>
            </a:r>
            <a:r>
              <a:rPr lang="en-US" altLang="en-US" sz="900" dirty="0" err="1"/>
              <a:t>Leemput</a:t>
            </a:r>
            <a:r>
              <a:rPr lang="en-US" altLang="en-US" sz="900" dirty="0"/>
              <a:t>, D. </a:t>
            </a:r>
            <a:r>
              <a:rPr lang="en-US" altLang="en-US" sz="900" dirty="0" err="1"/>
              <a:t>Vandermeulen</a:t>
            </a:r>
            <a:r>
              <a:rPr lang="en-US" altLang="en-US" sz="900" dirty="0"/>
              <a:t>, F. </a:t>
            </a:r>
            <a:r>
              <a:rPr lang="en-US" altLang="en-US" sz="900" dirty="0" err="1"/>
              <a:t>Maes</a:t>
            </a:r>
            <a:r>
              <a:rPr lang="en-US" altLang="en-US" sz="900" dirty="0"/>
              <a:t>, P. </a:t>
            </a:r>
            <a:r>
              <a:rPr lang="en-US" altLang="en-US" sz="900" dirty="0" err="1"/>
              <a:t>Suetens</a:t>
            </a:r>
            <a:r>
              <a:rPr lang="en-US" altLang="en-US" sz="900" dirty="0"/>
              <a:t>, IEEE T. Medical Imaging, 10 (18), </a:t>
            </a:r>
            <a:r>
              <a:rPr lang="en-US" altLang="en-US" sz="900" dirty="0" err="1"/>
              <a:t>oct.</a:t>
            </a:r>
            <a:r>
              <a:rPr lang="en-US" altLang="en-US" sz="900" dirty="0"/>
              <a:t> 1999, Automated Model-Based Tissue Classification of MR Images of the Brain</a:t>
            </a:r>
          </a:p>
        </p:txBody>
      </p:sp>
      <p:cxnSp>
        <p:nvCxnSpPr>
          <p:cNvPr id="27" name="Straight Arrow Connector 26"/>
          <p:cNvCxnSpPr/>
          <p:nvPr/>
        </p:nvCxnSpPr>
        <p:spPr>
          <a:xfrm>
            <a:off x="861541" y="2696707"/>
            <a:ext cx="0" cy="7631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35414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Skull Stripping</a:t>
            </a:r>
            <a:endParaRPr lang="en-US" dirty="0"/>
          </a:p>
        </p:txBody>
      </p:sp>
      <p:sp>
        <p:nvSpPr>
          <p:cNvPr id="3" name="Content Placeholder 2"/>
          <p:cNvSpPr>
            <a:spLocks noGrp="1"/>
          </p:cNvSpPr>
          <p:nvPr>
            <p:ph idx="1"/>
          </p:nvPr>
        </p:nvSpPr>
        <p:spPr>
          <a:xfrm>
            <a:off x="457200" y="1845981"/>
            <a:ext cx="8229600" cy="1329020"/>
          </a:xfrm>
        </p:spPr>
        <p:txBody>
          <a:bodyPr/>
          <a:lstStyle/>
          <a:p>
            <a:r>
              <a:rPr lang="en-US" dirty="0" smtClean="0">
                <a:solidFill>
                  <a:srgbClr val="000000"/>
                </a:solidFill>
              </a:rPr>
              <a:t>Use tissue segmentation for skull stripping</a:t>
            </a:r>
          </a:p>
          <a:p>
            <a:r>
              <a:rPr lang="en-US" dirty="0" smtClean="0">
                <a:solidFill>
                  <a:srgbClr val="000000"/>
                </a:solidFill>
              </a:rPr>
              <a:t>Often requires manual editing</a:t>
            </a:r>
          </a:p>
        </p:txBody>
      </p:sp>
      <p:pic>
        <p:nvPicPr>
          <p:cNvPr id="4" name="Picture 3" descr="Unstripped T1 im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328" y="2941089"/>
            <a:ext cx="4127290" cy="3392094"/>
          </a:xfrm>
          <a:prstGeom prst="rect">
            <a:avLst/>
          </a:prstGeom>
        </p:spPr>
      </p:pic>
      <p:pic>
        <p:nvPicPr>
          <p:cNvPr id="6" name="Picture 5" descr="Skull Stripped T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4414" y="2925297"/>
            <a:ext cx="4469925" cy="3421997"/>
          </a:xfrm>
          <a:prstGeom prst="rect">
            <a:avLst/>
          </a:prstGeom>
        </p:spPr>
      </p:pic>
    </p:spTree>
    <p:extLst>
      <p:ext uri="{BB962C8B-B14F-4D97-AF65-F5344CB8AC3E}">
        <p14:creationId xmlns:p14="http://schemas.microsoft.com/office/powerpoint/2010/main" val="2057013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p:cNvGrpSpPr/>
          <p:nvPr/>
        </p:nvGrpSpPr>
        <p:grpSpPr>
          <a:xfrm>
            <a:off x="4860467" y="250878"/>
            <a:ext cx="3473518" cy="6087127"/>
            <a:chOff x="4860467" y="250878"/>
            <a:chExt cx="3473518" cy="6087127"/>
          </a:xfrm>
        </p:grpSpPr>
        <p:pic>
          <p:nvPicPr>
            <p:cNvPr id="4" name="Picture 3" descr="Screen Shot 2016-01-27 at 2.21.4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467" y="3546980"/>
              <a:ext cx="3471889" cy="2791025"/>
            </a:xfrm>
            <a:prstGeom prst="rect">
              <a:avLst/>
            </a:prstGeom>
          </p:spPr>
        </p:pic>
        <p:pic>
          <p:nvPicPr>
            <p:cNvPr id="7" name="Picture 6" descr="Screen Shot 2016-01-27 at 2.19.0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467" y="250878"/>
              <a:ext cx="3473518" cy="2792234"/>
            </a:xfrm>
            <a:prstGeom prst="rect">
              <a:avLst/>
            </a:prstGeom>
          </p:spPr>
        </p:pic>
        <p:cxnSp>
          <p:nvCxnSpPr>
            <p:cNvPr id="14" name="Straight Arrow Connector 13"/>
            <p:cNvCxnSpPr>
              <a:stCxn id="7" idx="2"/>
              <a:endCxn id="4" idx="0"/>
            </p:cNvCxnSpPr>
            <p:nvPr/>
          </p:nvCxnSpPr>
          <p:spPr>
            <a:xfrm flipH="1">
              <a:off x="6596412" y="3043112"/>
              <a:ext cx="814" cy="50386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flipV="1">
              <a:off x="6977719" y="2430453"/>
              <a:ext cx="386854" cy="233557"/>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5948539" y="2408559"/>
              <a:ext cx="101307" cy="379528"/>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H="1" flipV="1">
              <a:off x="6999617" y="5751341"/>
              <a:ext cx="343059" cy="284646"/>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5948539" y="5724924"/>
              <a:ext cx="130503" cy="391349"/>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grpSp>
      <p:grpSp>
        <p:nvGrpSpPr>
          <p:cNvPr id="45" name="Group 44"/>
          <p:cNvGrpSpPr/>
          <p:nvPr/>
        </p:nvGrpSpPr>
        <p:grpSpPr>
          <a:xfrm>
            <a:off x="615216" y="250878"/>
            <a:ext cx="3575290" cy="6087127"/>
            <a:chOff x="615216" y="250878"/>
            <a:chExt cx="3575290" cy="6087127"/>
          </a:xfrm>
        </p:grpSpPr>
        <p:pic>
          <p:nvPicPr>
            <p:cNvPr id="5" name="Picture 4" descr="Screen Shot 2016-01-27 at 2.21.3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216" y="3553710"/>
              <a:ext cx="3481671" cy="2784295"/>
            </a:xfrm>
            <a:prstGeom prst="rect">
              <a:avLst/>
            </a:prstGeom>
          </p:spPr>
        </p:pic>
        <p:pic>
          <p:nvPicPr>
            <p:cNvPr id="6" name="Picture 5" descr="Screen Shot 2016-01-27 at 2.19.25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164" y="250878"/>
              <a:ext cx="3471342" cy="2798965"/>
            </a:xfrm>
            <a:prstGeom prst="rect">
              <a:avLst/>
            </a:prstGeom>
          </p:spPr>
        </p:pic>
        <p:cxnSp>
          <p:nvCxnSpPr>
            <p:cNvPr id="18" name="Straight Arrow Connector 17"/>
            <p:cNvCxnSpPr/>
            <p:nvPr/>
          </p:nvCxnSpPr>
          <p:spPr>
            <a:xfrm flipH="1">
              <a:off x="1930138" y="1617988"/>
              <a:ext cx="65692" cy="386828"/>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664970" y="1636989"/>
              <a:ext cx="115905" cy="386828"/>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H="1">
              <a:off x="1833485" y="4943112"/>
              <a:ext cx="65692" cy="386828"/>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2588394" y="4951993"/>
              <a:ext cx="159700" cy="386828"/>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H="1">
              <a:off x="2359445" y="3049843"/>
              <a:ext cx="814" cy="50386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64996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ROI &amp; </a:t>
            </a:r>
            <a:r>
              <a:rPr lang="en-US" dirty="0" err="1" smtClean="0"/>
              <a:t>Parcellations</a:t>
            </a:r>
            <a:endParaRPr lang="en-US" dirty="0"/>
          </a:p>
        </p:txBody>
      </p:sp>
      <p:sp>
        <p:nvSpPr>
          <p:cNvPr id="3" name="Content Placeholder 2"/>
          <p:cNvSpPr>
            <a:spLocks noGrp="1"/>
          </p:cNvSpPr>
          <p:nvPr>
            <p:ph idx="1"/>
          </p:nvPr>
        </p:nvSpPr>
        <p:spPr>
          <a:xfrm>
            <a:off x="457200" y="1896532"/>
            <a:ext cx="8229600" cy="2437346"/>
          </a:xfrm>
        </p:spPr>
        <p:txBody>
          <a:bodyPr>
            <a:normAutofit fontScale="92500" lnSpcReduction="10000"/>
          </a:bodyPr>
          <a:lstStyle/>
          <a:p>
            <a:r>
              <a:rPr lang="en-US" dirty="0" smtClean="0">
                <a:solidFill>
                  <a:srgbClr val="000000"/>
                </a:solidFill>
              </a:rPr>
              <a:t>Single Atlas Segmentation</a:t>
            </a:r>
          </a:p>
          <a:p>
            <a:pPr lvl="1"/>
            <a:r>
              <a:rPr lang="en-US" dirty="0" smtClean="0">
                <a:solidFill>
                  <a:srgbClr val="000000"/>
                </a:solidFill>
              </a:rPr>
              <a:t>Single atlas with information about ROI labels and </a:t>
            </a:r>
            <a:r>
              <a:rPr lang="en-US" dirty="0" err="1" smtClean="0">
                <a:solidFill>
                  <a:srgbClr val="000000"/>
                </a:solidFill>
              </a:rPr>
              <a:t>parcellations</a:t>
            </a:r>
            <a:endParaRPr lang="en-US" dirty="0" smtClean="0">
              <a:solidFill>
                <a:srgbClr val="000000"/>
              </a:solidFill>
            </a:endParaRPr>
          </a:p>
          <a:p>
            <a:pPr lvl="1"/>
            <a:r>
              <a:rPr lang="en-US" dirty="0" smtClean="0">
                <a:solidFill>
                  <a:srgbClr val="000000"/>
                </a:solidFill>
              </a:rPr>
              <a:t>Deformable registration (ANTS) to subject data, propagate labels &amp; </a:t>
            </a:r>
            <a:r>
              <a:rPr lang="en-US" dirty="0" err="1" smtClean="0">
                <a:solidFill>
                  <a:srgbClr val="000000"/>
                </a:solidFill>
              </a:rPr>
              <a:t>parcellations</a:t>
            </a:r>
            <a:endParaRPr lang="en-US" dirty="0" smtClean="0">
              <a:solidFill>
                <a:srgbClr val="000000"/>
              </a:solidFill>
            </a:endParaRPr>
          </a:p>
          <a:p>
            <a:pPr lvl="1"/>
            <a:r>
              <a:rPr lang="en-US" dirty="0" smtClean="0">
                <a:solidFill>
                  <a:srgbClr val="000000"/>
                </a:solidFill>
              </a:rPr>
              <a:t>T1 only vs T1 &amp; T2 registration, the latter is better, less error prone</a:t>
            </a:r>
          </a:p>
          <a:p>
            <a:r>
              <a:rPr lang="en-US" dirty="0" smtClean="0">
                <a:solidFill>
                  <a:srgbClr val="000000"/>
                </a:solidFill>
              </a:rPr>
              <a:t>Warps = deformation fields</a:t>
            </a:r>
            <a:endParaRPr lang="en-US" dirty="0">
              <a:solidFill>
                <a:srgbClr val="000000"/>
              </a:solidFill>
            </a:endParaRPr>
          </a:p>
        </p:txBody>
      </p:sp>
      <p:pic>
        <p:nvPicPr>
          <p:cNvPr id="4" name="Picture 3" descr="Subcortical ROI Parcellation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156" y="4315673"/>
            <a:ext cx="2867702" cy="2374280"/>
          </a:xfrm>
          <a:prstGeom prst="rect">
            <a:avLst/>
          </a:prstGeom>
        </p:spPr>
      </p:pic>
      <p:pic>
        <p:nvPicPr>
          <p:cNvPr id="5" name="Picture 4" descr="Grey Matter Lobar Parcellation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4512" y="4300173"/>
            <a:ext cx="2733738" cy="2395747"/>
          </a:xfrm>
          <a:prstGeom prst="rect">
            <a:avLst/>
          </a:prstGeom>
        </p:spPr>
      </p:pic>
      <p:pic>
        <p:nvPicPr>
          <p:cNvPr id="6" name="Picture 5" descr="White Matter Lobar Parcellatio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8964" y="4333878"/>
            <a:ext cx="2751174" cy="2351888"/>
          </a:xfrm>
          <a:prstGeom prst="rect">
            <a:avLst/>
          </a:prstGeom>
        </p:spPr>
      </p:pic>
    </p:spTree>
    <p:extLst>
      <p:ext uri="{BB962C8B-B14F-4D97-AF65-F5344CB8AC3E}">
        <p14:creationId xmlns:p14="http://schemas.microsoft.com/office/powerpoint/2010/main" val="8598978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Multi-atlas Segmentation</a:t>
            </a:r>
            <a:endParaRPr lang="en-US" sz="3600" dirty="0"/>
          </a:p>
        </p:txBody>
      </p:sp>
      <p:sp>
        <p:nvSpPr>
          <p:cNvPr id="3" name="Content Placeholder 2"/>
          <p:cNvSpPr>
            <a:spLocks noGrp="1"/>
          </p:cNvSpPr>
          <p:nvPr>
            <p:ph idx="1"/>
          </p:nvPr>
        </p:nvSpPr>
        <p:spPr>
          <a:xfrm>
            <a:off x="561922" y="1713053"/>
            <a:ext cx="7946711" cy="2895742"/>
          </a:xfrm>
        </p:spPr>
        <p:txBody>
          <a:bodyPr>
            <a:normAutofit lnSpcReduction="10000"/>
          </a:bodyPr>
          <a:lstStyle/>
          <a:p>
            <a:r>
              <a:rPr lang="en-US" sz="2000" dirty="0" smtClean="0"/>
              <a:t>Segment regions: </a:t>
            </a:r>
            <a:r>
              <a:rPr lang="en-US" sz="1600" dirty="0" smtClean="0"/>
              <a:t>Hippocampus, amygdala, caudate, putamen, GP, thalamus</a:t>
            </a:r>
          </a:p>
          <a:p>
            <a:r>
              <a:rPr lang="en-US" sz="2000" dirty="0" smtClean="0"/>
              <a:t>Early brain development: Low SNR, small size =&gt; Partial volume</a:t>
            </a:r>
          </a:p>
          <a:p>
            <a:pPr lvl="1"/>
            <a:r>
              <a:rPr lang="en-US" sz="1600" dirty="0" smtClean="0"/>
              <a:t>Existing tools fail (FSL, </a:t>
            </a:r>
            <a:r>
              <a:rPr lang="en-US" sz="1600" dirty="0" err="1" smtClean="0"/>
              <a:t>FreeSurfer</a:t>
            </a:r>
            <a:r>
              <a:rPr lang="en-US" sz="1600" dirty="0" smtClean="0"/>
              <a:t>) (Morey et al 2009, Shoemaker 2016)</a:t>
            </a:r>
          </a:p>
          <a:p>
            <a:pPr lvl="1"/>
            <a:r>
              <a:rPr lang="en-US" sz="1600" dirty="0" smtClean="0"/>
              <a:t>Single atlases are just not good enough</a:t>
            </a:r>
          </a:p>
          <a:p>
            <a:r>
              <a:rPr lang="en-US" sz="2000" dirty="0"/>
              <a:t>M</a:t>
            </a:r>
            <a:r>
              <a:rPr lang="en-US" sz="2000" dirty="0" smtClean="0"/>
              <a:t>ulti-atlas based segmentation (</a:t>
            </a:r>
            <a:r>
              <a:rPr lang="en-US" sz="2000" dirty="0" err="1" smtClean="0"/>
              <a:t>Jiahui</a:t>
            </a:r>
            <a:r>
              <a:rPr lang="en-US" sz="2000" dirty="0" smtClean="0"/>
              <a:t> Wang, Frontiers 2014)</a:t>
            </a:r>
          </a:p>
          <a:p>
            <a:pPr lvl="1"/>
            <a:r>
              <a:rPr lang="en-US" sz="1600" dirty="0" smtClean="0"/>
              <a:t>Atlas population of scans (incl. mirrored for symmetric processing)</a:t>
            </a:r>
          </a:p>
          <a:p>
            <a:pPr lvl="1"/>
            <a:r>
              <a:rPr lang="en-US" sz="1600" dirty="0" smtClean="0"/>
              <a:t>Multi-modality (T1w &amp; T2w) registration, graph-based cluster selection</a:t>
            </a:r>
          </a:p>
          <a:p>
            <a:pPr lvl="2"/>
            <a:r>
              <a:rPr lang="en-US" sz="1400" dirty="0"/>
              <a:t>C</a:t>
            </a:r>
            <a:r>
              <a:rPr lang="en-US" sz="1400" dirty="0" smtClean="0"/>
              <a:t>losest atlas for each cluster, Intensity match &amp; deformation energy weighted</a:t>
            </a:r>
          </a:p>
        </p:txBody>
      </p:sp>
      <p:pic>
        <p:nvPicPr>
          <p:cNvPr id="5" name="Picture 4"/>
          <p:cNvPicPr>
            <a:picLocks noChangeAspect="1"/>
          </p:cNvPicPr>
          <p:nvPr/>
        </p:nvPicPr>
        <p:blipFill>
          <a:blip r:embed="rId2"/>
          <a:stretch>
            <a:fillRect/>
          </a:stretch>
        </p:blipFill>
        <p:spPr>
          <a:xfrm>
            <a:off x="3545308" y="4723625"/>
            <a:ext cx="2250010" cy="2023119"/>
          </a:xfrm>
          <a:prstGeom prst="rect">
            <a:avLst/>
          </a:prstGeom>
        </p:spPr>
      </p:pic>
      <p:pic>
        <p:nvPicPr>
          <p:cNvPr id="9" name="Picture 8"/>
          <p:cNvPicPr>
            <a:picLocks noChangeAspect="1"/>
          </p:cNvPicPr>
          <p:nvPr/>
        </p:nvPicPr>
        <p:blipFill>
          <a:blip r:embed="rId3"/>
          <a:stretch>
            <a:fillRect/>
          </a:stretch>
        </p:blipFill>
        <p:spPr>
          <a:xfrm>
            <a:off x="1064872" y="4720770"/>
            <a:ext cx="1807138" cy="186687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7809" y="4668897"/>
            <a:ext cx="2644534" cy="2077848"/>
          </a:xfrm>
          <a:prstGeom prst="rect">
            <a:avLst/>
          </a:prstGeom>
        </p:spPr>
      </p:pic>
      <p:sp>
        <p:nvSpPr>
          <p:cNvPr id="6" name="TextBox 5"/>
          <p:cNvSpPr txBox="1"/>
          <p:nvPr/>
        </p:nvSpPr>
        <p:spPr>
          <a:xfrm>
            <a:off x="469557" y="364524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52255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Human MRI</a:t>
            </a:r>
            <a:endParaRPr lang="en-US" dirty="0"/>
          </a:p>
        </p:txBody>
      </p:sp>
      <p:sp>
        <p:nvSpPr>
          <p:cNvPr id="3" name="Content Placeholder 2"/>
          <p:cNvSpPr>
            <a:spLocks noGrp="1"/>
          </p:cNvSpPr>
          <p:nvPr>
            <p:ph idx="1"/>
          </p:nvPr>
        </p:nvSpPr>
        <p:spPr>
          <a:xfrm>
            <a:off x="284163" y="2016718"/>
            <a:ext cx="7076747" cy="3992563"/>
          </a:xfrm>
        </p:spPr>
        <p:txBody>
          <a:bodyPr>
            <a:normAutofit fontScale="85000" lnSpcReduction="20000"/>
          </a:bodyPr>
          <a:lstStyle/>
          <a:p>
            <a:r>
              <a:rPr lang="en-US" sz="2000" dirty="0" smtClean="0"/>
              <a:t>Neonate: hippocampus + amygdala</a:t>
            </a:r>
          </a:p>
          <a:p>
            <a:pPr lvl="1"/>
            <a:r>
              <a:rPr lang="en-US" sz="1800" dirty="0" smtClean="0"/>
              <a:t>Atlas </a:t>
            </a:r>
            <a:r>
              <a:rPr lang="en-US" sz="1800" dirty="0"/>
              <a:t>population of </a:t>
            </a:r>
            <a:r>
              <a:rPr lang="en-US" sz="1800" dirty="0" smtClean="0"/>
              <a:t>8/16 </a:t>
            </a:r>
            <a:r>
              <a:rPr lang="en-US" sz="1800" dirty="0"/>
              <a:t>scans </a:t>
            </a:r>
            <a:endParaRPr lang="en-US" sz="1800" dirty="0" smtClean="0"/>
          </a:p>
          <a:p>
            <a:pPr lvl="1"/>
            <a:r>
              <a:rPr lang="en-US" sz="1800" dirty="0" smtClean="0"/>
              <a:t>Manual correction: 1.8% </a:t>
            </a:r>
            <a:r>
              <a:rPr lang="en-US" sz="1800" dirty="0" err="1" smtClean="0"/>
              <a:t>vol</a:t>
            </a:r>
            <a:r>
              <a:rPr lang="en-US" sz="1800" dirty="0" smtClean="0"/>
              <a:t>, 0.98 Dice, 0.1mm </a:t>
            </a:r>
            <a:r>
              <a:rPr lang="en-US" sz="1800" dirty="0" err="1" smtClean="0"/>
              <a:t>dist</a:t>
            </a:r>
            <a:endParaRPr lang="en-US" sz="1800" dirty="0" smtClean="0"/>
          </a:p>
          <a:p>
            <a:pPr lvl="1"/>
            <a:r>
              <a:rPr lang="en-US" sz="1800" dirty="0" smtClean="0"/>
              <a:t>Reliability </a:t>
            </a:r>
            <a:r>
              <a:rPr lang="en-US" sz="1800" dirty="0"/>
              <a:t>scan/rescan: </a:t>
            </a:r>
            <a:r>
              <a:rPr lang="en-US" sz="1800" dirty="0" smtClean="0"/>
              <a:t>COV &lt; 0.4%</a:t>
            </a:r>
          </a:p>
          <a:p>
            <a:pPr lvl="1"/>
            <a:r>
              <a:rPr lang="en-US" sz="1800" dirty="0" smtClean="0"/>
              <a:t>Under review</a:t>
            </a:r>
          </a:p>
          <a:p>
            <a:r>
              <a:rPr lang="en-US" sz="2000" dirty="0" smtClean="0"/>
              <a:t>1-2y: All subcortical structures</a:t>
            </a:r>
          </a:p>
          <a:p>
            <a:pPr lvl="1"/>
            <a:r>
              <a:rPr lang="en-US" sz="1600" dirty="0" smtClean="0"/>
              <a:t>IBIS studies </a:t>
            </a:r>
          </a:p>
          <a:p>
            <a:r>
              <a:rPr lang="en-US" sz="2000" dirty="0" smtClean="0"/>
              <a:t>Adult: Amygdala sub-regions</a:t>
            </a:r>
          </a:p>
          <a:p>
            <a:pPr lvl="1"/>
            <a:r>
              <a:rPr lang="en-US" sz="1600" dirty="0" smtClean="0"/>
              <a:t>With U Wisconsin: Brendon </a:t>
            </a:r>
            <a:r>
              <a:rPr lang="en-US" sz="1600" dirty="0" err="1" smtClean="0"/>
              <a:t>Nacewicz</a:t>
            </a:r>
            <a:endParaRPr lang="en-US" sz="1600" dirty="0" smtClean="0"/>
          </a:p>
          <a:p>
            <a:pPr lvl="1"/>
            <a:r>
              <a:rPr lang="en-US" sz="1600" dirty="0" smtClean="0"/>
              <a:t>14/28 atlases, edge enhanced images</a:t>
            </a:r>
          </a:p>
          <a:p>
            <a:pPr lvl="1"/>
            <a:r>
              <a:rPr lang="en-US" sz="1600" dirty="0" smtClean="0"/>
              <a:t>Not fully converged with 14 atlases</a:t>
            </a:r>
          </a:p>
          <a:p>
            <a:pPr lvl="1"/>
            <a:r>
              <a:rPr lang="en-US" sz="1600" dirty="0" smtClean="0"/>
              <a:t>Great performance: 0.75 </a:t>
            </a:r>
            <a:r>
              <a:rPr lang="mr-IN" sz="1600" dirty="0" smtClean="0"/>
              <a:t>–</a:t>
            </a:r>
            <a:r>
              <a:rPr lang="en-US" sz="1600" dirty="0" smtClean="0"/>
              <a:t> 0.85 Dice</a:t>
            </a:r>
            <a:endParaRPr lang="en-US" sz="1600" dirty="0"/>
          </a:p>
          <a:p>
            <a:pPr lvl="1"/>
            <a:r>
              <a:rPr lang="en-US" sz="1600" dirty="0" smtClean="0"/>
              <a:t>4 sub-regions (+1 other) per amygdala</a:t>
            </a:r>
          </a:p>
          <a:p>
            <a:pPr lvl="1"/>
            <a:r>
              <a:rPr lang="en-US" sz="1600" dirty="0" smtClean="0"/>
              <a:t>In prep</a:t>
            </a:r>
          </a:p>
          <a:p>
            <a:pPr lvl="1"/>
            <a:endParaRPr lang="en-US" sz="1600" dirty="0" smtClean="0"/>
          </a:p>
          <a:p>
            <a:pPr lvl="1"/>
            <a:endParaRPr lang="en-US" sz="1600" dirty="0" smtClean="0"/>
          </a:p>
          <a:p>
            <a:pPr lvl="1"/>
            <a:endParaRPr lang="en-US" sz="1600" dirty="0" smtClean="0"/>
          </a:p>
          <a:p>
            <a:pPr lvl="1"/>
            <a:endParaRPr lang="en-US" sz="1600" dirty="0" smtClean="0"/>
          </a:p>
          <a:p>
            <a:endParaRPr lang="en-US" dirty="0"/>
          </a:p>
        </p:txBody>
      </p:sp>
      <p:pic>
        <p:nvPicPr>
          <p:cNvPr id="5" name="Content Placeholder 3" descr="amygdala_boundary_edit.png"/>
          <p:cNvPicPr>
            <a:picLocks noChangeAspect="1"/>
          </p:cNvPicPr>
          <p:nvPr/>
        </p:nvPicPr>
        <p:blipFill rotWithShape="1">
          <a:blip r:embed="rId2"/>
          <a:srcRect l="54212" t="5769" r="2421" b="6711"/>
          <a:stretch/>
        </p:blipFill>
        <p:spPr bwMode="auto">
          <a:xfrm>
            <a:off x="6995348" y="1802896"/>
            <a:ext cx="1732547" cy="2094289"/>
          </a:xfrm>
          <a:prstGeom prst="rect">
            <a:avLst/>
          </a:prstGeom>
          <a:noFill/>
          <a:ln w="9525">
            <a:noFill/>
            <a:miter lim="800000"/>
            <a:headEnd/>
            <a:tailEnd/>
          </a:ln>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9800" y="2850043"/>
            <a:ext cx="2386598" cy="1626123"/>
          </a:xfrm>
          <a:prstGeom prst="rect">
            <a:avLst/>
          </a:prstGeom>
        </p:spPr>
      </p:pic>
      <p:pic>
        <p:nvPicPr>
          <p:cNvPr id="8" name="Picture 7"/>
          <p:cNvPicPr>
            <a:picLocks noChangeAspect="1"/>
          </p:cNvPicPr>
          <p:nvPr/>
        </p:nvPicPr>
        <p:blipFill rotWithShape="1">
          <a:blip r:embed="rId4"/>
          <a:srcRect r="542" b="51158"/>
          <a:stretch/>
        </p:blipFill>
        <p:spPr>
          <a:xfrm>
            <a:off x="5270329" y="4894662"/>
            <a:ext cx="3552830" cy="1731898"/>
          </a:xfrm>
          <a:prstGeom prst="rect">
            <a:avLst/>
          </a:prstGeom>
        </p:spPr>
      </p:pic>
    </p:spTree>
    <p:extLst>
      <p:ext uri="{BB962C8B-B14F-4D97-AF65-F5344CB8AC3E}">
        <p14:creationId xmlns:p14="http://schemas.microsoft.com/office/powerpoint/2010/main" val="339821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NHP Subcortical Multi-atlas</a:t>
            </a:r>
            <a:endParaRPr lang="en-US" dirty="0"/>
          </a:p>
        </p:txBody>
      </p:sp>
      <p:sp>
        <p:nvSpPr>
          <p:cNvPr id="3" name="Content Placeholder 2"/>
          <p:cNvSpPr>
            <a:spLocks noGrp="1"/>
          </p:cNvSpPr>
          <p:nvPr>
            <p:ph idx="1"/>
          </p:nvPr>
        </p:nvSpPr>
        <p:spPr>
          <a:xfrm>
            <a:off x="284163" y="2064152"/>
            <a:ext cx="7076747" cy="3992563"/>
          </a:xfrm>
        </p:spPr>
        <p:txBody>
          <a:bodyPr>
            <a:normAutofit lnSpcReduction="10000"/>
          </a:bodyPr>
          <a:lstStyle/>
          <a:p>
            <a:r>
              <a:rPr lang="en-US" sz="2800" dirty="0" smtClean="0"/>
              <a:t>Amygdala </a:t>
            </a:r>
            <a:r>
              <a:rPr lang="en-US" sz="2800" dirty="0" smtClean="0"/>
              <a:t>subdivision</a:t>
            </a:r>
          </a:p>
          <a:p>
            <a:pPr lvl="1"/>
            <a:r>
              <a:rPr lang="en-US" sz="2400" dirty="0"/>
              <a:t>With U Wisconsin: Brendon </a:t>
            </a:r>
            <a:r>
              <a:rPr lang="en-US" sz="2400" dirty="0" err="1" smtClean="0"/>
              <a:t>Nacewicz</a:t>
            </a:r>
            <a:endParaRPr lang="en-US" sz="2400" dirty="0" smtClean="0"/>
          </a:p>
          <a:p>
            <a:pPr lvl="1"/>
            <a:r>
              <a:rPr lang="en-US" sz="2400" dirty="0" smtClean="0"/>
              <a:t>In development, soon</a:t>
            </a:r>
          </a:p>
          <a:p>
            <a:r>
              <a:rPr lang="en-US" sz="2800" dirty="0" smtClean="0"/>
              <a:t>Major subcortical @ 12month</a:t>
            </a:r>
          </a:p>
          <a:p>
            <a:pPr lvl="1"/>
            <a:r>
              <a:rPr lang="en-US" sz="2400" dirty="0" smtClean="0"/>
              <a:t>Hippo, amygdala, putamen, caudate</a:t>
            </a:r>
          </a:p>
          <a:p>
            <a:pPr lvl="1"/>
            <a:r>
              <a:rPr lang="en-US" sz="2400" dirty="0" smtClean="0"/>
              <a:t>4/8 atlases (more needed)</a:t>
            </a:r>
          </a:p>
          <a:p>
            <a:pPr lvl="1"/>
            <a:r>
              <a:rPr lang="en-US" sz="2400" dirty="0" smtClean="0"/>
              <a:t>Thalamus &amp; GP needed</a:t>
            </a:r>
          </a:p>
          <a:p>
            <a:r>
              <a:rPr lang="en-US" sz="2600" dirty="0" smtClean="0"/>
              <a:t>Drawback: Very slow (we are working on it)</a:t>
            </a:r>
            <a:endParaRPr lang="en-US" sz="2600" dirty="0"/>
          </a:p>
        </p:txBody>
      </p:sp>
      <p:pic>
        <p:nvPicPr>
          <p:cNvPr id="4" name="Picture 3"/>
          <p:cNvPicPr>
            <a:picLocks noChangeAspect="1"/>
          </p:cNvPicPr>
          <p:nvPr/>
        </p:nvPicPr>
        <p:blipFill>
          <a:blip r:embed="rId2"/>
          <a:stretch>
            <a:fillRect/>
          </a:stretch>
        </p:blipFill>
        <p:spPr>
          <a:xfrm>
            <a:off x="6059700" y="1922744"/>
            <a:ext cx="2899106" cy="2869175"/>
          </a:xfrm>
          <a:prstGeom prst="rect">
            <a:avLst/>
          </a:prstGeom>
        </p:spPr>
      </p:pic>
    </p:spTree>
    <p:extLst>
      <p:ext uri="{BB962C8B-B14F-4D97-AF65-F5344CB8AC3E}">
        <p14:creationId xmlns:p14="http://schemas.microsoft.com/office/powerpoint/2010/main" val="1217420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Preprocessing</a:t>
            </a:r>
            <a:endParaRPr lang="en-US" dirty="0"/>
          </a:p>
        </p:txBody>
      </p:sp>
      <p:sp>
        <p:nvSpPr>
          <p:cNvPr id="3" name="Content Placeholder 2"/>
          <p:cNvSpPr>
            <a:spLocks noGrp="1"/>
          </p:cNvSpPr>
          <p:nvPr>
            <p:ph idx="1"/>
          </p:nvPr>
        </p:nvSpPr>
        <p:spPr>
          <a:xfrm>
            <a:off x="284163" y="2133600"/>
            <a:ext cx="8574087" cy="4512107"/>
          </a:xfrm>
        </p:spPr>
        <p:txBody>
          <a:bodyPr>
            <a:normAutofit fontScale="92500" lnSpcReduction="10000"/>
          </a:bodyPr>
          <a:lstStyle/>
          <a:p>
            <a:r>
              <a:rPr lang="en-US" dirty="0" smtClean="0"/>
              <a:t>Use a spreadsheet or other document to keep track of processing. </a:t>
            </a:r>
            <a:r>
              <a:rPr lang="en-US" b="1" dirty="0" smtClean="0"/>
              <a:t>It is important to maintain accurate records in case there are questions later.</a:t>
            </a:r>
          </a:p>
          <a:p>
            <a:r>
              <a:rPr lang="en-US" dirty="0" smtClean="0"/>
              <a:t>Transfer all T1 and T2 DICOMs to a new working directory</a:t>
            </a:r>
          </a:p>
          <a:p>
            <a:r>
              <a:rPr lang="en-US" dirty="0" smtClean="0"/>
              <a:t>Convert T1 and T2 DICOMs to NRRDs</a:t>
            </a:r>
          </a:p>
          <a:p>
            <a:pPr lvl="1"/>
            <a:r>
              <a:rPr lang="en-US" sz="1900" dirty="0" smtClean="0">
                <a:latin typeface="Andale Mono"/>
                <a:cs typeface="Andale Mono"/>
              </a:rPr>
              <a:t>Helper script</a:t>
            </a:r>
            <a:r>
              <a:rPr lang="en-US" sz="1900" dirty="0">
                <a:latin typeface="Andale Mono"/>
                <a:cs typeface="Andale Mono"/>
              </a:rPr>
              <a:t>: </a:t>
            </a:r>
            <a:r>
              <a:rPr lang="en-US" sz="1900" dirty="0" err="1" smtClean="0">
                <a:latin typeface="Andale Mono"/>
                <a:cs typeface="Andale Mono"/>
              </a:rPr>
              <a:t>DWIConvert_sMRI.script</a:t>
            </a:r>
            <a:r>
              <a:rPr lang="en-US" sz="1900" dirty="0">
                <a:latin typeface="Andale Mono"/>
                <a:cs typeface="Andale Mono"/>
              </a:rPr>
              <a:t> </a:t>
            </a:r>
            <a:r>
              <a:rPr lang="en-US" sz="1900" dirty="0" smtClean="0">
                <a:latin typeface="Andale Mono"/>
                <a:cs typeface="Andale Mono"/>
              </a:rPr>
              <a:t>.../</a:t>
            </a:r>
            <a:r>
              <a:rPr lang="en-US" sz="1900" dirty="0" smtClean="0">
                <a:solidFill>
                  <a:srgbClr val="FF0000"/>
                </a:solidFill>
                <a:latin typeface="Andale Mono"/>
                <a:cs typeface="Andale Mono"/>
              </a:rPr>
              <a:t>xiaodong^Anatomical_1/XXXX  </a:t>
            </a:r>
            <a:r>
              <a:rPr lang="en-US" sz="1900" dirty="0">
                <a:solidFill>
                  <a:srgbClr val="FF0000"/>
                </a:solidFill>
                <a:latin typeface="Andale Mono"/>
                <a:cs typeface="Andale Mono"/>
              </a:rPr>
              <a:t>XXXX_T1.nrrd</a:t>
            </a:r>
            <a:endParaRPr lang="en-US" sz="1900" dirty="0">
              <a:solidFill>
                <a:srgbClr val="FF0000"/>
              </a:solidFill>
            </a:endParaRPr>
          </a:p>
          <a:p>
            <a:r>
              <a:rPr lang="en-US" dirty="0" smtClean="0"/>
              <a:t>Quality Control</a:t>
            </a:r>
          </a:p>
          <a:p>
            <a:pPr lvl="1"/>
            <a:r>
              <a:rPr lang="en-US" dirty="0" smtClean="0"/>
              <a:t>Look through all T1s and T2s using </a:t>
            </a:r>
            <a:r>
              <a:rPr lang="en-US" dirty="0" err="1" smtClean="0"/>
              <a:t>ITKSnap</a:t>
            </a:r>
            <a:r>
              <a:rPr lang="en-US" dirty="0" smtClean="0"/>
              <a:t> or Slicer to ensure the conversion worked and the images look good</a:t>
            </a:r>
          </a:p>
          <a:p>
            <a:pPr lvl="1"/>
            <a:r>
              <a:rPr lang="en-US" dirty="0" smtClean="0"/>
              <a:t>Cross check with scan notes</a:t>
            </a:r>
            <a:endParaRPr lang="en-US" dirty="0"/>
          </a:p>
        </p:txBody>
      </p:sp>
    </p:spTree>
    <p:extLst>
      <p:ext uri="{BB962C8B-B14F-4D97-AF65-F5344CB8AC3E}">
        <p14:creationId xmlns:p14="http://schemas.microsoft.com/office/powerpoint/2010/main" val="14136277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Initialization</a:t>
            </a:r>
            <a:endParaRPr lang="en-US" dirty="0"/>
          </a:p>
        </p:txBody>
      </p:sp>
      <p:sp>
        <p:nvSpPr>
          <p:cNvPr id="3" name="Content Placeholder 2"/>
          <p:cNvSpPr>
            <a:spLocks noGrp="1"/>
          </p:cNvSpPr>
          <p:nvPr>
            <p:ph idx="1"/>
          </p:nvPr>
        </p:nvSpPr>
        <p:spPr>
          <a:xfrm>
            <a:off x="284163" y="2133600"/>
            <a:ext cx="8574087" cy="3992563"/>
          </a:xfrm>
        </p:spPr>
        <p:txBody>
          <a:bodyPr>
            <a:normAutofit/>
          </a:bodyPr>
          <a:lstStyle/>
          <a:p>
            <a:r>
              <a:rPr lang="en-US" dirty="0" smtClean="0"/>
              <a:t>Check image type</a:t>
            </a:r>
          </a:p>
          <a:p>
            <a:pPr lvl="1"/>
            <a:r>
              <a:rPr lang="en-US" dirty="0" smtClean="0"/>
              <a:t>Can use .</a:t>
            </a:r>
            <a:r>
              <a:rPr lang="en-US" dirty="0" err="1" smtClean="0"/>
              <a:t>gipl</a:t>
            </a:r>
            <a:r>
              <a:rPr lang="en-US" dirty="0" smtClean="0"/>
              <a:t>, .</a:t>
            </a:r>
            <a:r>
              <a:rPr lang="en-US" dirty="0" err="1" smtClean="0"/>
              <a:t>gipl.gz</a:t>
            </a:r>
            <a:r>
              <a:rPr lang="en-US" dirty="0" smtClean="0"/>
              <a:t>, .</a:t>
            </a:r>
            <a:r>
              <a:rPr lang="en-US" dirty="0" err="1" smtClean="0"/>
              <a:t>mhd</a:t>
            </a:r>
            <a:r>
              <a:rPr lang="en-US" dirty="0" smtClean="0"/>
              <a:t>, .</a:t>
            </a:r>
            <a:r>
              <a:rPr lang="en-US" dirty="0" err="1" smtClean="0"/>
              <a:t>hdr</a:t>
            </a:r>
            <a:r>
              <a:rPr lang="en-US" dirty="0" smtClean="0"/>
              <a:t>, .</a:t>
            </a:r>
            <a:r>
              <a:rPr lang="en-US" dirty="0" err="1" smtClean="0"/>
              <a:t>mha</a:t>
            </a:r>
            <a:r>
              <a:rPr lang="en-US" dirty="0" smtClean="0"/>
              <a:t>, .</a:t>
            </a:r>
            <a:r>
              <a:rPr lang="en-US" dirty="0" err="1" smtClean="0"/>
              <a:t>nhdr</a:t>
            </a:r>
            <a:r>
              <a:rPr lang="en-US" dirty="0" smtClean="0"/>
              <a:t>, .</a:t>
            </a:r>
            <a:r>
              <a:rPr lang="en-US" dirty="0" err="1" smtClean="0"/>
              <a:t>nrrd</a:t>
            </a:r>
            <a:r>
              <a:rPr lang="en-US" dirty="0" smtClean="0"/>
              <a:t>, </a:t>
            </a:r>
            <a:r>
              <a:rPr lang="en-US" dirty="0" err="1" smtClean="0"/>
              <a:t>nii</a:t>
            </a:r>
            <a:r>
              <a:rPr lang="en-US" dirty="0" smtClean="0"/>
              <a:t>, or </a:t>
            </a:r>
            <a:r>
              <a:rPr lang="en-US" dirty="0" err="1" smtClean="0"/>
              <a:t>nii.gz</a:t>
            </a:r>
            <a:endParaRPr lang="en-US" dirty="0" smtClean="0"/>
          </a:p>
          <a:p>
            <a:pPr lvl="1"/>
            <a:r>
              <a:rPr lang="en-US" dirty="0"/>
              <a:t>U</a:t>
            </a:r>
            <a:r>
              <a:rPr lang="en-US" dirty="0" smtClean="0"/>
              <a:t>se .</a:t>
            </a:r>
            <a:r>
              <a:rPr lang="en-US" dirty="0" err="1" smtClean="0"/>
              <a:t>nrrd</a:t>
            </a:r>
            <a:r>
              <a:rPr lang="en-US" dirty="0" smtClean="0"/>
              <a:t> or .</a:t>
            </a:r>
            <a:r>
              <a:rPr lang="en-US" dirty="0" err="1" smtClean="0"/>
              <a:t>nii.gz</a:t>
            </a:r>
            <a:endParaRPr lang="en-US" dirty="0" smtClean="0"/>
          </a:p>
          <a:p>
            <a:r>
              <a:rPr lang="en-US" dirty="0" smtClean="0"/>
              <a:t>Creates </a:t>
            </a:r>
            <a:r>
              <a:rPr lang="en-US" dirty="0" err="1" smtClean="0"/>
              <a:t>AutoSeg</a:t>
            </a:r>
            <a:r>
              <a:rPr lang="en-US" dirty="0" smtClean="0"/>
              <a:t> directory within your current working directory (specified in Step 3 of the Computation tab)</a:t>
            </a:r>
          </a:p>
          <a:p>
            <a:pPr lvl="1"/>
            <a:r>
              <a:rPr lang="en-US" dirty="0" smtClean="0"/>
              <a:t>It can be helpful to include the date in the name of this directory</a:t>
            </a:r>
          </a:p>
          <a:p>
            <a:r>
              <a:rPr lang="en-US" dirty="0" smtClean="0"/>
              <a:t>Creates parameter (</a:t>
            </a:r>
            <a:r>
              <a:rPr lang="en-US" dirty="0" err="1" smtClean="0"/>
              <a:t>AutoSeg_Parameter.txt</a:t>
            </a:r>
            <a:r>
              <a:rPr lang="en-US" dirty="0" smtClean="0"/>
              <a:t>) and computation (</a:t>
            </a:r>
            <a:r>
              <a:rPr lang="en-US" dirty="0" err="1" smtClean="0"/>
              <a:t>AutoSeg_Computation.txt</a:t>
            </a:r>
            <a:r>
              <a:rPr lang="en-US" dirty="0" smtClean="0"/>
              <a:t>) files within </a:t>
            </a:r>
            <a:r>
              <a:rPr lang="en-US" dirty="0" err="1" smtClean="0"/>
              <a:t>AutoSeg</a:t>
            </a:r>
            <a:r>
              <a:rPr lang="en-US" dirty="0" smtClean="0"/>
              <a:t> directory</a:t>
            </a:r>
            <a:endParaRPr lang="en-US" dirty="0"/>
          </a:p>
        </p:txBody>
      </p:sp>
    </p:spTree>
    <p:extLst>
      <p:ext uri="{BB962C8B-B14F-4D97-AF65-F5344CB8AC3E}">
        <p14:creationId xmlns:p14="http://schemas.microsoft.com/office/powerpoint/2010/main" val="3279038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AutoSeg</a:t>
            </a:r>
            <a:r>
              <a:rPr lang="en-US" dirty="0" smtClean="0"/>
              <a:t> Start</a:t>
            </a:r>
            <a:endParaRPr lang="en-US" dirty="0"/>
          </a:p>
        </p:txBody>
      </p:sp>
      <p:sp>
        <p:nvSpPr>
          <p:cNvPr id="3" name="Content Placeholder 2"/>
          <p:cNvSpPr>
            <a:spLocks noGrp="1"/>
          </p:cNvSpPr>
          <p:nvPr>
            <p:ph idx="1"/>
          </p:nvPr>
        </p:nvSpPr>
        <p:spPr>
          <a:xfrm>
            <a:off x="284164" y="2125884"/>
            <a:ext cx="4276262" cy="4089721"/>
          </a:xfrm>
        </p:spPr>
        <p:txBody>
          <a:bodyPr/>
          <a:lstStyle/>
          <a:p>
            <a:r>
              <a:rPr lang="en-US" dirty="0" err="1" smtClean="0"/>
              <a:t>AutoSeg</a:t>
            </a:r>
            <a:r>
              <a:rPr lang="en-US" dirty="0" smtClean="0"/>
              <a:t> </a:t>
            </a:r>
            <a:r>
              <a:rPr lang="mr-IN" dirty="0" smtClean="0"/>
              <a:t>–</a:t>
            </a:r>
            <a:r>
              <a:rPr lang="en-US" dirty="0" err="1" smtClean="0"/>
              <a:t>gui</a:t>
            </a:r>
            <a:endParaRPr lang="en-US" dirty="0" smtClean="0"/>
          </a:p>
          <a:p>
            <a:pPr lvl="1"/>
            <a:r>
              <a:rPr lang="en-US" dirty="0" smtClean="0"/>
              <a:t>Needed to startup GUI</a:t>
            </a:r>
          </a:p>
          <a:p>
            <a:r>
              <a:rPr lang="en-US" dirty="0" smtClean="0"/>
              <a:t>Set process directory</a:t>
            </a:r>
          </a:p>
          <a:p>
            <a:pPr lvl="1"/>
            <a:r>
              <a:rPr lang="en-US" dirty="0" smtClean="0"/>
              <a:t>Where logs &amp; volumes are dropped</a:t>
            </a:r>
          </a:p>
          <a:p>
            <a:r>
              <a:rPr lang="en-US" dirty="0" smtClean="0"/>
              <a:t>Set </a:t>
            </a:r>
            <a:r>
              <a:rPr lang="en-US" dirty="0" err="1" smtClean="0"/>
              <a:t>AutoSeg</a:t>
            </a:r>
            <a:r>
              <a:rPr lang="en-US" dirty="0" smtClean="0"/>
              <a:t> folder name </a:t>
            </a:r>
          </a:p>
          <a:p>
            <a:r>
              <a:rPr lang="en-US" dirty="0" smtClean="0"/>
              <a:t>T1 vs T2 and T2</a:t>
            </a:r>
          </a:p>
        </p:txBody>
      </p:sp>
      <p:pic>
        <p:nvPicPr>
          <p:cNvPr id="4" name="Picture 3"/>
          <p:cNvPicPr>
            <a:picLocks noChangeAspect="1"/>
          </p:cNvPicPr>
          <p:nvPr/>
        </p:nvPicPr>
        <p:blipFill>
          <a:blip r:embed="rId2"/>
          <a:stretch>
            <a:fillRect/>
          </a:stretch>
        </p:blipFill>
        <p:spPr>
          <a:xfrm>
            <a:off x="4694174" y="1973601"/>
            <a:ext cx="4338304" cy="4144846"/>
          </a:xfrm>
          <a:prstGeom prst="rect">
            <a:avLst/>
          </a:prstGeom>
        </p:spPr>
      </p:pic>
    </p:spTree>
    <p:extLst>
      <p:ext uri="{BB962C8B-B14F-4D97-AF65-F5344CB8AC3E}">
        <p14:creationId xmlns:p14="http://schemas.microsoft.com/office/powerpoint/2010/main" val="20628236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Selection</a:t>
            </a:r>
            <a:endParaRPr lang="en-US" dirty="0"/>
          </a:p>
        </p:txBody>
      </p:sp>
      <p:sp>
        <p:nvSpPr>
          <p:cNvPr id="3" name="Content Placeholder 2"/>
          <p:cNvSpPr>
            <a:spLocks noGrp="1"/>
          </p:cNvSpPr>
          <p:nvPr>
            <p:ph idx="1"/>
          </p:nvPr>
        </p:nvSpPr>
        <p:spPr>
          <a:xfrm>
            <a:off x="1781503" y="2027701"/>
            <a:ext cx="7076747" cy="3992563"/>
          </a:xfrm>
        </p:spPr>
        <p:txBody>
          <a:bodyPr/>
          <a:lstStyle/>
          <a:p>
            <a:r>
              <a:rPr lang="en-US" dirty="0" smtClean="0"/>
              <a:t>Select multiple dataset via automatic selection</a:t>
            </a:r>
          </a:p>
          <a:p>
            <a:pPr lvl="1"/>
            <a:r>
              <a:rPr lang="en-US" dirty="0" smtClean="0"/>
              <a:t>Set base folder</a:t>
            </a:r>
          </a:p>
          <a:p>
            <a:pPr lvl="1"/>
            <a:r>
              <a:rPr lang="en-US" dirty="0" smtClean="0"/>
              <a:t>Set suffixes for T1 and T2 images (* = wildcard)</a:t>
            </a:r>
          </a:p>
          <a:p>
            <a:r>
              <a:rPr lang="en-US" dirty="0" smtClean="0"/>
              <a:t>Easier, but slower: select all dataset manually</a:t>
            </a:r>
          </a:p>
          <a:p>
            <a:endParaRPr lang="en-US" dirty="0"/>
          </a:p>
        </p:txBody>
      </p:sp>
      <p:pic>
        <p:nvPicPr>
          <p:cNvPr id="7" name="Picture 6"/>
          <p:cNvPicPr>
            <a:picLocks noChangeAspect="1"/>
          </p:cNvPicPr>
          <p:nvPr/>
        </p:nvPicPr>
        <p:blipFill>
          <a:blip r:embed="rId2"/>
          <a:stretch>
            <a:fillRect/>
          </a:stretch>
        </p:blipFill>
        <p:spPr>
          <a:xfrm>
            <a:off x="6073540" y="4806559"/>
            <a:ext cx="2921161" cy="1645252"/>
          </a:xfrm>
          <a:prstGeom prst="rect">
            <a:avLst/>
          </a:prstGeom>
        </p:spPr>
      </p:pic>
      <p:pic>
        <p:nvPicPr>
          <p:cNvPr id="10" name="Picture 9"/>
          <p:cNvPicPr>
            <a:picLocks noChangeAspect="1"/>
          </p:cNvPicPr>
          <p:nvPr/>
        </p:nvPicPr>
        <p:blipFill>
          <a:blip r:embed="rId3"/>
          <a:stretch>
            <a:fillRect/>
          </a:stretch>
        </p:blipFill>
        <p:spPr>
          <a:xfrm>
            <a:off x="120026" y="3993266"/>
            <a:ext cx="5817063" cy="2772619"/>
          </a:xfrm>
          <a:prstGeom prst="rect">
            <a:avLst/>
          </a:prstGeom>
        </p:spPr>
      </p:pic>
    </p:spTree>
    <p:extLst>
      <p:ext uri="{BB962C8B-B14F-4D97-AF65-F5344CB8AC3E}">
        <p14:creationId xmlns:p14="http://schemas.microsoft.com/office/powerpoint/2010/main" val="2255838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N4 Bias Field Correction</a:t>
            </a:r>
            <a:endParaRPr lang="en-US" dirty="0"/>
          </a:p>
        </p:txBody>
      </p:sp>
      <p:sp>
        <p:nvSpPr>
          <p:cNvPr id="3" name="Content Placeholder 2"/>
          <p:cNvSpPr>
            <a:spLocks noGrp="1"/>
          </p:cNvSpPr>
          <p:nvPr>
            <p:ph idx="1"/>
          </p:nvPr>
        </p:nvSpPr>
        <p:spPr>
          <a:xfrm>
            <a:off x="284163" y="2133600"/>
            <a:ext cx="3824849" cy="4364424"/>
          </a:xfrm>
        </p:spPr>
        <p:txBody>
          <a:bodyPr/>
          <a:lstStyle/>
          <a:p>
            <a:r>
              <a:rPr lang="en-US" dirty="0" smtClean="0"/>
              <a:t>Set on the Advanced Parameters tab</a:t>
            </a:r>
          </a:p>
          <a:p>
            <a:r>
              <a:rPr lang="en-US" dirty="0" smtClean="0"/>
              <a:t>Slicer’s N4</a:t>
            </a:r>
          </a:p>
          <a:p>
            <a:r>
              <a:rPr lang="en-US" dirty="0" smtClean="0"/>
              <a:t>Use default parameters</a:t>
            </a:r>
          </a:p>
          <a:p>
            <a:r>
              <a:rPr lang="en-US" dirty="0" smtClean="0"/>
              <a:t>Result in Bias folder</a:t>
            </a:r>
          </a:p>
          <a:p>
            <a:r>
              <a:rPr lang="en-US" dirty="0" smtClean="0"/>
              <a:t>Disable if data is already bias corrected</a:t>
            </a:r>
            <a:endParaRPr lang="en-US" dirty="0"/>
          </a:p>
        </p:txBody>
      </p:sp>
      <p:pic>
        <p:nvPicPr>
          <p:cNvPr id="4" name="Picture 3"/>
          <p:cNvPicPr>
            <a:picLocks noChangeAspect="1"/>
          </p:cNvPicPr>
          <p:nvPr/>
        </p:nvPicPr>
        <p:blipFill>
          <a:blip r:embed="rId2"/>
          <a:stretch>
            <a:fillRect/>
          </a:stretch>
        </p:blipFill>
        <p:spPr>
          <a:xfrm>
            <a:off x="4467828" y="1952131"/>
            <a:ext cx="4390422" cy="4735384"/>
          </a:xfrm>
          <a:prstGeom prst="rect">
            <a:avLst/>
          </a:prstGeom>
        </p:spPr>
      </p:pic>
    </p:spTree>
    <p:extLst>
      <p:ext uri="{BB962C8B-B14F-4D97-AF65-F5344CB8AC3E}">
        <p14:creationId xmlns:p14="http://schemas.microsoft.com/office/powerpoint/2010/main" val="15698470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Registration to Reference Space</a:t>
            </a:r>
            <a:endParaRPr lang="en-US" dirty="0"/>
          </a:p>
        </p:txBody>
      </p:sp>
      <p:sp>
        <p:nvSpPr>
          <p:cNvPr id="3" name="Content Placeholder 2"/>
          <p:cNvSpPr>
            <a:spLocks noGrp="1"/>
          </p:cNvSpPr>
          <p:nvPr>
            <p:ph idx="1"/>
          </p:nvPr>
        </p:nvSpPr>
        <p:spPr>
          <a:xfrm>
            <a:off x="284164" y="2133601"/>
            <a:ext cx="8574086" cy="2669894"/>
          </a:xfrm>
        </p:spPr>
        <p:txBody>
          <a:bodyPr>
            <a:normAutofit fontScale="92500" lnSpcReduction="20000"/>
          </a:bodyPr>
          <a:lstStyle/>
          <a:p>
            <a:r>
              <a:rPr lang="en-US" dirty="0" smtClean="0"/>
              <a:t>Registration Parameter Tab</a:t>
            </a:r>
          </a:p>
          <a:p>
            <a:r>
              <a:rPr lang="en-US" dirty="0" smtClean="0"/>
              <a:t>Uses </a:t>
            </a:r>
            <a:r>
              <a:rPr lang="en-US" dirty="0" err="1" smtClean="0"/>
              <a:t>BRAINSFit</a:t>
            </a:r>
            <a:r>
              <a:rPr lang="en-US" dirty="0" smtClean="0"/>
              <a:t> to rigidly register subject’s T1 into atlas space, T2 to aligned T1</a:t>
            </a:r>
          </a:p>
          <a:p>
            <a:pPr lvl="1"/>
            <a:r>
              <a:rPr lang="en-US" dirty="0" smtClean="0"/>
              <a:t>Initialization: best </a:t>
            </a:r>
            <a:r>
              <a:rPr lang="en-US" dirty="0" err="1" smtClean="0"/>
              <a:t>useCenterOfHeadAlign</a:t>
            </a:r>
            <a:endParaRPr lang="en-US" dirty="0" smtClean="0"/>
          </a:p>
          <a:p>
            <a:pPr lvl="1"/>
            <a:r>
              <a:rPr lang="en-US" dirty="0" smtClean="0"/>
              <a:t>Note that this means that all data produced are in atlas space, NOT native space (this can be important when trying to integrate </a:t>
            </a:r>
            <a:r>
              <a:rPr lang="en-US" dirty="0" err="1" smtClean="0"/>
              <a:t>AutoSeg</a:t>
            </a:r>
            <a:r>
              <a:rPr lang="en-US" dirty="0" smtClean="0"/>
              <a:t> outputs into other pipelines)</a:t>
            </a:r>
          </a:p>
          <a:p>
            <a:pPr lvl="1"/>
            <a:r>
              <a:rPr lang="en-US" dirty="0" smtClean="0"/>
              <a:t>Also note that this is done </a:t>
            </a:r>
            <a:r>
              <a:rPr lang="en-US" u="sng" dirty="0" smtClean="0"/>
              <a:t>with skull</a:t>
            </a:r>
            <a:endParaRPr lang="en-US" u="sng" dirty="0"/>
          </a:p>
        </p:txBody>
      </p:sp>
      <p:pic>
        <p:nvPicPr>
          <p:cNvPr id="4" name="Picture 3"/>
          <p:cNvPicPr>
            <a:picLocks noChangeAspect="1"/>
          </p:cNvPicPr>
          <p:nvPr/>
        </p:nvPicPr>
        <p:blipFill>
          <a:blip r:embed="rId2"/>
          <a:stretch>
            <a:fillRect/>
          </a:stretch>
        </p:blipFill>
        <p:spPr>
          <a:xfrm>
            <a:off x="284162" y="4885597"/>
            <a:ext cx="8755665" cy="1851137"/>
          </a:xfrm>
          <a:prstGeom prst="rect">
            <a:avLst/>
          </a:prstGeom>
        </p:spPr>
      </p:pic>
    </p:spTree>
    <p:extLst>
      <p:ext uri="{BB962C8B-B14F-4D97-AF65-F5344CB8AC3E}">
        <p14:creationId xmlns:p14="http://schemas.microsoft.com/office/powerpoint/2010/main" val="29226007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Registration to Reference Space</a:t>
            </a:r>
            <a:endParaRPr lang="en-US" dirty="0"/>
          </a:p>
        </p:txBody>
      </p:sp>
      <p:sp>
        <p:nvSpPr>
          <p:cNvPr id="3" name="Content Placeholder 2"/>
          <p:cNvSpPr>
            <a:spLocks noGrp="1"/>
          </p:cNvSpPr>
          <p:nvPr>
            <p:ph idx="1"/>
          </p:nvPr>
        </p:nvSpPr>
        <p:spPr>
          <a:xfrm>
            <a:off x="284164" y="2133601"/>
            <a:ext cx="8574086" cy="2669894"/>
          </a:xfrm>
        </p:spPr>
        <p:txBody>
          <a:bodyPr>
            <a:normAutofit/>
          </a:bodyPr>
          <a:lstStyle/>
          <a:p>
            <a:r>
              <a:rPr lang="en-US" dirty="0" smtClean="0"/>
              <a:t>Results located in </a:t>
            </a:r>
            <a:r>
              <a:rPr lang="en-US" dirty="0" err="1" smtClean="0"/>
              <a:t>atlasIso</a:t>
            </a:r>
            <a:r>
              <a:rPr lang="en-US" dirty="0" smtClean="0"/>
              <a:t> </a:t>
            </a:r>
          </a:p>
          <a:p>
            <a:r>
              <a:rPr lang="en-US" dirty="0" smtClean="0"/>
              <a:t>Reference image is the ”Common Coordinate Space”</a:t>
            </a:r>
          </a:p>
          <a:p>
            <a:pPr lvl="1"/>
            <a:r>
              <a:rPr lang="en-US" dirty="0" smtClean="0"/>
              <a:t>In Atlas Parameter Tab</a:t>
            </a:r>
          </a:p>
          <a:p>
            <a:pPr lvl="1"/>
            <a:r>
              <a:rPr lang="en-US" dirty="0" smtClean="0"/>
              <a:t>Can use both T1 and T2 atlases</a:t>
            </a:r>
          </a:p>
          <a:p>
            <a:pPr lvl="1"/>
            <a:r>
              <a:rPr lang="en-US" dirty="0" smtClean="0"/>
              <a:t>Gridding from ROI atlas =&gt; ROI atlas and Reference need to be in same space</a:t>
            </a:r>
          </a:p>
        </p:txBody>
      </p:sp>
      <p:pic>
        <p:nvPicPr>
          <p:cNvPr id="6" name="Picture 5"/>
          <p:cNvPicPr>
            <a:picLocks noChangeAspect="1"/>
          </p:cNvPicPr>
          <p:nvPr/>
        </p:nvPicPr>
        <p:blipFill>
          <a:blip r:embed="rId2"/>
          <a:stretch>
            <a:fillRect/>
          </a:stretch>
        </p:blipFill>
        <p:spPr>
          <a:xfrm>
            <a:off x="126527" y="4803495"/>
            <a:ext cx="8859044" cy="1813013"/>
          </a:xfrm>
          <a:prstGeom prst="rect">
            <a:avLst/>
          </a:prstGeom>
        </p:spPr>
      </p:pic>
    </p:spTree>
    <p:extLst>
      <p:ext uri="{BB962C8B-B14F-4D97-AF65-F5344CB8AC3E}">
        <p14:creationId xmlns:p14="http://schemas.microsoft.com/office/powerpoint/2010/main" val="1188006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ABC (Atlas-Based Classification)</a:t>
            </a:r>
            <a:endParaRPr lang="en-US" dirty="0"/>
          </a:p>
        </p:txBody>
      </p:sp>
      <p:sp>
        <p:nvSpPr>
          <p:cNvPr id="3" name="Content Placeholder 2"/>
          <p:cNvSpPr>
            <a:spLocks noGrp="1"/>
          </p:cNvSpPr>
          <p:nvPr>
            <p:ph idx="1"/>
          </p:nvPr>
        </p:nvSpPr>
        <p:spPr>
          <a:xfrm>
            <a:off x="284163" y="2133601"/>
            <a:ext cx="8574087" cy="2681468"/>
          </a:xfrm>
        </p:spPr>
        <p:txBody>
          <a:bodyPr>
            <a:normAutofit fontScale="92500" lnSpcReduction="10000"/>
          </a:bodyPr>
          <a:lstStyle/>
          <a:p>
            <a:r>
              <a:rPr lang="en-US" dirty="0" smtClean="0"/>
              <a:t>This is the actual tissue segmentation program</a:t>
            </a:r>
          </a:p>
          <a:p>
            <a:r>
              <a:rPr lang="en-US" dirty="0" smtClean="0"/>
              <a:t>First round is done with skull (results in ems folder), second round is done after skull-stripping (results in ems_2 folder)</a:t>
            </a:r>
          </a:p>
          <a:p>
            <a:r>
              <a:rPr lang="en-US" dirty="0" smtClean="0"/>
              <a:t>An additional ems_# folder is produced for each additional loop </a:t>
            </a:r>
          </a:p>
          <a:p>
            <a:r>
              <a:rPr lang="en-US" dirty="0" smtClean="0"/>
              <a:t>Note, this method </a:t>
            </a:r>
            <a:r>
              <a:rPr lang="en-US" dirty="0" err="1" smtClean="0"/>
              <a:t>affinely</a:t>
            </a:r>
            <a:r>
              <a:rPr lang="en-US" dirty="0" smtClean="0"/>
              <a:t> registers and then warps the atlas to the individual, not the other way around</a:t>
            </a:r>
            <a:endParaRPr lang="en-US" dirty="0"/>
          </a:p>
        </p:txBody>
      </p:sp>
      <p:pic>
        <p:nvPicPr>
          <p:cNvPr id="4" name="Picture 3"/>
          <p:cNvPicPr>
            <a:picLocks noChangeAspect="1"/>
          </p:cNvPicPr>
          <p:nvPr/>
        </p:nvPicPr>
        <p:blipFill>
          <a:blip r:embed="rId2"/>
          <a:stretch>
            <a:fillRect/>
          </a:stretch>
        </p:blipFill>
        <p:spPr>
          <a:xfrm>
            <a:off x="141684" y="4849794"/>
            <a:ext cx="8859044" cy="1813013"/>
          </a:xfrm>
          <a:prstGeom prst="rect">
            <a:avLst/>
          </a:prstGeom>
        </p:spPr>
      </p:pic>
    </p:spTree>
    <p:extLst>
      <p:ext uri="{BB962C8B-B14F-4D97-AF65-F5344CB8AC3E}">
        <p14:creationId xmlns:p14="http://schemas.microsoft.com/office/powerpoint/2010/main" val="18458752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ABC (Atlas-Based Classification)</a:t>
            </a:r>
            <a:endParaRPr lang="en-US" dirty="0"/>
          </a:p>
        </p:txBody>
      </p:sp>
      <p:sp>
        <p:nvSpPr>
          <p:cNvPr id="3" name="Content Placeholder 2"/>
          <p:cNvSpPr>
            <a:spLocks noGrp="1"/>
          </p:cNvSpPr>
          <p:nvPr>
            <p:ph idx="1"/>
          </p:nvPr>
        </p:nvSpPr>
        <p:spPr>
          <a:xfrm>
            <a:off x="284163" y="2133600"/>
            <a:ext cx="5341133" cy="4220901"/>
          </a:xfrm>
        </p:spPr>
        <p:txBody>
          <a:bodyPr>
            <a:normAutofit/>
          </a:bodyPr>
          <a:lstStyle/>
          <a:p>
            <a:r>
              <a:rPr lang="en-US" dirty="0" smtClean="0"/>
              <a:t>Advanced Parameter Tab</a:t>
            </a:r>
            <a:endParaRPr lang="en-US" dirty="0"/>
          </a:p>
          <a:p>
            <a:pPr lvl="1"/>
            <a:r>
              <a:rPr lang="en-US" dirty="0" smtClean="0"/>
              <a:t>Always use ABC</a:t>
            </a:r>
          </a:p>
          <a:p>
            <a:pPr lvl="1"/>
            <a:r>
              <a:rPr lang="en-US" dirty="0" smtClean="0"/>
              <a:t>Filter defaults fine</a:t>
            </a:r>
          </a:p>
          <a:p>
            <a:pPr lvl="1"/>
            <a:r>
              <a:rPr lang="en-US" dirty="0" smtClean="0"/>
              <a:t>Class priors can be adapted for a new study to change relative weights</a:t>
            </a:r>
          </a:p>
          <a:p>
            <a:pPr lvl="1"/>
            <a:r>
              <a:rPr lang="en-US" dirty="0" smtClean="0"/>
              <a:t>Atlas warping use “Warp with ANTS”</a:t>
            </a:r>
          </a:p>
          <a:p>
            <a:pPr lvl="2"/>
            <a:r>
              <a:rPr lang="en-US" dirty="0" smtClean="0"/>
              <a:t>With skull: use first loop options</a:t>
            </a:r>
          </a:p>
          <a:p>
            <a:pPr lvl="2"/>
            <a:r>
              <a:rPr lang="en-US" dirty="0" smtClean="0"/>
              <a:t>Stripped: </a:t>
            </a:r>
            <a:r>
              <a:rPr lang="en-US" dirty="0"/>
              <a:t>disable first loop </a:t>
            </a:r>
            <a:r>
              <a:rPr lang="en-US" dirty="0" smtClean="0"/>
              <a:t>options</a:t>
            </a:r>
          </a:p>
          <a:p>
            <a:pPr lvl="2"/>
            <a:r>
              <a:rPr lang="en-US" dirty="0" smtClean="0"/>
              <a:t>Make sure mappings are set to id </a:t>
            </a:r>
          </a:p>
          <a:p>
            <a:pPr lvl="3"/>
            <a:r>
              <a:rPr lang="en-US" dirty="0" smtClean="0"/>
              <a:t>This tells ABC not to do its own registration</a:t>
            </a:r>
          </a:p>
        </p:txBody>
      </p:sp>
      <p:pic>
        <p:nvPicPr>
          <p:cNvPr id="5" name="Picture 4"/>
          <p:cNvPicPr>
            <a:picLocks noChangeAspect="1"/>
          </p:cNvPicPr>
          <p:nvPr/>
        </p:nvPicPr>
        <p:blipFill>
          <a:blip r:embed="rId2"/>
          <a:stretch>
            <a:fillRect/>
          </a:stretch>
        </p:blipFill>
        <p:spPr>
          <a:xfrm>
            <a:off x="5848491" y="1909822"/>
            <a:ext cx="3110468" cy="4207397"/>
          </a:xfrm>
          <a:prstGeom prst="rect">
            <a:avLst/>
          </a:prstGeom>
        </p:spPr>
      </p:pic>
    </p:spTree>
    <p:extLst>
      <p:ext uri="{BB962C8B-B14F-4D97-AF65-F5344CB8AC3E}">
        <p14:creationId xmlns:p14="http://schemas.microsoft.com/office/powerpoint/2010/main" val="12725416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Skull-stripping</a:t>
            </a:r>
            <a:endParaRPr lang="en-US" dirty="0"/>
          </a:p>
        </p:txBody>
      </p:sp>
      <p:sp>
        <p:nvSpPr>
          <p:cNvPr id="3" name="Content Placeholder 2"/>
          <p:cNvSpPr>
            <a:spLocks noGrp="1"/>
          </p:cNvSpPr>
          <p:nvPr>
            <p:ph idx="1"/>
          </p:nvPr>
        </p:nvSpPr>
        <p:spPr>
          <a:xfrm>
            <a:off x="284163" y="2133600"/>
            <a:ext cx="8574087" cy="3992563"/>
          </a:xfrm>
        </p:spPr>
        <p:txBody>
          <a:bodyPr>
            <a:normAutofit/>
          </a:bodyPr>
          <a:lstStyle/>
          <a:p>
            <a:r>
              <a:rPr lang="en-US" dirty="0" smtClean="0"/>
              <a:t>Uses tissue segmentation to identify brain vs. non-brain</a:t>
            </a:r>
          </a:p>
          <a:p>
            <a:r>
              <a:rPr lang="en-US" dirty="0" smtClean="0"/>
              <a:t>Not perfect, typically needs to be manually edited</a:t>
            </a:r>
          </a:p>
          <a:p>
            <a:r>
              <a:rPr lang="en-US" dirty="0" err="1" smtClean="0"/>
              <a:t>ITKSnap</a:t>
            </a:r>
            <a:r>
              <a:rPr lang="en-US" dirty="0" smtClean="0"/>
              <a:t> is good for the manual edits</a:t>
            </a:r>
          </a:p>
        </p:txBody>
      </p:sp>
    </p:spTree>
    <p:extLst>
      <p:ext uri="{BB962C8B-B14F-4D97-AF65-F5344CB8AC3E}">
        <p14:creationId xmlns:p14="http://schemas.microsoft.com/office/powerpoint/2010/main" val="3027422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ROI Segmentation</a:t>
            </a:r>
            <a:endParaRPr lang="en-US" dirty="0"/>
          </a:p>
        </p:txBody>
      </p:sp>
      <p:sp>
        <p:nvSpPr>
          <p:cNvPr id="3" name="Content Placeholder 2"/>
          <p:cNvSpPr>
            <a:spLocks noGrp="1"/>
          </p:cNvSpPr>
          <p:nvPr>
            <p:ph idx="1"/>
          </p:nvPr>
        </p:nvSpPr>
        <p:spPr>
          <a:xfrm>
            <a:off x="381965" y="2133600"/>
            <a:ext cx="8476285" cy="1975413"/>
          </a:xfrm>
        </p:spPr>
        <p:txBody>
          <a:bodyPr/>
          <a:lstStyle/>
          <a:p>
            <a:r>
              <a:rPr lang="en-US" dirty="0" smtClean="0"/>
              <a:t>Computation tab </a:t>
            </a:r>
          </a:p>
          <a:p>
            <a:r>
              <a:rPr lang="en-US" dirty="0" smtClean="0"/>
              <a:t>Select your atlases and modes</a:t>
            </a:r>
          </a:p>
          <a:p>
            <a:pPr lvl="1"/>
            <a:r>
              <a:rPr lang="en-US" dirty="0" smtClean="0"/>
              <a:t>Single vs multi-atlas segmentation?</a:t>
            </a:r>
          </a:p>
          <a:p>
            <a:pPr lvl="1"/>
            <a:r>
              <a:rPr lang="en-US" dirty="0" smtClean="0"/>
              <a:t>Only T1 or T2 &amp; T2 (Multi-modality)?</a:t>
            </a:r>
            <a:endParaRPr lang="en-US" dirty="0"/>
          </a:p>
        </p:txBody>
      </p:sp>
      <p:pic>
        <p:nvPicPr>
          <p:cNvPr id="6" name="Picture 5"/>
          <p:cNvPicPr>
            <a:picLocks noChangeAspect="1"/>
          </p:cNvPicPr>
          <p:nvPr/>
        </p:nvPicPr>
        <p:blipFill>
          <a:blip r:embed="rId2"/>
          <a:stretch>
            <a:fillRect/>
          </a:stretch>
        </p:blipFill>
        <p:spPr>
          <a:xfrm>
            <a:off x="177237" y="5323871"/>
            <a:ext cx="8681013" cy="1274182"/>
          </a:xfrm>
          <a:prstGeom prst="rect">
            <a:avLst/>
          </a:prstGeom>
        </p:spPr>
      </p:pic>
    </p:spTree>
    <p:extLst>
      <p:ext uri="{BB962C8B-B14F-4D97-AF65-F5344CB8AC3E}">
        <p14:creationId xmlns:p14="http://schemas.microsoft.com/office/powerpoint/2010/main" val="695218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Single Atlas Segmentation</a:t>
            </a:r>
            <a:endParaRPr lang="en-US" dirty="0"/>
          </a:p>
        </p:txBody>
      </p:sp>
      <p:sp>
        <p:nvSpPr>
          <p:cNvPr id="3" name="Content Placeholder 2"/>
          <p:cNvSpPr>
            <a:spLocks noGrp="1"/>
          </p:cNvSpPr>
          <p:nvPr>
            <p:ph idx="1"/>
          </p:nvPr>
        </p:nvSpPr>
        <p:spPr>
          <a:xfrm>
            <a:off x="1781503" y="1936831"/>
            <a:ext cx="7076747" cy="1996280"/>
          </a:xfrm>
        </p:spPr>
        <p:txBody>
          <a:bodyPr>
            <a:normAutofit lnSpcReduction="10000"/>
          </a:bodyPr>
          <a:lstStyle/>
          <a:p>
            <a:r>
              <a:rPr lang="en-US" dirty="0" smtClean="0"/>
              <a:t>Single atlas: atlas parameter tab</a:t>
            </a:r>
          </a:p>
          <a:p>
            <a:pPr lvl="1"/>
            <a:r>
              <a:rPr lang="en-US" dirty="0" smtClean="0"/>
              <a:t>Select ROI atlas</a:t>
            </a:r>
          </a:p>
          <a:p>
            <a:pPr lvl="2"/>
            <a:r>
              <a:rPr lang="en-US" dirty="0" smtClean="0"/>
              <a:t>Both T1 and T2 needed for multi-modality</a:t>
            </a:r>
          </a:p>
          <a:p>
            <a:pPr lvl="1"/>
            <a:r>
              <a:rPr lang="en-US" dirty="0" smtClean="0"/>
              <a:t>Use Hard for Tissue map setting for Parcellation</a:t>
            </a:r>
          </a:p>
          <a:p>
            <a:pPr lvl="1"/>
            <a:r>
              <a:rPr lang="en-US" dirty="0" smtClean="0"/>
              <a:t>Select your generic ROI maps</a:t>
            </a:r>
            <a:endParaRPr lang="en-US" dirty="0"/>
          </a:p>
        </p:txBody>
      </p:sp>
      <p:pic>
        <p:nvPicPr>
          <p:cNvPr id="5" name="Picture 4"/>
          <p:cNvPicPr>
            <a:picLocks noChangeAspect="1"/>
          </p:cNvPicPr>
          <p:nvPr/>
        </p:nvPicPr>
        <p:blipFill>
          <a:blip r:embed="rId2"/>
          <a:stretch>
            <a:fillRect/>
          </a:stretch>
        </p:blipFill>
        <p:spPr>
          <a:xfrm>
            <a:off x="81023" y="3933111"/>
            <a:ext cx="9144000" cy="2868706"/>
          </a:xfrm>
          <a:prstGeom prst="rect">
            <a:avLst/>
          </a:prstGeom>
        </p:spPr>
      </p:pic>
    </p:spTree>
    <p:extLst>
      <p:ext uri="{BB962C8B-B14F-4D97-AF65-F5344CB8AC3E}">
        <p14:creationId xmlns:p14="http://schemas.microsoft.com/office/powerpoint/2010/main" val="365568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 Atlas Segmentation</a:t>
            </a:r>
            <a:endParaRPr lang="en-US" dirty="0"/>
          </a:p>
        </p:txBody>
      </p:sp>
      <p:sp>
        <p:nvSpPr>
          <p:cNvPr id="3" name="Content Placeholder 2"/>
          <p:cNvSpPr>
            <a:spLocks noGrp="1"/>
          </p:cNvSpPr>
          <p:nvPr>
            <p:ph idx="1"/>
          </p:nvPr>
        </p:nvSpPr>
        <p:spPr>
          <a:xfrm>
            <a:off x="1781503" y="1936831"/>
            <a:ext cx="7076747" cy="1767068"/>
          </a:xfrm>
        </p:spPr>
        <p:txBody>
          <a:bodyPr>
            <a:normAutofit fontScale="92500" lnSpcReduction="20000"/>
          </a:bodyPr>
          <a:lstStyle/>
          <a:p>
            <a:r>
              <a:rPr lang="en-US" dirty="0" smtClean="0"/>
              <a:t>Multiple Atlas Segmentation</a:t>
            </a:r>
          </a:p>
          <a:p>
            <a:pPr lvl="1"/>
            <a:r>
              <a:rPr lang="en-US" dirty="0" smtClean="0"/>
              <a:t>Use defaults</a:t>
            </a:r>
          </a:p>
          <a:p>
            <a:pPr lvl="1"/>
            <a:r>
              <a:rPr lang="en-US" dirty="0" smtClean="0"/>
              <a:t>Set Multi-Atlas Directory</a:t>
            </a:r>
          </a:p>
          <a:p>
            <a:pPr lvl="1"/>
            <a:r>
              <a:rPr lang="en-US" dirty="0"/>
              <a:t>T</a:t>
            </a:r>
            <a:r>
              <a:rPr lang="en-US" dirty="0" smtClean="0"/>
              <a:t>erminal</a:t>
            </a:r>
            <a:r>
              <a:rPr lang="en-US" dirty="0"/>
              <a:t>: </a:t>
            </a:r>
            <a:r>
              <a:rPr lang="en-US" dirty="0" smtClean="0"/>
              <a:t>”</a:t>
            </a:r>
            <a:r>
              <a:rPr lang="en-US" dirty="0" err="1" smtClean="0"/>
              <a:t>Multiatlas</a:t>
            </a:r>
            <a:r>
              <a:rPr lang="en-US" dirty="0" smtClean="0"/>
              <a:t> </a:t>
            </a:r>
            <a:r>
              <a:rPr lang="en-US" dirty="0"/>
              <a:t>numbers: </a:t>
            </a:r>
            <a:r>
              <a:rPr lang="en-US" dirty="0" smtClean="0"/>
              <a:t># T1, # T2 , #label, #</a:t>
            </a:r>
            <a:r>
              <a:rPr lang="en-US" dirty="0" err="1" smtClean="0"/>
              <a:t>parc</a:t>
            </a:r>
            <a:r>
              <a:rPr lang="en-US" dirty="0" smtClean="0"/>
              <a:t>”</a:t>
            </a:r>
          </a:p>
          <a:p>
            <a:pPr lvl="2"/>
            <a:r>
              <a:rPr lang="en-US" dirty="0" smtClean="0"/>
              <a:t>When setting, double check for correct info in terminal</a:t>
            </a:r>
          </a:p>
        </p:txBody>
      </p:sp>
    </p:spTree>
    <p:extLst>
      <p:ext uri="{BB962C8B-B14F-4D97-AF65-F5344CB8AC3E}">
        <p14:creationId xmlns:p14="http://schemas.microsoft.com/office/powerpoint/2010/main" val="1071392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t>
            </a:r>
            <a:endParaRPr lang="en-US" dirty="0"/>
          </a:p>
        </p:txBody>
      </p:sp>
      <p:sp>
        <p:nvSpPr>
          <p:cNvPr id="3" name="Content Placeholder 2"/>
          <p:cNvSpPr>
            <a:spLocks noGrp="1"/>
          </p:cNvSpPr>
          <p:nvPr>
            <p:ph idx="1"/>
          </p:nvPr>
        </p:nvSpPr>
        <p:spPr>
          <a:xfrm>
            <a:off x="1781503" y="1794076"/>
            <a:ext cx="7076747" cy="3634451"/>
          </a:xfrm>
        </p:spPr>
        <p:txBody>
          <a:bodyPr>
            <a:normAutofit lnSpcReduction="10000"/>
          </a:bodyPr>
          <a:lstStyle/>
          <a:p>
            <a:r>
              <a:rPr lang="en-US" dirty="0" smtClean="0"/>
              <a:t>Click “Compute </a:t>
            </a:r>
            <a:r>
              <a:rPr lang="en-US" dirty="0" err="1" smtClean="0"/>
              <a:t>AutoSeg</a:t>
            </a:r>
            <a:r>
              <a:rPr lang="en-US" dirty="0" smtClean="0"/>
              <a:t>”</a:t>
            </a:r>
          </a:p>
          <a:p>
            <a:pPr lvl="1"/>
            <a:r>
              <a:rPr lang="en-US" dirty="0" smtClean="0"/>
              <a:t>Window with log open</a:t>
            </a:r>
          </a:p>
          <a:p>
            <a:pPr lvl="1"/>
            <a:r>
              <a:rPr lang="en-US" dirty="0" smtClean="0"/>
              <a:t>You can close that window and computation continues</a:t>
            </a:r>
          </a:p>
          <a:p>
            <a:pPr lvl="2"/>
            <a:r>
              <a:rPr lang="en-US" dirty="0" smtClean="0"/>
              <a:t>Use “Show process status” to bring it up again</a:t>
            </a:r>
          </a:p>
          <a:p>
            <a:pPr lvl="1"/>
            <a:r>
              <a:rPr lang="en-US" dirty="0" smtClean="0"/>
              <a:t>You can close </a:t>
            </a:r>
            <a:r>
              <a:rPr lang="en-US" dirty="0" err="1" smtClean="0"/>
              <a:t>AutoSeg</a:t>
            </a:r>
            <a:r>
              <a:rPr lang="en-US" dirty="0" smtClean="0"/>
              <a:t> =&gt; Press Exit. </a:t>
            </a:r>
            <a:r>
              <a:rPr lang="en-US" dirty="0" err="1" smtClean="0"/>
              <a:t>AutoSeg</a:t>
            </a:r>
            <a:r>
              <a:rPr lang="en-US" dirty="0" smtClean="0"/>
              <a:t> will ask whether computation should continue in background or should be stopped</a:t>
            </a:r>
          </a:p>
          <a:p>
            <a:r>
              <a:rPr lang="en-US" dirty="0" smtClean="0"/>
              <a:t>Want to stop? Press Stop</a:t>
            </a:r>
            <a:endParaRPr lang="en-US" dirty="0"/>
          </a:p>
        </p:txBody>
      </p:sp>
      <p:pic>
        <p:nvPicPr>
          <p:cNvPr id="4" name="Picture 3"/>
          <p:cNvPicPr>
            <a:picLocks noChangeAspect="1"/>
          </p:cNvPicPr>
          <p:nvPr/>
        </p:nvPicPr>
        <p:blipFill>
          <a:blip r:embed="rId2"/>
          <a:stretch>
            <a:fillRect/>
          </a:stretch>
        </p:blipFill>
        <p:spPr>
          <a:xfrm>
            <a:off x="177237" y="5323871"/>
            <a:ext cx="8681013" cy="1274182"/>
          </a:xfrm>
          <a:prstGeom prst="rect">
            <a:avLst/>
          </a:prstGeom>
        </p:spPr>
      </p:pic>
    </p:spTree>
    <p:extLst>
      <p:ext uri="{BB962C8B-B14F-4D97-AF65-F5344CB8AC3E}">
        <p14:creationId xmlns:p14="http://schemas.microsoft.com/office/powerpoint/2010/main" val="1118212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Manually Edited Masks</a:t>
            </a:r>
            <a:endParaRPr lang="en-US" dirty="0"/>
          </a:p>
        </p:txBody>
      </p:sp>
      <p:sp>
        <p:nvSpPr>
          <p:cNvPr id="3" name="Content Placeholder 2"/>
          <p:cNvSpPr>
            <a:spLocks noGrp="1"/>
          </p:cNvSpPr>
          <p:nvPr>
            <p:ph idx="1"/>
          </p:nvPr>
        </p:nvSpPr>
        <p:spPr>
          <a:xfrm>
            <a:off x="284163" y="2133600"/>
            <a:ext cx="8574087" cy="3992563"/>
          </a:xfrm>
        </p:spPr>
        <p:txBody>
          <a:bodyPr>
            <a:normAutofit fontScale="85000" lnSpcReduction="20000"/>
          </a:bodyPr>
          <a:lstStyle/>
          <a:p>
            <a:r>
              <a:rPr lang="en-US" dirty="0" smtClean="0"/>
              <a:t>2 Approaches:</a:t>
            </a:r>
          </a:p>
          <a:p>
            <a:pPr lvl="1"/>
            <a:r>
              <a:rPr lang="en-US" dirty="0"/>
              <a:t>A) </a:t>
            </a:r>
            <a:r>
              <a:rPr lang="en-US" dirty="0" smtClean="0"/>
              <a:t>Hack </a:t>
            </a:r>
            <a:r>
              <a:rPr lang="en-US" dirty="0" err="1"/>
              <a:t>AutoSeg</a:t>
            </a:r>
            <a:r>
              <a:rPr lang="en-US" dirty="0"/>
              <a:t> </a:t>
            </a:r>
            <a:r>
              <a:rPr lang="en-US" dirty="0" smtClean="0"/>
              <a:t>folder:</a:t>
            </a:r>
          </a:p>
          <a:p>
            <a:pPr lvl="2"/>
            <a:r>
              <a:rPr lang="en-US" dirty="0" smtClean="0"/>
              <a:t>Remove </a:t>
            </a:r>
            <a:r>
              <a:rPr lang="en-US" dirty="0"/>
              <a:t>stuff that you want </a:t>
            </a:r>
            <a:r>
              <a:rPr lang="en-US" dirty="0" smtClean="0"/>
              <a:t>recomputed</a:t>
            </a:r>
          </a:p>
          <a:p>
            <a:pPr lvl="2"/>
            <a:r>
              <a:rPr lang="en-US" dirty="0"/>
              <a:t>Replace mask in appropriate ems folder </a:t>
            </a:r>
          </a:p>
          <a:p>
            <a:pPr lvl="2"/>
            <a:r>
              <a:rPr lang="en-US" dirty="0"/>
              <a:t>R</a:t>
            </a:r>
            <a:r>
              <a:rPr lang="en-US" dirty="0" smtClean="0"/>
              <a:t>erun </a:t>
            </a:r>
            <a:r>
              <a:rPr lang="en-US" dirty="0" err="1" smtClean="0"/>
              <a:t>AutoSeg</a:t>
            </a:r>
            <a:endParaRPr lang="en-US" dirty="0" smtClean="0"/>
          </a:p>
          <a:p>
            <a:pPr lvl="2"/>
            <a:r>
              <a:rPr lang="en-US" dirty="0" err="1" smtClean="0"/>
              <a:t>AutoSeg</a:t>
            </a:r>
            <a:r>
              <a:rPr lang="en-US" dirty="0" smtClean="0"/>
              <a:t> </a:t>
            </a:r>
            <a:r>
              <a:rPr lang="en-US" dirty="0"/>
              <a:t>only computes files that are missing, unless ”</a:t>
            </a:r>
            <a:r>
              <a:rPr lang="en-US" dirty="0" err="1"/>
              <a:t>Recompute</a:t>
            </a:r>
            <a:r>
              <a:rPr lang="en-US" dirty="0"/>
              <a:t> All” is enables</a:t>
            </a:r>
          </a:p>
          <a:p>
            <a:pPr lvl="1"/>
            <a:r>
              <a:rPr lang="en-US" dirty="0" smtClean="0"/>
              <a:t>B</a:t>
            </a:r>
            <a:r>
              <a:rPr lang="en-US" dirty="0"/>
              <a:t>) Better: Rerun </a:t>
            </a:r>
            <a:r>
              <a:rPr lang="en-US" dirty="0" err="1"/>
              <a:t>AutoSeg</a:t>
            </a:r>
            <a:r>
              <a:rPr lang="en-US" dirty="0"/>
              <a:t> using stripped T1 and T2</a:t>
            </a:r>
          </a:p>
          <a:p>
            <a:pPr lvl="2"/>
            <a:r>
              <a:rPr lang="en-US" dirty="0" smtClean="0"/>
              <a:t>Apply </a:t>
            </a:r>
            <a:r>
              <a:rPr lang="en-US" dirty="0"/>
              <a:t>skull stripping manually and start new </a:t>
            </a:r>
            <a:r>
              <a:rPr lang="en-US" dirty="0" err="1"/>
              <a:t>AutoSeg</a:t>
            </a:r>
            <a:r>
              <a:rPr lang="en-US" dirty="0"/>
              <a:t> from those </a:t>
            </a:r>
            <a:r>
              <a:rPr lang="en-US" dirty="0" smtClean="0"/>
              <a:t>images</a:t>
            </a:r>
          </a:p>
          <a:p>
            <a:pPr lvl="2"/>
            <a:r>
              <a:rPr lang="en-US" dirty="0" smtClean="0"/>
              <a:t>Differences </a:t>
            </a:r>
            <a:r>
              <a:rPr lang="en-US" dirty="0"/>
              <a:t>to initial run: </a:t>
            </a:r>
            <a:endParaRPr lang="en-US" dirty="0" smtClean="0"/>
          </a:p>
          <a:p>
            <a:pPr lvl="3"/>
            <a:r>
              <a:rPr lang="en-US" dirty="0" smtClean="0"/>
              <a:t>Disable </a:t>
            </a:r>
            <a:r>
              <a:rPr lang="en-US" dirty="0"/>
              <a:t>Bias </a:t>
            </a:r>
            <a:r>
              <a:rPr lang="en-US" dirty="0" smtClean="0"/>
              <a:t>correction,</a:t>
            </a:r>
          </a:p>
          <a:p>
            <a:pPr lvl="3"/>
            <a:r>
              <a:rPr lang="en-US" dirty="0" smtClean="0"/>
              <a:t>Disable </a:t>
            </a:r>
            <a:r>
              <a:rPr lang="en-US" dirty="0"/>
              <a:t>Rigid registration, </a:t>
            </a:r>
            <a:endParaRPr lang="en-US" dirty="0" smtClean="0"/>
          </a:p>
          <a:p>
            <a:pPr lvl="3"/>
            <a:r>
              <a:rPr lang="en-US" dirty="0"/>
              <a:t>One segmentation loop</a:t>
            </a:r>
          </a:p>
          <a:p>
            <a:pPr lvl="3"/>
            <a:r>
              <a:rPr lang="en-US" dirty="0" smtClean="0"/>
              <a:t>Use </a:t>
            </a:r>
            <a:r>
              <a:rPr lang="en-US" dirty="0"/>
              <a:t>skull stripped </a:t>
            </a:r>
            <a:r>
              <a:rPr lang="en-US" dirty="0" smtClean="0"/>
              <a:t>atlas,</a:t>
            </a:r>
          </a:p>
          <a:p>
            <a:pPr lvl="3"/>
            <a:r>
              <a:rPr lang="en-US" dirty="0" smtClean="0"/>
              <a:t>Disable </a:t>
            </a:r>
            <a:r>
              <a:rPr lang="en-US" dirty="0"/>
              <a:t>first loop options for </a:t>
            </a:r>
            <a:r>
              <a:rPr lang="en-US" dirty="0" smtClean="0"/>
              <a:t>ABC</a:t>
            </a:r>
            <a:endParaRPr lang="en-US" dirty="0"/>
          </a:p>
        </p:txBody>
      </p:sp>
    </p:spTree>
    <p:extLst>
      <p:ext uri="{BB962C8B-B14F-4D97-AF65-F5344CB8AC3E}">
        <p14:creationId xmlns:p14="http://schemas.microsoft.com/office/powerpoint/2010/main" val="14199626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Volume Computation</a:t>
            </a:r>
            <a:endParaRPr lang="en-US" dirty="0"/>
          </a:p>
        </p:txBody>
      </p:sp>
      <p:sp>
        <p:nvSpPr>
          <p:cNvPr id="3" name="Content Placeholder 2"/>
          <p:cNvSpPr>
            <a:spLocks noGrp="1"/>
          </p:cNvSpPr>
          <p:nvPr>
            <p:ph idx="1"/>
          </p:nvPr>
        </p:nvSpPr>
        <p:spPr>
          <a:xfrm>
            <a:off x="284163" y="2133600"/>
            <a:ext cx="8574087" cy="3992563"/>
          </a:xfrm>
        </p:spPr>
        <p:txBody>
          <a:bodyPr/>
          <a:lstStyle/>
          <a:p>
            <a:r>
              <a:rPr lang="en-US" dirty="0" smtClean="0"/>
              <a:t>Creates and populates </a:t>
            </a:r>
            <a:r>
              <a:rPr lang="en-US" dirty="0" err="1" smtClean="0"/>
              <a:t>AutoSeg_Volume</a:t>
            </a:r>
            <a:r>
              <a:rPr lang="en-US" dirty="0" smtClean="0"/>
              <a:t> folder, which is created in the process directory</a:t>
            </a:r>
          </a:p>
          <a:p>
            <a:r>
              <a:rPr lang="en-US" dirty="0" smtClean="0"/>
              <a:t>Volumes are gathered from the .csv files within the last ems folder created (tissue volumes), the </a:t>
            </a:r>
            <a:r>
              <a:rPr lang="en-US" dirty="0" err="1" smtClean="0"/>
              <a:t>WarpROI</a:t>
            </a:r>
            <a:r>
              <a:rPr lang="en-US" dirty="0" smtClean="0"/>
              <a:t> folder (lobar </a:t>
            </a:r>
            <a:r>
              <a:rPr lang="en-US" dirty="0" err="1" smtClean="0"/>
              <a:t>parcellations</a:t>
            </a:r>
            <a:r>
              <a:rPr lang="en-US" dirty="0" smtClean="0"/>
              <a:t> – a value for each tissue class - and whatever other ROIs were used) and the </a:t>
            </a:r>
            <a:r>
              <a:rPr lang="en-US" dirty="0" err="1" smtClean="0"/>
              <a:t>fused_label</a:t>
            </a:r>
            <a:r>
              <a:rPr lang="en-US" dirty="0" smtClean="0"/>
              <a:t> folder (multi-atlas labels)</a:t>
            </a:r>
          </a:p>
          <a:p>
            <a:r>
              <a:rPr lang="en-US" dirty="0" smtClean="0"/>
              <a:t>Remove those csv files when </a:t>
            </a:r>
            <a:r>
              <a:rPr lang="en-US" dirty="0" err="1" smtClean="0"/>
              <a:t>recomputing</a:t>
            </a:r>
            <a:r>
              <a:rPr lang="en-US" dirty="0" smtClean="0"/>
              <a:t> </a:t>
            </a:r>
            <a:r>
              <a:rPr lang="en-US" dirty="0" err="1" smtClean="0"/>
              <a:t>AutoSeg</a:t>
            </a:r>
            <a:r>
              <a:rPr lang="en-US" dirty="0"/>
              <a:t> </a:t>
            </a:r>
            <a:r>
              <a:rPr lang="en-US" dirty="0" smtClean="0"/>
              <a:t>to ensure updated results</a:t>
            </a:r>
            <a:endParaRPr lang="en-US" dirty="0"/>
          </a:p>
        </p:txBody>
      </p:sp>
    </p:spTree>
    <p:extLst>
      <p:ext uri="{BB962C8B-B14F-4D97-AF65-F5344CB8AC3E}">
        <p14:creationId xmlns:p14="http://schemas.microsoft.com/office/powerpoint/2010/main" val="42478293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Rerunning the Analysis</a:t>
            </a:r>
            <a:endParaRPr lang="en-US" dirty="0"/>
          </a:p>
        </p:txBody>
      </p:sp>
      <p:sp>
        <p:nvSpPr>
          <p:cNvPr id="3" name="Content Placeholder 2"/>
          <p:cNvSpPr>
            <a:spLocks noGrp="1"/>
          </p:cNvSpPr>
          <p:nvPr>
            <p:ph idx="1"/>
          </p:nvPr>
        </p:nvSpPr>
        <p:spPr>
          <a:xfrm>
            <a:off x="284163" y="2133600"/>
            <a:ext cx="8574087" cy="3992563"/>
          </a:xfrm>
        </p:spPr>
        <p:txBody>
          <a:bodyPr/>
          <a:lstStyle/>
          <a:p>
            <a:r>
              <a:rPr lang="en-US" dirty="0" smtClean="0"/>
              <a:t>If you need to rerun the analysis you will need to:</a:t>
            </a:r>
          </a:p>
          <a:p>
            <a:pPr lvl="1"/>
            <a:r>
              <a:rPr lang="en-US" dirty="0" smtClean="0"/>
              <a:t>Append the .</a:t>
            </a:r>
            <a:r>
              <a:rPr lang="en-US" dirty="0" err="1" smtClean="0"/>
              <a:t>bms</a:t>
            </a:r>
            <a:r>
              <a:rPr lang="en-US" dirty="0" smtClean="0"/>
              <a:t> files in the process directory to reflect the date run (this will allow new .</a:t>
            </a:r>
            <a:r>
              <a:rPr lang="en-US" dirty="0" err="1" smtClean="0"/>
              <a:t>bms</a:t>
            </a:r>
            <a:r>
              <a:rPr lang="en-US" dirty="0" smtClean="0"/>
              <a:t> files to be produced while maintaining a record of what was done)</a:t>
            </a:r>
          </a:p>
          <a:p>
            <a:pPr lvl="1"/>
            <a:r>
              <a:rPr lang="en-US" dirty="0" smtClean="0"/>
              <a:t>Similarly, append the parameter and computation files in the individual case directory</a:t>
            </a:r>
          </a:p>
          <a:p>
            <a:pPr lvl="1"/>
            <a:r>
              <a:rPr lang="en-US" dirty="0" smtClean="0"/>
              <a:t>Delete/append files/directories that you want to replace</a:t>
            </a:r>
          </a:p>
          <a:p>
            <a:pPr lvl="2"/>
            <a:r>
              <a:rPr lang="en-US" dirty="0" smtClean="0"/>
              <a:t>You could also check the “</a:t>
            </a:r>
            <a:r>
              <a:rPr lang="en-US" dirty="0" err="1" smtClean="0"/>
              <a:t>Recompute</a:t>
            </a:r>
            <a:r>
              <a:rPr lang="en-US" dirty="0" smtClean="0"/>
              <a:t> All” button on the Computation tab, but this will repeat all steps. Most of the time the registration steps won’t need to be repeated.</a:t>
            </a:r>
          </a:p>
          <a:p>
            <a:pPr marL="457200" lvl="1" indent="0">
              <a:buNone/>
            </a:pPr>
            <a:endParaRPr lang="en-US" dirty="0" smtClean="0"/>
          </a:p>
          <a:p>
            <a:pPr lvl="1"/>
            <a:endParaRPr lang="en-US" dirty="0"/>
          </a:p>
        </p:txBody>
      </p:sp>
    </p:spTree>
    <p:extLst>
      <p:ext uri="{BB962C8B-B14F-4D97-AF65-F5344CB8AC3E}">
        <p14:creationId xmlns:p14="http://schemas.microsoft.com/office/powerpoint/2010/main" val="777651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Notes/Considerations</a:t>
            </a:r>
            <a:endParaRPr lang="en-US" dirty="0"/>
          </a:p>
        </p:txBody>
      </p:sp>
      <p:sp>
        <p:nvSpPr>
          <p:cNvPr id="3" name="Content Placeholder 2"/>
          <p:cNvSpPr>
            <a:spLocks noGrp="1"/>
          </p:cNvSpPr>
          <p:nvPr>
            <p:ph idx="1"/>
          </p:nvPr>
        </p:nvSpPr>
        <p:spPr>
          <a:xfrm>
            <a:off x="284163" y="2133600"/>
            <a:ext cx="8574087" cy="4526875"/>
          </a:xfrm>
        </p:spPr>
        <p:txBody>
          <a:bodyPr>
            <a:normAutofit fontScale="70000" lnSpcReduction="20000"/>
          </a:bodyPr>
          <a:lstStyle/>
          <a:p>
            <a:r>
              <a:rPr lang="en-US" dirty="0" smtClean="0"/>
              <a:t>Keep good notes of what you did</a:t>
            </a:r>
          </a:p>
          <a:p>
            <a:pPr lvl="1"/>
            <a:r>
              <a:rPr lang="en-US" dirty="0"/>
              <a:t>S</a:t>
            </a:r>
            <a:r>
              <a:rPr lang="en-US" dirty="0" smtClean="0"/>
              <a:t>preadsheet that includes the full paths to all files, case IDs, parameters used, etc.</a:t>
            </a:r>
          </a:p>
          <a:p>
            <a:pPr lvl="1"/>
            <a:r>
              <a:rPr lang="en-US" dirty="0" smtClean="0"/>
              <a:t>Word document with scripts copied and pasted, and all troubleshooting</a:t>
            </a:r>
          </a:p>
          <a:p>
            <a:r>
              <a:rPr lang="en-US" dirty="0" smtClean="0"/>
              <a:t>Append as opposed to deleting</a:t>
            </a:r>
          </a:p>
          <a:p>
            <a:pPr lvl="1"/>
            <a:r>
              <a:rPr lang="en-US" dirty="0" smtClean="0"/>
              <a:t>Better to have a superfluous copy of something than to delete something useful</a:t>
            </a:r>
          </a:p>
          <a:p>
            <a:pPr lvl="1"/>
            <a:r>
              <a:rPr lang="en-US" dirty="0" smtClean="0"/>
              <a:t>Balance this with space needs</a:t>
            </a:r>
          </a:p>
          <a:p>
            <a:r>
              <a:rPr lang="en-US" dirty="0" err="1" smtClean="0"/>
              <a:t>README.txt</a:t>
            </a:r>
            <a:r>
              <a:rPr lang="en-US" dirty="0" smtClean="0"/>
              <a:t> files are your friends</a:t>
            </a:r>
          </a:p>
          <a:p>
            <a:pPr lvl="1"/>
            <a:r>
              <a:rPr lang="en-US" dirty="0" smtClean="0"/>
              <a:t>Use </a:t>
            </a:r>
            <a:r>
              <a:rPr lang="en-US" dirty="0" err="1" smtClean="0"/>
              <a:t>gedit</a:t>
            </a:r>
            <a:r>
              <a:rPr lang="en-US" dirty="0" smtClean="0"/>
              <a:t> to create a simple text file that explains what was done and why</a:t>
            </a:r>
          </a:p>
          <a:p>
            <a:pPr lvl="1"/>
            <a:r>
              <a:rPr lang="en-US" dirty="0" smtClean="0"/>
              <a:t>This is especially useful if there are dummy files anywhere or if there is anything that might be confusing to someone looking at the results somewhere down the road</a:t>
            </a:r>
          </a:p>
          <a:p>
            <a:r>
              <a:rPr lang="en-US" dirty="0" smtClean="0"/>
              <a:t>Update the protocols as you go (this includes troubleshooting issues)</a:t>
            </a:r>
          </a:p>
          <a:p>
            <a:pPr lvl="1"/>
            <a:r>
              <a:rPr lang="en-US" dirty="0" smtClean="0"/>
              <a:t>Things change, so when they do, write it down!</a:t>
            </a:r>
          </a:p>
          <a:p>
            <a:pPr lvl="1"/>
            <a:r>
              <a:rPr lang="en-US" dirty="0" smtClean="0"/>
              <a:t>Go through everything step by step to identify where something went wrong</a:t>
            </a:r>
          </a:p>
          <a:p>
            <a:pPr lvl="2"/>
            <a:r>
              <a:rPr lang="en-US" dirty="0" smtClean="0"/>
              <a:t>Check to make sure the expected inputs were where they should have been</a:t>
            </a:r>
          </a:p>
          <a:p>
            <a:pPr lvl="2"/>
            <a:r>
              <a:rPr lang="en-US" dirty="0" smtClean="0"/>
              <a:t>Also check the error log</a:t>
            </a:r>
            <a:endParaRPr lang="en-US" dirty="0"/>
          </a:p>
        </p:txBody>
      </p:sp>
    </p:spTree>
    <p:extLst>
      <p:ext uri="{BB962C8B-B14F-4D97-AF65-F5344CB8AC3E}">
        <p14:creationId xmlns:p14="http://schemas.microsoft.com/office/powerpoint/2010/main" val="2339222448"/>
      </p:ext>
    </p:extLst>
  </p:cSld>
  <p:clrMapOvr>
    <a:masterClrMapping/>
  </p:clrMapOvr>
  <p:timing>
    <p:tnLst>
      <p:par>
        <p:cTn id="1" dur="indefinite" restart="never" nodeType="tmRoot"/>
      </p:par>
    </p:tnLst>
  </p:timing>
</p:sld>
</file>

<file path=ppt/theme/theme1.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Spectrum.thmx</Template>
  <TotalTime>909</TotalTime>
  <Words>2089</Words>
  <Application>Microsoft Macintosh PowerPoint</Application>
  <PresentationFormat>On-screen Show (4:3)</PresentationFormat>
  <Paragraphs>269</Paragraphs>
  <Slides>31</Slides>
  <Notes>7</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Andale Mono</vt:lpstr>
      <vt:lpstr>Arial Black</vt:lpstr>
      <vt:lpstr>Calibri</vt:lpstr>
      <vt:lpstr>Corbel</vt:lpstr>
      <vt:lpstr>Helvetica</vt:lpstr>
      <vt:lpstr>Times New Roman</vt:lpstr>
      <vt:lpstr>Wingdings</vt:lpstr>
      <vt:lpstr>Arial</vt:lpstr>
      <vt:lpstr>Spectrum</vt:lpstr>
      <vt:lpstr>AutoSeg v3.3.2</vt:lpstr>
      <vt:lpstr>Intro Notes  </vt:lpstr>
      <vt:lpstr>AutoSeg Processing Steps</vt:lpstr>
      <vt:lpstr>Bias Field Correction</vt:lpstr>
      <vt:lpstr>Registration into Reference Space</vt:lpstr>
      <vt:lpstr>Registration into Atlas Space</vt:lpstr>
      <vt:lpstr>Atlas-Based Classification (ABC) Tissue Segmentation</vt:lpstr>
      <vt:lpstr>Skull Stripping</vt:lpstr>
      <vt:lpstr>PowerPoint Presentation</vt:lpstr>
      <vt:lpstr>ROI &amp; Parcellations</vt:lpstr>
      <vt:lpstr>Multi-atlas Segmentation</vt:lpstr>
      <vt:lpstr>Example: Human MRI</vt:lpstr>
      <vt:lpstr>NHP Subcortical Multi-atlas</vt:lpstr>
      <vt:lpstr>Data Preprocessing</vt:lpstr>
      <vt:lpstr>Initialization</vt:lpstr>
      <vt:lpstr>AutoSeg Start</vt:lpstr>
      <vt:lpstr>Data Selection</vt:lpstr>
      <vt:lpstr>N4 Bias Field Correction</vt:lpstr>
      <vt:lpstr>Registration to Reference Space</vt:lpstr>
      <vt:lpstr>Registration to Reference Space</vt:lpstr>
      <vt:lpstr>ABC (Atlas-Based Classification)</vt:lpstr>
      <vt:lpstr>ABC (Atlas-Based Classification)</vt:lpstr>
      <vt:lpstr>Skull-stripping</vt:lpstr>
      <vt:lpstr>ROI Segmentation</vt:lpstr>
      <vt:lpstr>Single Atlas Segmentation</vt:lpstr>
      <vt:lpstr>Multi Atlas Segmentation</vt:lpstr>
      <vt:lpstr>Go!</vt:lpstr>
      <vt:lpstr>Using Manually Edited Masks</vt:lpstr>
      <vt:lpstr>Volume Computation</vt:lpstr>
      <vt:lpstr>Rerunning the Analysis</vt:lpstr>
      <vt:lpstr>Additional Notes/Considerations</vt:lpstr>
    </vt:vector>
  </TitlesOfParts>
  <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AutoSeg v3.0.2</dc:title>
  <dc:creator>Editor  </dc:creator>
  <cp:lastModifiedBy>Martin Styner</cp:lastModifiedBy>
  <cp:revision>50</cp:revision>
  <dcterms:created xsi:type="dcterms:W3CDTF">2015-03-11T15:27:05Z</dcterms:created>
  <dcterms:modified xsi:type="dcterms:W3CDTF">2017-10-11T17:46:01Z</dcterms:modified>
</cp:coreProperties>
</file>