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03" r:id="rId3"/>
    <p:sldId id="320" r:id="rId4"/>
    <p:sldId id="319" r:id="rId5"/>
    <p:sldId id="304" r:id="rId6"/>
    <p:sldId id="282" r:id="rId7"/>
    <p:sldId id="306" r:id="rId8"/>
    <p:sldId id="305" r:id="rId9"/>
    <p:sldId id="283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0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152"/>
    <a:srgbClr val="22337C"/>
    <a:srgbClr val="6F2927"/>
    <a:srgbClr val="131D4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D323-5C00-4890-83E2-BEFAF6C3291A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682D-76A5-4D9C-B781-7EDD65526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961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65CA6-2F49-404B-A121-1E292EC8C83B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336D0-5043-4840-859E-796DD342D4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3440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8842-2806-43D1-8909-D399EE67A8E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998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3886200"/>
            <a:ext cx="9144000" cy="2971800"/>
            <a:chOff x="0" y="3886200"/>
            <a:chExt cx="9144000" cy="2971800"/>
          </a:xfrm>
        </p:grpSpPr>
        <p:sp>
          <p:nvSpPr>
            <p:cNvPr id="9" name="Rectangle 8"/>
            <p:cNvSpPr/>
            <p:nvPr/>
          </p:nvSpPr>
          <p:spPr>
            <a:xfrm>
              <a:off x="0" y="3886200"/>
              <a:ext cx="9144000" cy="2971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3174"/>
            <a:ext cx="9144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4625"/>
            <a:ext cx="7772400" cy="1527175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629400" y="0"/>
            <a:ext cx="2514600" cy="61722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2895600"/>
            <a:ext cx="9144000" cy="3962400"/>
            <a:chOff x="0" y="2895600"/>
            <a:chExt cx="9144000" cy="3962400"/>
          </a:xfrm>
        </p:grpSpPr>
        <p:sp>
          <p:nvSpPr>
            <p:cNvPr id="9" name="Rectangle 8"/>
            <p:cNvSpPr/>
            <p:nvPr/>
          </p:nvSpPr>
          <p:spPr>
            <a:xfrm>
              <a:off x="0" y="2895600"/>
              <a:ext cx="9144000" cy="39624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400" b="1" cap="all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Click to edit Master title style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4" name="Rectangle 1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97325"/>
          </a:xfrm>
        </p:spPr>
        <p:txBody>
          <a:bodyPr/>
          <a:lstStyle>
            <a:lvl1pPr>
              <a:defRPr sz="21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18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4" name="Rectangle 23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7" name="Rectangle 6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  <a:prstGeom prst="rect">
            <a:avLst/>
          </a:prstGeom>
        </p:spPr>
        <p:txBody>
          <a:bodyPr anchor="ctr"/>
          <a:lstStyle>
            <a:lvl1pPr algn="ctr">
              <a:defRPr sz="2000" b="1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724400"/>
          </a:xfrm>
        </p:spPr>
        <p:txBody>
          <a:bodyPr/>
          <a:lstStyle>
            <a:lvl1pPr>
              <a:defRPr sz="26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 sz="2800"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 sz="2400"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20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737100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0" name="Rectangle 9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72000"/>
          </a:xfrm>
        </p:spPr>
        <p:txBody>
          <a:bodyPr vert="eaVert"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9" name="Rectangle 8"/>
            <p:cNvSpPr/>
            <p:nvPr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rgbClr val="131D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725" y="6313034"/>
              <a:ext cx="1285875" cy="404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6305550"/>
              <a:ext cx="20955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2460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0B88B1FA-8344-4FB6-8A03-36B5BF2E4AAB}" type="datetimeFigureOut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2460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24600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56C4D1F6-CAA0-47DA-9C1A-B46B26A91F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971800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209800"/>
          </a:xfrm>
        </p:spPr>
        <p:txBody>
          <a:bodyPr/>
          <a:lstStyle/>
          <a:p>
            <a:pPr lvl="0"/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 smtClean="0"/>
              <a:t>09 </a:t>
            </a:r>
            <a:r>
              <a:rPr lang="it-IT" dirty="0"/>
              <a:t>– ITK </a:t>
            </a:r>
            <a:r>
              <a:rPr lang="it-IT" dirty="0" smtClean="0"/>
              <a:t>Feature Extraction </a:t>
            </a:r>
            <a:br>
              <a:rPr lang="it-IT" dirty="0" smtClean="0"/>
            </a:br>
            <a:r>
              <a:rPr lang="it-IT" sz="1600" dirty="0" smtClean="0"/>
              <a:t>and a few other things 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err="1" smtClean="0"/>
              <a:t>Jimit</a:t>
            </a:r>
            <a:r>
              <a:rPr lang="en-US" dirty="0" smtClean="0"/>
              <a:t> </a:t>
            </a:r>
            <a:r>
              <a:rPr lang="en-US" dirty="0" err="1" smtClean="0"/>
              <a:t>Doshi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– read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Image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ImagePixelType</a:t>
            </a:r>
            <a:r>
              <a:rPr lang="en-US" sz="1200" dirty="0" smtClean="0">
                <a:solidFill>
                  <a:srgbClr val="162152"/>
                </a:solidFill>
              </a:rPr>
              <a:t>, </a:t>
            </a:r>
            <a:r>
              <a:rPr lang="en-US" sz="1200" dirty="0" smtClean="0">
                <a:solidFill>
                  <a:srgbClr val="FF0000"/>
                </a:solidFill>
              </a:rPr>
              <a:t>Dimension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ImageFileReader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IntensityReaderType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IntensityReaderType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intensityreader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IntensityReaderType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intensityImage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intensityreader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SetFileName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imageFile</a:t>
            </a:r>
            <a:r>
              <a:rPr lang="en-US" sz="12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intensityreader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intensityImage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intensityreader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GetOutput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Define image type</a:t>
            </a:r>
          </a:p>
          <a:p>
            <a:pPr marL="0" indent="0">
              <a:buNone/>
            </a:pPr>
            <a:r>
              <a:rPr lang="en-US" sz="1200" dirty="0" smtClean="0"/>
              <a:t>Define reader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Define output image type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filename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image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http://www.itk.org/Doxygen/html/classitk_1_1Image.html</a:t>
            </a:r>
          </a:p>
          <a:p>
            <a:pPr algn="l"/>
            <a:r>
              <a:rPr lang="en-US" sz="800" dirty="0" smtClean="0"/>
              <a:t>[2] http://www.itk.org/Doxygen/html/classitk_1_1ImageFileReader.html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– rescale intensity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RescaleIntensityImageFilter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,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RescaleFilterType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RescaleFilterType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RescaleFilterType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rescaledIntensityImage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SetInput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intensityImage</a:t>
            </a:r>
            <a:r>
              <a:rPr lang="en-US" sz="12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SetOutputMinimum</a:t>
            </a:r>
            <a:r>
              <a:rPr lang="en-US" sz="1200" dirty="0" smtClean="0">
                <a:solidFill>
                  <a:srgbClr val="162152"/>
                </a:solidFill>
              </a:rPr>
              <a:t>( 0 );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SetOutputMaximum</a:t>
            </a:r>
            <a:r>
              <a:rPr lang="en-US" sz="1200" dirty="0" smtClean="0">
                <a:solidFill>
                  <a:srgbClr val="162152"/>
                </a:solidFill>
              </a:rPr>
              <a:t>( 100 );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rescaledIntensityImage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rescaleFilter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GetOutput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524000"/>
            <a:ext cx="17526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Define filter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parameters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image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http://www.itk.org/Doxygen/html/classitk_1_1RescaleIntensityImageFilter.html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get image min-max (if needed)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StatisticsImageFilter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StatsFilterType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StatsFilterType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statsFilter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StatsFilterType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statsFilter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SetInput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intensityImage</a:t>
            </a:r>
            <a:r>
              <a:rPr lang="en-US" sz="12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statsFilter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	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float </a:t>
            </a:r>
            <a:r>
              <a:rPr lang="en-US" sz="1200" dirty="0" err="1" smtClean="0">
                <a:solidFill>
                  <a:srgbClr val="162152"/>
                </a:solidFill>
              </a:rPr>
              <a:t>minVal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statsFilter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GetMinimum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float </a:t>
            </a:r>
            <a:r>
              <a:rPr lang="en-US" sz="1200" dirty="0" err="1" smtClean="0">
                <a:solidFill>
                  <a:srgbClr val="162152"/>
                </a:solidFill>
              </a:rPr>
              <a:t>maxVal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statsFilter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GetMaximum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Define filter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parameters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values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http://www.itk.org/Doxygen/html/classitk_1_1StatisticsImageFilter.html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</a:t>
            </a:r>
            <a:r>
              <a:rPr lang="en-US" sz="3600" dirty="0" err="1" smtClean="0"/>
              <a:t>binarize</a:t>
            </a:r>
            <a:r>
              <a:rPr lang="en-US" sz="3600" dirty="0" smtClean="0"/>
              <a:t> intensity image (for ICV)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BinaryThresholdImageFilter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,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BinaryThresholdFilterType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BinaryThresholdFilterType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BinaryThresholdFilterType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	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SetInput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ICVrescaledImage</a:t>
            </a:r>
            <a:r>
              <a:rPr lang="en-US" sz="12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SetLowerThreshold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NumericTraits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ImagePixelType</a:t>
            </a:r>
            <a:r>
              <a:rPr lang="en-US" sz="1200" dirty="0" smtClean="0">
                <a:solidFill>
                  <a:srgbClr val="162152"/>
                </a:solidFill>
              </a:rPr>
              <a:t> &gt;::</a:t>
            </a:r>
            <a:r>
              <a:rPr lang="en-US" sz="1200" dirty="0" smtClean="0">
                <a:solidFill>
                  <a:srgbClr val="00B050"/>
                </a:solidFill>
              </a:rPr>
              <a:t>epsilon</a:t>
            </a:r>
            <a:r>
              <a:rPr lang="en-US" sz="1200" dirty="0" smtClean="0">
                <a:solidFill>
                  <a:srgbClr val="162152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SetUpperThreshold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NumericTraits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ImagePixelType</a:t>
            </a:r>
            <a:r>
              <a:rPr lang="en-US" sz="1200" dirty="0" smtClean="0">
                <a:solidFill>
                  <a:srgbClr val="162152"/>
                </a:solidFill>
              </a:rPr>
              <a:t> &gt;::</a:t>
            </a:r>
            <a:r>
              <a:rPr lang="en-US" sz="1200" dirty="0" smtClean="0">
                <a:solidFill>
                  <a:srgbClr val="00B050"/>
                </a:solidFill>
              </a:rPr>
              <a:t>max</a:t>
            </a:r>
            <a:r>
              <a:rPr lang="en-US" sz="1200" dirty="0" smtClean="0">
                <a:solidFill>
                  <a:srgbClr val="162152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SetInsideValue</a:t>
            </a:r>
            <a:r>
              <a:rPr lang="en-US" sz="1200" dirty="0" smtClean="0">
                <a:solidFill>
                  <a:srgbClr val="162152"/>
                </a:solidFill>
              </a:rPr>
              <a:t>( 702 );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SetOutsideValue</a:t>
            </a:r>
            <a:r>
              <a:rPr lang="en-US" sz="1200" dirty="0" smtClean="0">
                <a:solidFill>
                  <a:srgbClr val="162152"/>
                </a:solidFill>
              </a:rPr>
              <a:t>( 0 );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Define filter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parameters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</a:t>
            </a:r>
            <a:r>
              <a:rPr lang="en-US" sz="800" dirty="0" smtClean="0"/>
              <a:t>www.itk.org/Doxygen/html/classitk_1_1BinaryThresholdImageFilter.html</a:t>
            </a:r>
          </a:p>
          <a:p>
            <a:pPr algn="l"/>
            <a:r>
              <a:rPr lang="en-US" sz="800" smtClean="0"/>
              <a:t>[2] http://www.itk.org/Doxygen/html/classitk_1_1NumericTraits.html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fill holes inside a mask (for ICV)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BinaryFillholeImageFilter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BinaryFillholeFilterType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BinaryFillholeFilterType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BinaryFillholeFilterType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		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SetInput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thresholdFilter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GetOutput</a:t>
            </a:r>
            <a:r>
              <a:rPr lang="en-US" sz="1200" dirty="0" smtClean="0">
                <a:solidFill>
                  <a:srgbClr val="162152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SetForegroundValue</a:t>
            </a:r>
            <a:r>
              <a:rPr lang="en-US" sz="1200" dirty="0" smtClean="0">
                <a:solidFill>
                  <a:srgbClr val="162152"/>
                </a:solidFill>
              </a:rPr>
              <a:t>( 702 );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SetFullyConnected</a:t>
            </a:r>
            <a:r>
              <a:rPr lang="en-US" sz="1200" dirty="0" smtClean="0">
                <a:solidFill>
                  <a:srgbClr val="162152"/>
                </a:solidFill>
              </a:rPr>
              <a:t>( true );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ICVMaskImage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fillHoleFilter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GetOutput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200" dirty="0" smtClean="0"/>
              <a:t>Define filter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parameters (read image from the output of the previous filter)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image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http://www.itk.org/Doxygen/html/classitk_1_1BinaryFillholeImageFilter.html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parse CSV map to read derived labels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 err="1" smtClean="0">
                <a:solidFill>
                  <a:srgbClr val="00B0F0"/>
                </a:solidFill>
              </a:rPr>
              <a:t>typedef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162152"/>
                </a:solidFill>
              </a:rPr>
              <a:t>itk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smtClean="0">
                <a:solidFill>
                  <a:srgbClr val="00B050"/>
                </a:solidFill>
              </a:rPr>
              <a:t>CSVArray2DFileReader</a:t>
            </a:r>
            <a:r>
              <a:rPr lang="en-US" sz="1100" dirty="0" smtClean="0">
                <a:solidFill>
                  <a:srgbClr val="162152"/>
                </a:solidFill>
              </a:rPr>
              <a:t>&lt; unsigned </a:t>
            </a:r>
            <a:r>
              <a:rPr lang="en-US" sz="1100" dirty="0" err="1" smtClean="0">
                <a:solidFill>
                  <a:srgbClr val="162152"/>
                </a:solidFill>
              </a:rPr>
              <a:t>int</a:t>
            </a:r>
            <a:r>
              <a:rPr lang="en-US" sz="1100" dirty="0" smtClean="0">
                <a:solidFill>
                  <a:srgbClr val="162152"/>
                </a:solidFill>
              </a:rPr>
              <a:t> &gt; </a:t>
            </a:r>
            <a:r>
              <a:rPr lang="en-US" sz="1100" dirty="0" err="1" smtClean="0">
                <a:solidFill>
                  <a:srgbClr val="FF0000"/>
                </a:solidFill>
              </a:rPr>
              <a:t>CSVReaderType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00B0F0"/>
                </a:solidFill>
              </a:rPr>
              <a:t>typedef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162152"/>
                </a:solidFill>
              </a:rPr>
              <a:t>itk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smtClean="0">
                <a:solidFill>
                  <a:srgbClr val="00B050"/>
                </a:solidFill>
              </a:rPr>
              <a:t>CSVArray2DDataObject</a:t>
            </a:r>
            <a:r>
              <a:rPr lang="en-US" sz="1100" dirty="0" smtClean="0">
                <a:solidFill>
                  <a:srgbClr val="162152"/>
                </a:solidFill>
              </a:rPr>
              <a:t>&lt; unsigned </a:t>
            </a:r>
            <a:r>
              <a:rPr lang="en-US" sz="1100" dirty="0" err="1" smtClean="0">
                <a:solidFill>
                  <a:srgbClr val="162152"/>
                </a:solidFill>
              </a:rPr>
              <a:t>int</a:t>
            </a:r>
            <a:r>
              <a:rPr lang="en-US" sz="1100" dirty="0" smtClean="0">
                <a:solidFill>
                  <a:srgbClr val="162152"/>
                </a:solidFill>
              </a:rPr>
              <a:t> &gt; </a:t>
            </a:r>
            <a:r>
              <a:rPr lang="en-US" sz="1100" dirty="0" err="1" smtClean="0">
                <a:solidFill>
                  <a:srgbClr val="FF0000"/>
                </a:solidFill>
              </a:rPr>
              <a:t>CSVDataObjectType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00B0F0"/>
                </a:solidFill>
              </a:rPr>
              <a:t>typedef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</a:rPr>
              <a:t>CSVDataObjectType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err="1" smtClean="0">
                <a:solidFill>
                  <a:srgbClr val="00B050"/>
                </a:solidFill>
              </a:rPr>
              <a:t>StringVectorType</a:t>
            </a:r>
            <a:r>
              <a:rPr lang="en-US" sz="1100" dirty="0" smtClean="0">
                <a:solidFill>
                  <a:srgbClr val="162152"/>
                </a:solidFill>
              </a:rPr>
              <a:t>  </a:t>
            </a:r>
            <a:r>
              <a:rPr lang="en-US" sz="1100" dirty="0" err="1" smtClean="0">
                <a:solidFill>
                  <a:srgbClr val="FF0000"/>
                </a:solidFill>
              </a:rPr>
              <a:t>CSVStringVectorType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00B0F0"/>
                </a:solidFill>
              </a:rPr>
              <a:t>typedef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</a:rPr>
              <a:t>CSVDataObjectType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err="1" smtClean="0">
                <a:solidFill>
                  <a:srgbClr val="00B050"/>
                </a:solidFill>
              </a:rPr>
              <a:t>NumericVectorType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</a:rPr>
              <a:t>CSVNumericType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1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FF0000"/>
                </a:solidFill>
              </a:rPr>
              <a:t>CSVReaderType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smtClean="0">
                <a:solidFill>
                  <a:srgbClr val="00B050"/>
                </a:solidFill>
              </a:rPr>
              <a:t>Pointer</a:t>
            </a:r>
            <a:r>
              <a:rPr lang="en-US" sz="1100" dirty="0" smtClean="0">
                <a:solidFill>
                  <a:srgbClr val="162152"/>
                </a:solidFill>
              </a:rPr>
              <a:t> </a:t>
            </a: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 = </a:t>
            </a:r>
            <a:r>
              <a:rPr lang="en-US" sz="1100" dirty="0" err="1" smtClean="0">
                <a:solidFill>
                  <a:srgbClr val="FF0000"/>
                </a:solidFill>
              </a:rPr>
              <a:t>CSVReaderType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smtClean="0">
                <a:solidFill>
                  <a:srgbClr val="00B050"/>
                </a:solidFill>
              </a:rPr>
              <a:t>New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FF0000"/>
                </a:solidFill>
              </a:rPr>
              <a:t>CSVDataObjectType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smtClean="0">
                <a:solidFill>
                  <a:srgbClr val="00B050"/>
                </a:solidFill>
              </a:rPr>
              <a:t>Pointer</a:t>
            </a:r>
            <a:r>
              <a:rPr lang="en-US" sz="1100" dirty="0" smtClean="0">
                <a:solidFill>
                  <a:srgbClr val="162152"/>
                </a:solidFill>
              </a:rPr>
              <a:t>  </a:t>
            </a:r>
            <a:r>
              <a:rPr lang="en-US" sz="1100" dirty="0" err="1" smtClean="0">
                <a:solidFill>
                  <a:srgbClr val="162152"/>
                </a:solidFill>
              </a:rPr>
              <a:t>dfo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FF0000"/>
                </a:solidFill>
              </a:rPr>
              <a:t>CSVNumericType</a:t>
            </a:r>
            <a:r>
              <a:rPr lang="en-US" sz="1100" dirty="0" smtClean="0">
                <a:solidFill>
                  <a:srgbClr val="162152"/>
                </a:solidFill>
              </a:rPr>
              <a:t>  </a:t>
            </a:r>
            <a:r>
              <a:rPr lang="en-US" sz="1100" dirty="0" err="1" smtClean="0">
                <a:solidFill>
                  <a:srgbClr val="162152"/>
                </a:solidFill>
              </a:rPr>
              <a:t>rois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	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SetFileName</a:t>
            </a:r>
            <a:r>
              <a:rPr lang="en-US" sz="1100" dirty="0" smtClean="0">
                <a:solidFill>
                  <a:srgbClr val="162152"/>
                </a:solidFill>
              </a:rPr>
              <a:t>( </a:t>
            </a:r>
            <a:r>
              <a:rPr lang="en-US" sz="1100" dirty="0" err="1" smtClean="0">
                <a:solidFill>
                  <a:srgbClr val="162152"/>
                </a:solidFill>
              </a:rPr>
              <a:t>csvFile</a:t>
            </a:r>
            <a:r>
              <a:rPr lang="en-US" sz="11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SetFieldDelimiterCharacter</a:t>
            </a:r>
            <a:r>
              <a:rPr lang="en-US" sz="1100" dirty="0" smtClean="0">
                <a:solidFill>
                  <a:srgbClr val="162152"/>
                </a:solidFill>
              </a:rPr>
              <a:t>( ',' 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SetStringDelimiterCharacter</a:t>
            </a:r>
            <a:r>
              <a:rPr lang="en-US" sz="1100" dirty="0" smtClean="0">
                <a:solidFill>
                  <a:srgbClr val="162152"/>
                </a:solidFill>
              </a:rPr>
              <a:t>( '"' 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HasColumnHeadersOff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HasRowHeadersOff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UseStringDelimiterCharacterOff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Define filter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parameters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http://www.itk.org/Doxygen/html/classitk_1_1CSVArray2DFileReader.html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parse CSV map to read derived labels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</a:t>
            </a: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smtClean="0">
                <a:solidFill>
                  <a:srgbClr val="00B050"/>
                </a:solidFill>
              </a:rPr>
              <a:t>Update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catch( </a:t>
            </a:r>
            <a:r>
              <a:rPr lang="en-US" sz="1100" dirty="0" err="1" smtClean="0">
                <a:solidFill>
                  <a:srgbClr val="162152"/>
                </a:solidFill>
              </a:rPr>
              <a:t>itk</a:t>
            </a:r>
            <a:r>
              <a:rPr lang="en-US" sz="1100" dirty="0" smtClean="0">
                <a:solidFill>
                  <a:srgbClr val="162152"/>
                </a:solidFill>
              </a:rPr>
              <a:t>::</a:t>
            </a:r>
            <a:r>
              <a:rPr lang="en-US" sz="11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1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</a:t>
            </a:r>
            <a:r>
              <a:rPr lang="en-US" sz="1100" dirty="0" err="1" smtClean="0">
                <a:solidFill>
                  <a:srgbClr val="162152"/>
                </a:solidFill>
              </a:rPr>
              <a:t>cerr</a:t>
            </a:r>
            <a:r>
              <a:rPr lang="en-US" sz="1100" dirty="0" smtClean="0">
                <a:solidFill>
                  <a:srgbClr val="162152"/>
                </a:solidFill>
              </a:rPr>
              <a:t> &lt;&lt; </a:t>
            </a:r>
            <a:r>
              <a:rPr lang="en-US" sz="1100" dirty="0" err="1" smtClean="0">
                <a:solidFill>
                  <a:srgbClr val="162152"/>
                </a:solidFill>
              </a:rPr>
              <a:t>endl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</a:t>
            </a:r>
            <a:r>
              <a:rPr lang="en-US" sz="1100" dirty="0" err="1" smtClean="0">
                <a:solidFill>
                  <a:srgbClr val="162152"/>
                </a:solidFill>
              </a:rPr>
              <a:t>cerr</a:t>
            </a:r>
            <a:r>
              <a:rPr lang="en-US" sz="11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100" dirty="0" err="1" smtClean="0">
                <a:solidFill>
                  <a:srgbClr val="162152"/>
                </a:solidFill>
              </a:rPr>
              <a:t>endl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</a:t>
            </a:r>
            <a:r>
              <a:rPr lang="en-US" sz="1100" dirty="0" err="1" smtClean="0">
                <a:solidFill>
                  <a:srgbClr val="162152"/>
                </a:solidFill>
              </a:rPr>
              <a:t>cerr</a:t>
            </a:r>
            <a:r>
              <a:rPr lang="en-US" sz="11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100" dirty="0" err="1" smtClean="0">
                <a:solidFill>
                  <a:srgbClr val="162152"/>
                </a:solidFill>
              </a:rPr>
              <a:t>endl</a:t>
            </a:r>
            <a:r>
              <a:rPr lang="en-US" sz="11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1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dfo</a:t>
            </a:r>
            <a:r>
              <a:rPr lang="en-US" sz="1100" dirty="0" smtClean="0">
                <a:solidFill>
                  <a:srgbClr val="162152"/>
                </a:solidFill>
              </a:rPr>
              <a:t> = </a:t>
            </a:r>
            <a:r>
              <a:rPr lang="en-US" sz="1100" dirty="0" err="1" smtClean="0">
                <a:solidFill>
                  <a:srgbClr val="162152"/>
                </a:solidFill>
              </a:rPr>
              <a:t>csvreader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GetOutput</a:t>
            </a:r>
            <a:r>
              <a:rPr lang="en-US" sz="11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100" dirty="0" err="1" smtClean="0">
                <a:solidFill>
                  <a:srgbClr val="162152"/>
                </a:solidFill>
              </a:rPr>
              <a:t>rois</a:t>
            </a:r>
            <a:r>
              <a:rPr lang="en-US" sz="1100" dirty="0" smtClean="0">
                <a:solidFill>
                  <a:srgbClr val="162152"/>
                </a:solidFill>
              </a:rPr>
              <a:t> = </a:t>
            </a:r>
            <a:r>
              <a:rPr lang="en-US" sz="1100" dirty="0" err="1" smtClean="0">
                <a:solidFill>
                  <a:srgbClr val="162152"/>
                </a:solidFill>
              </a:rPr>
              <a:t>dfo</a:t>
            </a:r>
            <a:r>
              <a:rPr lang="en-US" sz="1100" dirty="0" smtClean="0">
                <a:solidFill>
                  <a:srgbClr val="162152"/>
                </a:solidFill>
              </a:rPr>
              <a:t>-&gt;</a:t>
            </a:r>
            <a:r>
              <a:rPr lang="en-US" sz="1100" dirty="0" err="1" smtClean="0">
                <a:solidFill>
                  <a:srgbClr val="00B050"/>
                </a:solidFill>
              </a:rPr>
              <a:t>GetColumn</a:t>
            </a:r>
            <a:r>
              <a:rPr lang="en-US" sz="1100" dirty="0" smtClean="0">
                <a:solidFill>
                  <a:srgbClr val="162152"/>
                </a:solidFill>
              </a:rPr>
              <a:t>( 0 );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object</a:t>
            </a:r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replace labels in an image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&lt; </a:t>
            </a:r>
            <a:r>
              <a:rPr lang="en-US" sz="1050" dirty="0" err="1" smtClean="0">
                <a:solidFill>
                  <a:srgbClr val="FF0000"/>
                </a:solidFill>
              </a:rPr>
              <a:t>LabelImageType</a:t>
            </a:r>
            <a:r>
              <a:rPr lang="en-US" sz="1050" dirty="0" smtClean="0">
                <a:solidFill>
                  <a:srgbClr val="162152"/>
                </a:solidFill>
              </a:rPr>
              <a:t>, </a:t>
            </a:r>
            <a:r>
              <a:rPr lang="en-US" sz="1050" dirty="0" err="1" smtClean="0">
                <a:solidFill>
                  <a:srgbClr val="FF0000"/>
                </a:solidFill>
              </a:rPr>
              <a:t>LabelImageType</a:t>
            </a:r>
            <a:r>
              <a:rPr lang="en-US" sz="1050" dirty="0" smtClean="0">
                <a:solidFill>
                  <a:srgbClr val="162152"/>
                </a:solidFill>
              </a:rPr>
              <a:t> &gt; </a:t>
            </a:r>
            <a:r>
              <a:rPr lang="en-US" sz="1050" dirty="0" err="1" smtClean="0">
                <a:solidFill>
                  <a:srgbClr val="FF0000"/>
                </a:solidFill>
              </a:rPr>
              <a:t>ChangeLabelImageFilterType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00B050"/>
                </a:solidFill>
              </a:rPr>
              <a:t>ChangeLabelImageFilterType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FF0000"/>
                </a:solidFill>
              </a:rPr>
              <a:t>ChangeMapType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FF0000"/>
                </a:solidFill>
              </a:rPr>
              <a:t>ChangeLabelImageFilterMapType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ChangeLabelImageFilterType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Pointer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FF0000"/>
                </a:solidFill>
              </a:rPr>
              <a:t>ChangeLabelImageFilterType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New</a:t>
            </a:r>
            <a:r>
              <a:rPr lang="en-US" sz="1050" dirty="0" smtClean="0">
                <a:solidFill>
                  <a:srgbClr val="162152"/>
                </a:solidFill>
              </a:rPr>
              <a:t>();	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ChangeLabelImageFilterMapType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162152"/>
                </a:solidFill>
              </a:rPr>
              <a:t>iroimap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ChangeLabelImageFilterMapType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162152"/>
                </a:solidFill>
              </a:rPr>
              <a:t>droimap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SetInput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labelImage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SetChangeMap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droimap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smtClean="0">
                <a:solidFill>
                  <a:srgbClr val="00B050"/>
                </a:solidFill>
              </a:rPr>
              <a:t>Update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catch(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05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outlabelImage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162152"/>
                </a:solidFill>
              </a:rPr>
              <a:t>changeLabelImageFilter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GetOutput</a:t>
            </a:r>
            <a:r>
              <a:rPr lang="en-US" sz="1050" dirty="0" smtClean="0">
                <a:solidFill>
                  <a:srgbClr val="162152"/>
                </a:solidFill>
              </a:rPr>
              <a:t>();	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050" dirty="0" smtClean="0"/>
              <a:t>Define filter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Set parameters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Update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Get output image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http://www.itk.org/Doxygen/html/classitk_1_1ChangeLabelImageFilter.html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get label statistics, finally!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StatisticsLabelObject</a:t>
            </a:r>
            <a:r>
              <a:rPr lang="en-US" sz="1050" dirty="0" smtClean="0">
                <a:solidFill>
                  <a:srgbClr val="162152"/>
                </a:solidFill>
              </a:rPr>
              <a:t>&lt; </a:t>
            </a:r>
            <a:r>
              <a:rPr lang="en-US" sz="1050" dirty="0" err="1" smtClean="0">
                <a:solidFill>
                  <a:srgbClr val="FF0000"/>
                </a:solidFill>
              </a:rPr>
              <a:t>LabelPixelType</a:t>
            </a:r>
            <a:r>
              <a:rPr lang="en-US" sz="1050" dirty="0" smtClean="0">
                <a:solidFill>
                  <a:srgbClr val="162152"/>
                </a:solidFill>
              </a:rPr>
              <a:t>, </a:t>
            </a:r>
            <a:r>
              <a:rPr lang="en-US" sz="1050" dirty="0" smtClean="0">
                <a:solidFill>
                  <a:srgbClr val="FF0000"/>
                </a:solidFill>
              </a:rPr>
              <a:t>Dimension</a:t>
            </a:r>
            <a:r>
              <a:rPr lang="en-US" sz="1050" dirty="0" smtClean="0">
                <a:solidFill>
                  <a:srgbClr val="162152"/>
                </a:solidFill>
              </a:rPr>
              <a:t> &gt; </a:t>
            </a:r>
            <a:r>
              <a:rPr lang="en-US" sz="1050" dirty="0" err="1" smtClean="0">
                <a:solidFill>
                  <a:srgbClr val="FF0000"/>
                </a:solidFill>
              </a:rPr>
              <a:t>StatsLabelObjectType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LabelMap</a:t>
            </a:r>
            <a:r>
              <a:rPr lang="en-US" sz="1050" dirty="0" smtClean="0">
                <a:solidFill>
                  <a:srgbClr val="162152"/>
                </a:solidFill>
              </a:rPr>
              <a:t>&lt; </a:t>
            </a:r>
            <a:r>
              <a:rPr lang="en-US" sz="1050" dirty="0" err="1" smtClean="0">
                <a:solidFill>
                  <a:srgbClr val="FF0000"/>
                </a:solidFill>
              </a:rPr>
              <a:t>StatsLabelObjectType</a:t>
            </a:r>
            <a:r>
              <a:rPr lang="en-US" sz="1050" dirty="0" smtClean="0">
                <a:solidFill>
                  <a:srgbClr val="162152"/>
                </a:solidFill>
              </a:rPr>
              <a:t> &gt; </a:t>
            </a:r>
            <a:r>
              <a:rPr lang="en-US" sz="1050" dirty="0" err="1" smtClean="0">
                <a:solidFill>
                  <a:srgbClr val="FF0000"/>
                </a:solidFill>
              </a:rPr>
              <a:t>LabelMapType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FF0000"/>
                </a:solidFill>
              </a:rPr>
              <a:t>LabelMapType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LabelVectorType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FF0000"/>
                </a:solidFill>
              </a:rPr>
              <a:t>LabelMapVectorType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LabelImageToStatisticsLabelMapFilter</a:t>
            </a:r>
            <a:r>
              <a:rPr lang="en-US" sz="1050" dirty="0" smtClean="0">
                <a:solidFill>
                  <a:srgbClr val="162152"/>
                </a:solidFill>
              </a:rPr>
              <a:t>&lt; </a:t>
            </a:r>
            <a:r>
              <a:rPr lang="en-US" sz="1050" dirty="0" err="1" smtClean="0">
                <a:solidFill>
                  <a:srgbClr val="FF0000"/>
                </a:solidFill>
              </a:rPr>
              <a:t>LabelImageType</a:t>
            </a:r>
            <a:r>
              <a:rPr lang="en-US" sz="1050" dirty="0" smtClean="0">
                <a:solidFill>
                  <a:srgbClr val="162152"/>
                </a:solidFill>
              </a:rPr>
              <a:t>, </a:t>
            </a:r>
            <a:r>
              <a:rPr lang="en-US" sz="105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050" dirty="0" smtClean="0">
                <a:solidFill>
                  <a:srgbClr val="162152"/>
                </a:solidFill>
              </a:rPr>
              <a:t>, </a:t>
            </a:r>
            <a:r>
              <a:rPr lang="en-US" sz="1050" dirty="0" err="1" smtClean="0">
                <a:solidFill>
                  <a:srgbClr val="FF0000"/>
                </a:solidFill>
              </a:rPr>
              <a:t>LabelMapType</a:t>
            </a:r>
            <a:r>
              <a:rPr lang="en-US" sz="1050" dirty="0" smtClean="0">
                <a:solidFill>
                  <a:srgbClr val="162152"/>
                </a:solidFill>
              </a:rPr>
              <a:t> &gt; </a:t>
            </a:r>
            <a:r>
              <a:rPr lang="en-US" sz="1050" dirty="0" err="1" smtClean="0">
                <a:solidFill>
                  <a:srgbClr val="FF0000"/>
                </a:solidFill>
              </a:rPr>
              <a:t>LabelImageToStatsLabelFilterType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LabelImageToStatsLabelFilterType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Pointer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FF0000"/>
                </a:solidFill>
              </a:rPr>
              <a:t>LabelImageToStatsLabelFilterType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New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LabelMapType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Pointer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162152"/>
                </a:solidFill>
              </a:rPr>
              <a:t>statsLabelMap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FF0000"/>
                </a:solidFill>
              </a:rPr>
              <a:t>LabelMapType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New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LabelMapVectorType</a:t>
            </a:r>
            <a:r>
              <a:rPr lang="en-US" sz="1050" dirty="0" smtClean="0">
                <a:solidFill>
                  <a:srgbClr val="162152"/>
                </a:solidFill>
              </a:rPr>
              <a:t>  labels;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StatsLabelObjectType</a:t>
            </a:r>
            <a:r>
              <a:rPr lang="en-US" sz="1050" dirty="0" smtClean="0">
                <a:solidFill>
                  <a:srgbClr val="162152"/>
                </a:solidFill>
              </a:rPr>
              <a:t>  *</a:t>
            </a:r>
            <a:r>
              <a:rPr lang="en-US" sz="1050" dirty="0" err="1" smtClean="0">
                <a:solidFill>
                  <a:srgbClr val="162152"/>
                </a:solidFill>
              </a:rPr>
              <a:t>labelObject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SetComputeFeretDiameter</a:t>
            </a:r>
            <a:r>
              <a:rPr lang="en-US" sz="1050" dirty="0" smtClean="0">
                <a:solidFill>
                  <a:srgbClr val="162152"/>
                </a:solidFill>
              </a:rPr>
              <a:t>( false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SetComputePerimeter</a:t>
            </a:r>
            <a:r>
              <a:rPr lang="en-US" sz="1050" dirty="0" smtClean="0">
                <a:solidFill>
                  <a:srgbClr val="162152"/>
                </a:solidFill>
              </a:rPr>
              <a:t>( true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SetComputeHistogram</a:t>
            </a:r>
            <a:r>
              <a:rPr lang="en-US" sz="1050" dirty="0" smtClean="0">
                <a:solidFill>
                  <a:srgbClr val="162152"/>
                </a:solidFill>
              </a:rPr>
              <a:t>( true );	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smtClean="0">
                <a:solidFill>
                  <a:srgbClr val="00B050"/>
                </a:solidFill>
              </a:rPr>
              <a:t>SetInput2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rescaledIntensityImage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smtClean="0">
                <a:solidFill>
                  <a:srgbClr val="00B050"/>
                </a:solidFill>
              </a:rPr>
              <a:t>SetInput1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outlabelImage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50" dirty="0" smtClean="0"/>
              <a:t>Define filter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Set parameters (read image from the output of the previous filter)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http://www.itk.org/Doxygen/html/classitk_1_1LabelImageToStatisticsLabelMapFilter.html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get label statistics, finally!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smtClean="0">
                <a:solidFill>
                  <a:srgbClr val="00B050"/>
                </a:solidFill>
              </a:rPr>
              <a:t>Update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catch(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05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statsLabelMap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162152"/>
                </a:solidFill>
              </a:rPr>
              <a:t>derivedlabelImageToStatsLabelFilter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GetOutput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labels = </a:t>
            </a:r>
            <a:r>
              <a:rPr lang="en-US" sz="1050" dirty="0" err="1" smtClean="0">
                <a:solidFill>
                  <a:srgbClr val="162152"/>
                </a:solidFill>
              </a:rPr>
              <a:t>statsLabelMap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GetLabels</a:t>
            </a:r>
            <a:r>
              <a:rPr lang="en-US" sz="1050" dirty="0" smtClean="0">
                <a:solidFill>
                  <a:srgbClr val="162152"/>
                </a:solidFill>
              </a:rPr>
              <a:t>();	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Update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Get output image</a:t>
            </a:r>
          </a:p>
          <a:p>
            <a:pPr marL="0" indent="0">
              <a:buNone/>
            </a:pPr>
            <a:r>
              <a:rPr lang="en-US" sz="1050" dirty="0" smtClean="0"/>
              <a:t>Get labels within the image</a:t>
            </a:r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pic>
        <p:nvPicPr>
          <p:cNvPr id="10" name="Content Placeholder 9" descr="2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5176228" cy="4572000"/>
          </a:xfrm>
        </p:spPr>
      </p:pic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447800"/>
            <a:ext cx="3733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Given a set of ROIs or labels for an image, calculate a set of features that might be of interest to researchers studying different characteristics of a disease or a medical scan in general.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Also…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get texture features, finally!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Statistics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ScalarImageToTextureFeaturesFilter</a:t>
            </a:r>
            <a:r>
              <a:rPr lang="en-US" sz="1050" dirty="0" smtClean="0">
                <a:solidFill>
                  <a:srgbClr val="162152"/>
                </a:solidFill>
              </a:rPr>
              <a:t>&lt; </a:t>
            </a:r>
            <a:r>
              <a:rPr lang="en-US" sz="1050" dirty="0" err="1" smtClean="0">
                <a:solidFill>
                  <a:srgbClr val="FF0000"/>
                </a:solidFill>
              </a:rPr>
              <a:t>IntensityImageType</a:t>
            </a:r>
            <a:r>
              <a:rPr lang="en-US" sz="1050" dirty="0" smtClean="0">
                <a:solidFill>
                  <a:srgbClr val="162152"/>
                </a:solidFill>
              </a:rPr>
              <a:t> &gt; </a:t>
            </a:r>
            <a:r>
              <a:rPr lang="en-US" sz="1050" dirty="0" err="1" smtClean="0">
                <a:solidFill>
                  <a:srgbClr val="FF0000"/>
                </a:solidFill>
              </a:rPr>
              <a:t>ScalarImageToTextureFeaturesType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FF0000"/>
                </a:solidFill>
              </a:rPr>
              <a:t>ScalarImageToTextureFeaturesType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FeatureNameVector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FF0000"/>
                </a:solidFill>
              </a:rPr>
              <a:t>TextureFeatureNameVectorType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00B0F0"/>
                </a:solidFill>
              </a:rPr>
              <a:t>typedef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FF0000"/>
                </a:solidFill>
              </a:rPr>
              <a:t>ScalarImageToTextureFeaturesType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FeatureValueVector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FF0000"/>
                </a:solidFill>
              </a:rPr>
              <a:t>TextureFeatureValueVectorType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ScalarImageToTextureFeaturesType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Pointer</a:t>
            </a:r>
            <a:r>
              <a:rPr lang="en-US" sz="1050" dirty="0" smtClean="0">
                <a:solidFill>
                  <a:srgbClr val="162152"/>
                </a:solidFill>
              </a:rPr>
              <a:t> </a:t>
            </a: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FF0000"/>
                </a:solidFill>
              </a:rPr>
              <a:t>ScalarImageToTextureFeaturesType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New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FF0000"/>
                </a:solidFill>
              </a:rPr>
              <a:t>TextureFeatureValueVectorType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smtClean="0">
                <a:solidFill>
                  <a:srgbClr val="00B050"/>
                </a:solidFill>
              </a:rPr>
              <a:t>Pointer</a:t>
            </a:r>
            <a:r>
              <a:rPr lang="en-US" sz="1050" dirty="0" smtClean="0">
                <a:solidFill>
                  <a:srgbClr val="162152"/>
                </a:solidFill>
              </a:rPr>
              <a:t>  </a:t>
            </a:r>
            <a:r>
              <a:rPr lang="en-US" sz="1050" dirty="0" err="1" smtClean="0">
                <a:solidFill>
                  <a:srgbClr val="162152"/>
                </a:solidFill>
              </a:rPr>
              <a:t>featVals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SetFastCalculations</a:t>
            </a:r>
            <a:r>
              <a:rPr lang="en-US" sz="1050" dirty="0" smtClean="0">
                <a:solidFill>
                  <a:srgbClr val="162152"/>
                </a:solidFill>
              </a:rPr>
              <a:t>( false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SetPixelValueMinMax</a:t>
            </a:r>
            <a:r>
              <a:rPr lang="en-US" sz="1050" dirty="0" smtClean="0">
                <a:solidFill>
                  <a:srgbClr val="162152"/>
                </a:solidFill>
              </a:rPr>
              <a:t>( 0,100 );	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SetInput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rescaledIntensityImage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SetMaskImage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outlabelImage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SetInsidePixelValue</a:t>
            </a:r>
            <a:r>
              <a:rPr lang="en-US" sz="1050" dirty="0" smtClean="0">
                <a:solidFill>
                  <a:srgbClr val="162152"/>
                </a:solidFill>
              </a:rPr>
              <a:t>( </a:t>
            </a:r>
            <a:r>
              <a:rPr lang="en-US" sz="1050" dirty="0" err="1" smtClean="0">
                <a:solidFill>
                  <a:srgbClr val="162152"/>
                </a:solidFill>
              </a:rPr>
              <a:t>labelValue</a:t>
            </a:r>
            <a:r>
              <a:rPr lang="en-US" sz="105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50" dirty="0" smtClean="0"/>
              <a:t>Define filter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Set parameters (read image from the output of the previous filter)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http://www.itk.org/Doxygen/html/classitk_1_1Statistics_1_1ScalarImageToTextureFeaturesFilter.html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code – get texture features, finally!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smtClean="0">
                <a:solidFill>
                  <a:srgbClr val="00B050"/>
                </a:solidFill>
              </a:rPr>
              <a:t>Update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catch( </a:t>
            </a:r>
            <a:r>
              <a:rPr lang="en-US" sz="1050" dirty="0" err="1" smtClean="0">
                <a:solidFill>
                  <a:srgbClr val="162152"/>
                </a:solidFill>
              </a:rPr>
              <a:t>itk</a:t>
            </a:r>
            <a:r>
              <a:rPr lang="en-US" sz="1050" dirty="0" smtClean="0">
                <a:solidFill>
                  <a:srgbClr val="162152"/>
                </a:solidFill>
              </a:rPr>
              <a:t>::</a:t>
            </a:r>
            <a:r>
              <a:rPr lang="en-US" sz="105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05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</a:t>
            </a:r>
            <a:r>
              <a:rPr lang="en-US" sz="1050" dirty="0" err="1" smtClean="0">
                <a:solidFill>
                  <a:srgbClr val="162152"/>
                </a:solidFill>
              </a:rPr>
              <a:t>cerr</a:t>
            </a:r>
            <a:r>
              <a:rPr lang="en-US" sz="105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050" dirty="0" err="1" smtClean="0">
                <a:solidFill>
                  <a:srgbClr val="162152"/>
                </a:solidFill>
              </a:rPr>
              <a:t>endl</a:t>
            </a:r>
            <a:r>
              <a:rPr lang="en-US" sz="105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050" dirty="0" smtClean="0">
                <a:solidFill>
                  <a:srgbClr val="162152"/>
                </a:solidFill>
              </a:rPr>
              <a:t>}						</a:t>
            </a: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endParaRPr lang="en-US" sz="105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050" dirty="0" err="1" smtClean="0">
                <a:solidFill>
                  <a:srgbClr val="162152"/>
                </a:solidFill>
              </a:rPr>
              <a:t>featVals</a:t>
            </a:r>
            <a:r>
              <a:rPr lang="en-US" sz="1050" dirty="0" smtClean="0">
                <a:solidFill>
                  <a:srgbClr val="162152"/>
                </a:solidFill>
              </a:rPr>
              <a:t> = </a:t>
            </a:r>
            <a:r>
              <a:rPr lang="en-US" sz="1050" dirty="0" err="1" smtClean="0">
                <a:solidFill>
                  <a:srgbClr val="162152"/>
                </a:solidFill>
              </a:rPr>
              <a:t>scalarImageToTextureFeatures</a:t>
            </a:r>
            <a:r>
              <a:rPr lang="en-US" sz="1050" dirty="0" smtClean="0">
                <a:solidFill>
                  <a:srgbClr val="162152"/>
                </a:solidFill>
              </a:rPr>
              <a:t>-&gt;</a:t>
            </a:r>
            <a:r>
              <a:rPr lang="en-US" sz="1050" dirty="0" err="1" smtClean="0">
                <a:solidFill>
                  <a:srgbClr val="00B050"/>
                </a:solidFill>
              </a:rPr>
              <a:t>GetFeatureMeans</a:t>
            </a:r>
            <a:r>
              <a:rPr lang="en-US" sz="105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600200"/>
            <a:ext cx="1752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Update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1050" dirty="0" smtClean="0"/>
              <a:t>Get feature mean values</a:t>
            </a:r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43000"/>
            <a:ext cx="82296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400" b="0" i="0" u="none" strike="noStrike" kern="1200" cap="none" spc="0" normalizeH="0" baseline="0" noProof="0" dirty="0" smtClean="0">
                <a:ln w="38100">
                  <a:solidFill>
                    <a:schemeClr val="bg1"/>
                  </a:solidFill>
                </a:ln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!</a:t>
            </a:r>
            <a:endParaRPr kumimoji="0" lang="en-US" sz="11500" b="0" i="0" u="none" strike="noStrike" kern="1200" cap="none" spc="0" normalizeH="0" baseline="0" noProof="0" dirty="0">
              <a:ln w="38100">
                <a:solidFill>
                  <a:schemeClr val="bg1"/>
                </a:solidFill>
              </a:ln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81400" y="6324600"/>
            <a:ext cx="1981200" cy="365125"/>
          </a:xfrm>
        </p:spPr>
        <p:txBody>
          <a:bodyPr/>
          <a:lstStyle/>
          <a:p>
            <a:r>
              <a:rPr lang="en-US" dirty="0" smtClean="0"/>
              <a:t>tutorials@cbica.upenn.edu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2869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04800" y="1447800"/>
            <a:ext cx="8534400" cy="2743200"/>
            <a:chOff x="304800" y="1447800"/>
            <a:chExt cx="8534400" cy="2743200"/>
          </a:xfrm>
        </p:grpSpPr>
        <p:pic>
          <p:nvPicPr>
            <p:cNvPr id="11" name="Picture 10" descr="50.png"/>
            <p:cNvPicPr>
              <a:picLocks noChangeAspect="1"/>
            </p:cNvPicPr>
            <p:nvPr/>
          </p:nvPicPr>
          <p:blipFill>
            <a:blip r:embed="rId2" cstate="print"/>
            <a:srcRect l="24571"/>
            <a:stretch>
              <a:fillRect/>
            </a:stretch>
          </p:blipFill>
          <p:spPr>
            <a:xfrm>
              <a:off x="304800" y="1447800"/>
              <a:ext cx="2339183" cy="2743200"/>
            </a:xfrm>
            <a:prstGeom prst="rect">
              <a:avLst/>
            </a:prstGeom>
          </p:spPr>
        </p:pic>
        <p:pic>
          <p:nvPicPr>
            <p:cNvPr id="12" name="Picture 11" descr="2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48853" y="1447800"/>
              <a:ext cx="3104147" cy="2743200"/>
            </a:xfrm>
            <a:prstGeom prst="rect">
              <a:avLst/>
            </a:prstGeom>
          </p:spPr>
        </p:pic>
        <p:pic>
          <p:nvPicPr>
            <p:cNvPr id="13" name="Picture 12" descr="43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38340" y="1447800"/>
              <a:ext cx="3100660" cy="2743200"/>
            </a:xfrm>
            <a:prstGeom prst="rect">
              <a:avLst/>
            </a:prstGeom>
          </p:spPr>
        </p:pic>
        <p:pic>
          <p:nvPicPr>
            <p:cNvPr id="14" name="Picture 13" descr="13.png"/>
            <p:cNvPicPr>
              <a:picLocks noChangeAspect="1"/>
            </p:cNvPicPr>
            <p:nvPr/>
          </p:nvPicPr>
          <p:blipFill>
            <a:blip r:embed="rId5" cstate="print"/>
            <a:srcRect r="22085"/>
            <a:stretch>
              <a:fillRect/>
            </a:stretch>
          </p:blipFill>
          <p:spPr>
            <a:xfrm>
              <a:off x="6419794" y="1447800"/>
              <a:ext cx="2419406" cy="2743200"/>
            </a:xfrm>
            <a:prstGeom prst="rect">
              <a:avLst/>
            </a:prstGeom>
          </p:spPr>
        </p:pic>
      </p:grp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304800" y="4191000"/>
            <a:ext cx="8534400" cy="1828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… , if desired, calculate a set of derived ROIs based on a hierarchy (user defined) and then calculate similar features for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81534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USAGE: /</a:t>
            </a:r>
            <a:r>
              <a:rPr lang="en-US" sz="1000" dirty="0" err="1" smtClean="0"/>
              <a:t>cbica</a:t>
            </a:r>
            <a:r>
              <a:rPr lang="en-US" sz="1000" dirty="0" smtClean="0"/>
              <a:t>/home/</a:t>
            </a:r>
            <a:r>
              <a:rPr lang="en-US" sz="1000" dirty="0" err="1" smtClean="0"/>
              <a:t>doshijim</a:t>
            </a:r>
            <a:r>
              <a:rPr lang="en-US" sz="1000" dirty="0" smtClean="0"/>
              <a:t>/</a:t>
            </a:r>
            <a:r>
              <a:rPr lang="en-US" sz="1000" dirty="0" err="1" smtClean="0"/>
              <a:t>General_Scripts</a:t>
            </a:r>
            <a:r>
              <a:rPr lang="en-US" sz="1000" dirty="0" smtClean="0"/>
              <a:t>/MUSE_ROI_TOOLS/</a:t>
            </a:r>
            <a:r>
              <a:rPr lang="en-US" sz="1000" dirty="0" err="1" smtClean="0"/>
              <a:t>MUSE_FeatureExtractor</a:t>
            </a:r>
            <a:r>
              <a:rPr lang="en-US" sz="1000" dirty="0" smtClean="0"/>
              <a:t>/</a:t>
            </a:r>
            <a:r>
              <a:rPr lang="en-US" sz="1000" dirty="0" err="1" smtClean="0"/>
              <a:t>MUSE_FeatureExtractor</a:t>
            </a:r>
            <a:r>
              <a:rPr lang="en-US" sz="1000" dirty="0" smtClean="0"/>
              <a:t> [options]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OPTIONS:</a:t>
            </a:r>
          </a:p>
          <a:p>
            <a:pPr>
              <a:buNone/>
            </a:pPr>
            <a:r>
              <a:rPr lang="en-US" sz="1000" dirty="0" smtClean="0"/>
              <a:t>Required:</a:t>
            </a:r>
          </a:p>
          <a:p>
            <a:pPr>
              <a:buNone/>
            </a:pPr>
            <a:r>
              <a:rPr lang="en-US" sz="1000" dirty="0" smtClean="0"/>
              <a:t>	 -</a:t>
            </a:r>
            <a:r>
              <a:rPr lang="en-US" sz="1000" dirty="0" err="1" smtClean="0"/>
              <a:t>i</a:t>
            </a:r>
            <a:r>
              <a:rPr lang="en-US" sz="1000" dirty="0" smtClean="0"/>
              <a:t>, --input 	 &lt; path &gt; 	 input intensity image</a:t>
            </a:r>
          </a:p>
          <a:p>
            <a:pPr>
              <a:buNone/>
            </a:pPr>
            <a:r>
              <a:rPr lang="en-US" sz="1000" dirty="0" smtClean="0"/>
              <a:t>	 -l, --label 	 &lt; path &gt; 	 input label image</a:t>
            </a:r>
          </a:p>
          <a:p>
            <a:pPr>
              <a:buNone/>
            </a:pPr>
            <a:r>
              <a:rPr lang="en-US" sz="1000" dirty="0" smtClean="0"/>
              <a:t>	 -s, --sub 	 	&lt; id &gt; 	 subject ID</a:t>
            </a:r>
          </a:p>
          <a:p>
            <a:pPr>
              <a:buNone/>
            </a:pPr>
            <a:r>
              <a:rPr lang="en-US" sz="1000" dirty="0" smtClean="0"/>
              <a:t>	 -m, --map 	&lt; path &gt; 	 map </a:t>
            </a:r>
            <a:r>
              <a:rPr lang="en-US" sz="1000" dirty="0" err="1" smtClean="0"/>
              <a:t>csv</a:t>
            </a:r>
            <a:r>
              <a:rPr lang="en-US" sz="1000" dirty="0" smtClean="0"/>
              <a:t> file containing derived ROIs and their mapping</a:t>
            </a:r>
          </a:p>
          <a:p>
            <a:pPr>
              <a:buNone/>
            </a:pPr>
            <a:r>
              <a:rPr lang="en-US" sz="1000" dirty="0" smtClean="0"/>
              <a:t>	 -o, --out 	 	&lt; path &gt; 	 output </a:t>
            </a:r>
            <a:r>
              <a:rPr lang="en-US" sz="1000" dirty="0" err="1" smtClean="0"/>
              <a:t>csv</a:t>
            </a:r>
            <a:r>
              <a:rPr lang="en-US" sz="1000" dirty="0" smtClean="0"/>
              <a:t> file to write output data</a:t>
            </a:r>
          </a:p>
          <a:p>
            <a:pPr>
              <a:buNone/>
            </a:pPr>
            <a:r>
              <a:rPr lang="en-US" sz="1000" dirty="0" smtClean="0"/>
              <a:t>Optional:</a:t>
            </a:r>
          </a:p>
          <a:p>
            <a:pPr>
              <a:buNone/>
            </a:pPr>
            <a:r>
              <a:rPr lang="en-US" sz="1000" dirty="0" smtClean="0"/>
              <a:t>	 -N, --</a:t>
            </a:r>
            <a:r>
              <a:rPr lang="en-US" sz="1000" dirty="0" err="1" smtClean="0"/>
              <a:t>nonorm</a:t>
            </a:r>
            <a:r>
              <a:rPr lang="en-US" sz="1000" dirty="0" smtClean="0"/>
              <a:t> 		do not normalize the input intensity image (default: normalize to [0,100])</a:t>
            </a:r>
          </a:p>
          <a:p>
            <a:pPr>
              <a:buNone/>
            </a:pPr>
            <a:r>
              <a:rPr lang="en-US" sz="1000" dirty="0" smtClean="0"/>
              <a:t>	 -C, --</a:t>
            </a:r>
            <a:r>
              <a:rPr lang="en-US" sz="1000" dirty="0" err="1" smtClean="0"/>
              <a:t>icv</a:t>
            </a:r>
            <a:r>
              <a:rPr lang="en-US" sz="1000" dirty="0" smtClean="0"/>
              <a:t> 	 	&lt; path &gt;   	calculate attributes for ICV image as well (provide the intensity image)</a:t>
            </a:r>
          </a:p>
          <a:p>
            <a:pPr>
              <a:buNone/>
            </a:pPr>
            <a:r>
              <a:rPr lang="en-US" sz="1000" dirty="0" smtClean="0"/>
              <a:t>	 -V, --size 	        	get size information</a:t>
            </a:r>
          </a:p>
          <a:p>
            <a:pPr>
              <a:buNone/>
            </a:pPr>
            <a:r>
              <a:rPr lang="en-US" sz="1000" dirty="0" smtClean="0"/>
              <a:t>	 -S, --shape 	          	get shape information</a:t>
            </a:r>
          </a:p>
          <a:p>
            <a:pPr>
              <a:buNone/>
            </a:pPr>
            <a:r>
              <a:rPr lang="en-US" sz="1000" dirty="0" smtClean="0"/>
              <a:t>	 -I, --intensity 	         	get intensity information</a:t>
            </a:r>
          </a:p>
          <a:p>
            <a:pPr>
              <a:buNone/>
            </a:pPr>
            <a:r>
              <a:rPr lang="en-US" sz="1000" dirty="0" smtClean="0"/>
              <a:t>	 -T, --texture 	          	get texture information (will increase computation time)</a:t>
            </a:r>
          </a:p>
          <a:p>
            <a:pPr>
              <a:buNone/>
            </a:pPr>
            <a:r>
              <a:rPr lang="en-US" sz="1000" dirty="0" smtClean="0"/>
              <a:t>	 -h, --help 	          	this help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Examples: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–V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–S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–I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–T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-V -S –I</a:t>
            </a:r>
          </a:p>
          <a:p>
            <a:pPr>
              <a:buNone/>
            </a:pPr>
            <a:r>
              <a:rPr lang="en-US" sz="1000" dirty="0" err="1" smtClean="0"/>
              <a:t>MUSE_FeatureExtractor</a:t>
            </a:r>
            <a:r>
              <a:rPr lang="en-US" sz="1000" dirty="0" smtClean="0"/>
              <a:t> -</a:t>
            </a:r>
            <a:r>
              <a:rPr lang="en-US" sz="1000" dirty="0" err="1" smtClean="0"/>
              <a:t>i</a:t>
            </a:r>
            <a:r>
              <a:rPr lang="en-US" sz="1000" dirty="0" smtClean="0"/>
              <a:t> /Intensity/Image -l /Label/Image -c /CSV/ROI/map.csv -s ABC-20150818 -o /Output/CSV/File.csv -V -S -I -T</a:t>
            </a:r>
          </a:p>
          <a:p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100" dirty="0" smtClean="0"/>
              <a:t>Size </a:t>
            </a:r>
            <a:r>
              <a:rPr lang="en-US" sz="1100" baseline="30000" dirty="0" smtClean="0"/>
              <a:t>[1]</a:t>
            </a:r>
          </a:p>
          <a:p>
            <a:pPr lvl="1"/>
            <a:r>
              <a:rPr lang="en-US" sz="1050" dirty="0" smtClean="0"/>
              <a:t>Volume</a:t>
            </a:r>
          </a:p>
          <a:p>
            <a:pPr lvl="1"/>
            <a:r>
              <a:rPr lang="en-US" sz="1050" dirty="0" smtClean="0"/>
              <a:t>Surface Area</a:t>
            </a:r>
          </a:p>
          <a:p>
            <a:pPr lvl="1"/>
            <a:r>
              <a:rPr lang="en-US" sz="1050" dirty="0" smtClean="0"/>
              <a:t>Equivalent Spherical Radius</a:t>
            </a:r>
          </a:p>
          <a:p>
            <a:r>
              <a:rPr lang="en-US" sz="1100" dirty="0" smtClean="0"/>
              <a:t>Shape </a:t>
            </a:r>
            <a:r>
              <a:rPr lang="en-US" sz="1100" baseline="30000" dirty="0" smtClean="0"/>
              <a:t>[1]</a:t>
            </a:r>
            <a:endParaRPr lang="en-US" sz="1100" dirty="0" smtClean="0"/>
          </a:p>
          <a:p>
            <a:pPr lvl="1"/>
            <a:r>
              <a:rPr lang="en-US" sz="1050" dirty="0" smtClean="0"/>
              <a:t>Elongation</a:t>
            </a:r>
          </a:p>
          <a:p>
            <a:pPr lvl="1"/>
            <a:r>
              <a:rPr lang="en-US" sz="1050" dirty="0" smtClean="0"/>
              <a:t>Flatness</a:t>
            </a:r>
          </a:p>
          <a:p>
            <a:pPr lvl="1"/>
            <a:r>
              <a:rPr lang="en-US" sz="1050" dirty="0" smtClean="0"/>
              <a:t>Roundness</a:t>
            </a:r>
          </a:p>
          <a:p>
            <a:r>
              <a:rPr lang="en-US" sz="1100" dirty="0" smtClean="0"/>
              <a:t>Intensity </a:t>
            </a:r>
            <a:r>
              <a:rPr lang="en-US" sz="1100" baseline="30000" dirty="0" smtClean="0"/>
              <a:t>[1]</a:t>
            </a:r>
            <a:endParaRPr lang="en-US" sz="1100" dirty="0" smtClean="0"/>
          </a:p>
          <a:p>
            <a:pPr lvl="1"/>
            <a:r>
              <a:rPr lang="en-US" sz="1050" dirty="0" smtClean="0"/>
              <a:t>Min</a:t>
            </a:r>
          </a:p>
          <a:p>
            <a:pPr lvl="1"/>
            <a:r>
              <a:rPr lang="en-US" sz="1050" dirty="0" smtClean="0"/>
              <a:t>Max</a:t>
            </a:r>
          </a:p>
          <a:p>
            <a:pPr lvl="1"/>
            <a:r>
              <a:rPr lang="en-US" sz="1050" dirty="0" smtClean="0"/>
              <a:t>Mean</a:t>
            </a:r>
          </a:p>
          <a:p>
            <a:pPr lvl="1"/>
            <a:r>
              <a:rPr lang="en-US" sz="1050" dirty="0" smtClean="0"/>
              <a:t>Median</a:t>
            </a:r>
          </a:p>
          <a:p>
            <a:pPr lvl="1"/>
            <a:r>
              <a:rPr lang="en-US" sz="1050" dirty="0" smtClean="0"/>
              <a:t>Std Deviation</a:t>
            </a:r>
          </a:p>
          <a:p>
            <a:pPr lvl="1"/>
            <a:r>
              <a:rPr lang="en-US" sz="1050" dirty="0" err="1" smtClean="0"/>
              <a:t>Skewness</a:t>
            </a:r>
            <a:endParaRPr lang="en-US" sz="1050" dirty="0" smtClean="0"/>
          </a:p>
          <a:p>
            <a:pPr lvl="1"/>
            <a:r>
              <a:rPr lang="en-US" sz="1050" dirty="0" smtClean="0"/>
              <a:t>Kurtosis</a:t>
            </a:r>
          </a:p>
          <a:p>
            <a:r>
              <a:rPr lang="en-US" sz="1100" dirty="0" smtClean="0"/>
              <a:t>Textures </a:t>
            </a:r>
            <a:r>
              <a:rPr lang="en-US" sz="1100" baseline="30000" dirty="0" smtClean="0"/>
              <a:t>[2]</a:t>
            </a:r>
            <a:endParaRPr lang="en-US" sz="1100" dirty="0" smtClean="0"/>
          </a:p>
          <a:p>
            <a:pPr lvl="1"/>
            <a:r>
              <a:rPr lang="en-US" sz="1050" dirty="0" smtClean="0"/>
              <a:t>Energy</a:t>
            </a:r>
          </a:p>
          <a:p>
            <a:pPr lvl="1"/>
            <a:r>
              <a:rPr lang="en-US" sz="1050" dirty="0" smtClean="0"/>
              <a:t>Entropy</a:t>
            </a:r>
          </a:p>
          <a:p>
            <a:pPr lvl="1"/>
            <a:r>
              <a:rPr lang="en-US" sz="1050" dirty="0" smtClean="0"/>
              <a:t>Homogeneity</a:t>
            </a:r>
          </a:p>
          <a:p>
            <a:pPr lvl="1"/>
            <a:r>
              <a:rPr lang="en-US" sz="1050" dirty="0" smtClean="0"/>
              <a:t>Inertia</a:t>
            </a:r>
          </a:p>
          <a:p>
            <a:pPr lvl="1"/>
            <a:r>
              <a:rPr lang="en-US" sz="1050" dirty="0" smtClean="0"/>
              <a:t>Cluster Shade</a:t>
            </a:r>
          </a:p>
          <a:p>
            <a:pPr lvl="1"/>
            <a:r>
              <a:rPr lang="en-US" sz="1050" dirty="0" smtClean="0"/>
              <a:t>Cluster Prominence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Classes </a:t>
            </a:r>
            <a:r>
              <a:rPr lang="en-US" dirty="0"/>
              <a:t>demonstrated: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LabelImageToStatisticsLabelMapFilter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smtClean="0">
                <a:solidFill>
                  <a:srgbClr val="00B050"/>
                </a:solidFill>
              </a:rPr>
              <a:t>Statistics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ScalarImageToTextureFeaturesFilter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ChangeLabelImageFilter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ImageFileReader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RescaleIntensityImageFilter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BinaryThresholdImageFilter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BinaryFillholeImageFilter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err="1" smtClean="0">
                <a:solidFill>
                  <a:srgbClr val="00B050"/>
                </a:solidFill>
              </a:rPr>
              <a:t>StatisticsImageFilter</a:t>
            </a:r>
            <a:endParaRPr lang="en-US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smtClean="0">
                <a:solidFill>
                  <a:srgbClr val="00B050"/>
                </a:solidFill>
              </a:rPr>
              <a:t>CSVArray2DFileReader</a:t>
            </a:r>
          </a:p>
          <a:p>
            <a:pPr marL="0" indent="0">
              <a:buNone/>
            </a:pPr>
            <a:r>
              <a:rPr lang="en-US" sz="2800" dirty="0" err="1" smtClean="0"/>
              <a:t>itk</a:t>
            </a:r>
            <a:r>
              <a:rPr lang="en-US" sz="2800" dirty="0" smtClean="0"/>
              <a:t>::</a:t>
            </a:r>
            <a:r>
              <a:rPr lang="en-US" sz="2800" dirty="0" smtClean="0">
                <a:solidFill>
                  <a:srgbClr val="00B050"/>
                </a:solidFill>
              </a:rPr>
              <a:t>CSVArray2DDataObject</a:t>
            </a:r>
          </a:p>
        </p:txBody>
      </p:sp>
    </p:spTree>
    <p:extLst>
      <p:ext uri="{BB962C8B-B14F-4D97-AF65-F5344CB8AC3E}">
        <p14:creationId xmlns="" xmlns:p14="http://schemas.microsoft.com/office/powerpoint/2010/main" val="27654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Filters - Statistics::</a:t>
            </a:r>
            <a:r>
              <a:rPr lang="en-US" sz="2800" dirty="0" err="1" smtClean="0"/>
              <a:t>ScalarImageToTextureFeaturesFilter</a:t>
            </a:r>
            <a:endParaRPr lang="en-US" sz="2800" dirty="0"/>
          </a:p>
        </p:txBody>
      </p:sp>
      <p:pic>
        <p:nvPicPr>
          <p:cNvPr id="4" name="Content Placeholder 3" descr="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916" y="1447800"/>
            <a:ext cx="8950884" cy="4737041"/>
          </a:xfrm>
        </p:spPr>
      </p:pic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http://www.itk.org/Doxygen/html/classitk_1_1Statistics_1_1ScalarImageToTextureFeaturesFilter.html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27654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Filters - </a:t>
            </a:r>
            <a:r>
              <a:rPr lang="en-US" sz="2800" dirty="0" err="1" smtClean="0"/>
              <a:t>LabelImageToStatisticsLabelMapFilter</a:t>
            </a:r>
            <a:endParaRPr lang="en-US" sz="2800" dirty="0"/>
          </a:p>
        </p:txBody>
      </p:sp>
      <p:pic>
        <p:nvPicPr>
          <p:cNvPr id="4" name="Content Placeholder 3" descr="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1224"/>
            <a:ext cx="8229600" cy="2509952"/>
          </a:xfrm>
        </p:spPr>
      </p:pic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900" dirty="0" smtClean="0"/>
              <a:t>[1] http://www.itk.org/Doxygen/html/classitk_1_1LabelImageToStatisticsLabelMapFilter.html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733800"/>
            <a:ext cx="5486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54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– read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62484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Image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LabelPixelType</a:t>
            </a:r>
            <a:r>
              <a:rPr lang="en-US" sz="1200" dirty="0" smtClean="0">
                <a:solidFill>
                  <a:srgbClr val="162152"/>
                </a:solidFill>
              </a:rPr>
              <a:t>, </a:t>
            </a:r>
            <a:r>
              <a:rPr lang="en-US" sz="1200" dirty="0" smtClean="0">
                <a:solidFill>
                  <a:srgbClr val="FF0000"/>
                </a:solidFill>
              </a:rPr>
              <a:t>Dimension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00B0F0"/>
                </a:solidFill>
              </a:rPr>
              <a:t>typedef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ImageFileReader</a:t>
            </a:r>
            <a:r>
              <a:rPr lang="en-US" sz="1200" dirty="0" smtClean="0">
                <a:solidFill>
                  <a:srgbClr val="162152"/>
                </a:solidFill>
              </a:rPr>
              <a:t>&lt; </a:t>
            </a: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 &gt; </a:t>
            </a:r>
            <a:r>
              <a:rPr lang="en-US" sz="1200" dirty="0" err="1" smtClean="0">
                <a:solidFill>
                  <a:srgbClr val="FF0000"/>
                </a:solidFill>
              </a:rPr>
              <a:t>LabelReaderType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LabelReaderType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labelreader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LabelReaderType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labelImage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Pointer</a:t>
            </a:r>
            <a:r>
              <a:rPr lang="en-US" sz="1200" dirty="0" smtClean="0">
                <a:solidFill>
                  <a:srgbClr val="162152"/>
                </a:solidFill>
              </a:rPr>
              <a:t> </a:t>
            </a:r>
            <a:r>
              <a:rPr lang="en-US" sz="1200" dirty="0" err="1" smtClean="0">
                <a:solidFill>
                  <a:srgbClr val="162152"/>
                </a:solidFill>
              </a:rPr>
              <a:t>outlabelImage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FF0000"/>
                </a:solidFill>
              </a:rPr>
              <a:t>LabelImageType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smtClean="0">
                <a:solidFill>
                  <a:srgbClr val="00B050"/>
                </a:solidFill>
              </a:rPr>
              <a:t>New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labelreader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SetFileName</a:t>
            </a:r>
            <a:r>
              <a:rPr lang="en-US" sz="1200" dirty="0" smtClean="0">
                <a:solidFill>
                  <a:srgbClr val="162152"/>
                </a:solidFill>
              </a:rPr>
              <a:t>( </a:t>
            </a:r>
            <a:r>
              <a:rPr lang="en-US" sz="1200" dirty="0" err="1" smtClean="0">
                <a:solidFill>
                  <a:srgbClr val="162152"/>
                </a:solidFill>
              </a:rPr>
              <a:t>labelFile</a:t>
            </a:r>
            <a:r>
              <a:rPr lang="en-US" sz="1200" dirty="0" smtClean="0">
                <a:solidFill>
                  <a:srgbClr val="162152"/>
                </a:solidFill>
              </a:rPr>
              <a:t> 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try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labelreader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smtClean="0">
                <a:solidFill>
                  <a:srgbClr val="00B050"/>
                </a:solidFill>
              </a:rPr>
              <a:t>Update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catch( </a:t>
            </a:r>
            <a:r>
              <a:rPr lang="en-US" sz="1200" dirty="0" err="1" smtClean="0">
                <a:solidFill>
                  <a:srgbClr val="162152"/>
                </a:solidFill>
              </a:rPr>
              <a:t>itk</a:t>
            </a:r>
            <a:r>
              <a:rPr lang="en-US" sz="1200" dirty="0" smtClean="0">
                <a:solidFill>
                  <a:srgbClr val="162152"/>
                </a:solidFill>
              </a:rPr>
              <a:t>::</a:t>
            </a:r>
            <a:r>
              <a:rPr lang="en-US" sz="1200" dirty="0" err="1" smtClean="0">
                <a:solidFill>
                  <a:srgbClr val="00B050"/>
                </a:solidFill>
              </a:rPr>
              <a:t>ExceptionObject</a:t>
            </a:r>
            <a:r>
              <a:rPr lang="en-US" sz="1200" dirty="0" smtClean="0">
                <a:solidFill>
                  <a:srgbClr val="162152"/>
                </a:solidFill>
              </a:rPr>
              <a:t> &amp; err )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"Exception caught!"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</a:t>
            </a:r>
            <a:r>
              <a:rPr lang="en-US" sz="1200" dirty="0" err="1" smtClean="0">
                <a:solidFill>
                  <a:srgbClr val="162152"/>
                </a:solidFill>
              </a:rPr>
              <a:t>cerr</a:t>
            </a:r>
            <a:r>
              <a:rPr lang="en-US" sz="1200" dirty="0" smtClean="0">
                <a:solidFill>
                  <a:srgbClr val="162152"/>
                </a:solidFill>
              </a:rPr>
              <a:t> &lt;&lt; err &lt;&lt; </a:t>
            </a:r>
            <a:r>
              <a:rPr lang="en-US" sz="1200" dirty="0" err="1" smtClean="0">
                <a:solidFill>
                  <a:srgbClr val="162152"/>
                </a:solidFill>
              </a:rPr>
              <a:t>endl</a:t>
            </a:r>
            <a:r>
              <a:rPr lang="en-US" sz="1200" dirty="0" smtClean="0">
                <a:solidFill>
                  <a:srgbClr val="162152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	return EXIT_FAILURE;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162152"/>
                </a:solidFill>
              </a:rPr>
              <a:t>}</a:t>
            </a:r>
          </a:p>
          <a:p>
            <a:pPr marL="0" indent="0">
              <a:buNone/>
            </a:pPr>
            <a:endParaRPr lang="en-US" sz="1200" dirty="0" smtClean="0">
              <a:solidFill>
                <a:srgbClr val="162152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162152"/>
                </a:solidFill>
              </a:rPr>
              <a:t>labelImage</a:t>
            </a:r>
            <a:r>
              <a:rPr lang="en-US" sz="1200" dirty="0" smtClean="0">
                <a:solidFill>
                  <a:srgbClr val="162152"/>
                </a:solidFill>
              </a:rPr>
              <a:t> = </a:t>
            </a:r>
            <a:r>
              <a:rPr lang="en-US" sz="1200" dirty="0" err="1" smtClean="0">
                <a:solidFill>
                  <a:srgbClr val="162152"/>
                </a:solidFill>
              </a:rPr>
              <a:t>labelreader</a:t>
            </a:r>
            <a:r>
              <a:rPr lang="en-US" sz="1200" dirty="0" smtClean="0">
                <a:solidFill>
                  <a:srgbClr val="162152"/>
                </a:solidFill>
              </a:rPr>
              <a:t>-&gt;</a:t>
            </a:r>
            <a:r>
              <a:rPr lang="en-US" sz="1200" dirty="0" err="1" smtClean="0">
                <a:solidFill>
                  <a:srgbClr val="00B050"/>
                </a:solidFill>
              </a:rPr>
              <a:t>GetOutput</a:t>
            </a:r>
            <a:r>
              <a:rPr lang="en-US" sz="1200" dirty="0" smtClean="0">
                <a:solidFill>
                  <a:srgbClr val="162152"/>
                </a:solidFill>
              </a:rPr>
              <a:t>();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4200" y="1524000"/>
            <a:ext cx="17526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/>
              <a:t>Define image type</a:t>
            </a:r>
          </a:p>
          <a:p>
            <a:pPr marL="0" indent="0">
              <a:buNone/>
            </a:pPr>
            <a:r>
              <a:rPr lang="en-US" sz="1200" dirty="0" smtClean="0"/>
              <a:t>Define reader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Set filename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Update</a:t>
            </a: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Get output image</a:t>
            </a:r>
            <a:endParaRPr lang="en-US" sz="1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47800" y="6324600"/>
            <a:ext cx="4876800" cy="365125"/>
          </a:xfrm>
        </p:spPr>
        <p:txBody>
          <a:bodyPr/>
          <a:lstStyle/>
          <a:p>
            <a:pPr algn="l"/>
            <a:r>
              <a:rPr lang="en-US" sz="800" dirty="0" smtClean="0"/>
              <a:t>[1] http://www.itk.org/Doxygen/html/classitk_1_1Image.html</a:t>
            </a:r>
          </a:p>
          <a:p>
            <a:pPr algn="l"/>
            <a:r>
              <a:rPr lang="en-US" sz="800" dirty="0" smtClean="0"/>
              <a:t>[2] http://www.itk.org/Doxygen/html/classitk_1_1ImageFileReader.html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39707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1">
  <a:themeElements>
    <a:clrScheme name="Custom 1">
      <a:dk1>
        <a:srgbClr val="000000"/>
      </a:dk1>
      <a:lt1>
        <a:srgbClr val="FFFFFF"/>
      </a:lt1>
      <a:dk2>
        <a:srgbClr val="6F2927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template_1</Template>
  <TotalTime>8468</TotalTime>
  <Words>917</Words>
  <Application>Microsoft Office PowerPoint</Application>
  <PresentationFormat>On-screen Show (4:3)</PresentationFormat>
  <Paragraphs>552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template_1</vt:lpstr>
      <vt:lpstr>CBICA S/W Dev Tutorials 09 – ITK Feature Extraction  and a few other things ...</vt:lpstr>
      <vt:lpstr>Problem statement</vt:lpstr>
      <vt:lpstr>Problem statement</vt:lpstr>
      <vt:lpstr>exe</vt:lpstr>
      <vt:lpstr>Output</vt:lpstr>
      <vt:lpstr>Filters</vt:lpstr>
      <vt:lpstr>Filters - Statistics::ScalarImageToTextureFeaturesFilter</vt:lpstr>
      <vt:lpstr>Filters - LabelImageToStatisticsLabelMapFilter</vt:lpstr>
      <vt:lpstr>code – read images</vt:lpstr>
      <vt:lpstr>code – read images</vt:lpstr>
      <vt:lpstr>code – rescale intensity image</vt:lpstr>
      <vt:lpstr>code – get image min-max (if needed)</vt:lpstr>
      <vt:lpstr>code – binarize intensity image (for ICV)</vt:lpstr>
      <vt:lpstr>code – fill holes inside a mask (for ICV)</vt:lpstr>
      <vt:lpstr>code – parse CSV map to read derived labels</vt:lpstr>
      <vt:lpstr>code – parse CSV map to read derived labels</vt:lpstr>
      <vt:lpstr>code – replace labels in an image</vt:lpstr>
      <vt:lpstr>code – get label statistics, finally!</vt:lpstr>
      <vt:lpstr>code – get label statistics, finally!</vt:lpstr>
      <vt:lpstr>code – get texture features, finally!</vt:lpstr>
      <vt:lpstr>code – get texture features, finally!</vt:lpstr>
      <vt:lpstr>Slide 22</vt:lpstr>
    </vt:vector>
  </TitlesOfParts>
  <Company>UPHS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Sarthak Pati</dc:creator>
  <cp:lastModifiedBy>Jimit Doshi</cp:lastModifiedBy>
  <cp:revision>121</cp:revision>
  <dcterms:created xsi:type="dcterms:W3CDTF">2015-03-02T14:56:53Z</dcterms:created>
  <dcterms:modified xsi:type="dcterms:W3CDTF">2016-04-06T14:48:02Z</dcterms:modified>
</cp:coreProperties>
</file>