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4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3" r:id="rId13"/>
    <p:sldId id="295" r:id="rId14"/>
    <p:sldId id="296" r:id="rId15"/>
    <p:sldId id="266" r:id="rId16"/>
    <p:sldId id="288" r:id="rId17"/>
    <p:sldId id="289" r:id="rId18"/>
    <p:sldId id="292" r:id="rId19"/>
    <p:sldId id="287" r:id="rId20"/>
    <p:sldId id="291" r:id="rId21"/>
    <p:sldId id="290" r:id="rId22"/>
    <p:sldId id="267" r:id="rId23"/>
    <p:sldId id="29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99" r:id="rId43"/>
    <p:sldId id="300" r:id="rId44"/>
    <p:sldId id="298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07-Nov-16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Basically, goes</a:t>
            </a:r>
            <a:r>
              <a:rPr lang="en-US" baseline="0" dirty="0"/>
              <a:t> a long way in making the code usable, stable and extensible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49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we start the tests by comparing </a:t>
            </a:r>
            <a:r>
              <a:rPr lang="en-US" b="1" dirty="0" err="1"/>
              <a:t>outputImage</a:t>
            </a:r>
            <a:r>
              <a:rPr lang="en-US" dirty="0"/>
              <a:t> and </a:t>
            </a:r>
            <a:r>
              <a:rPr lang="en-US" b="1" dirty="0" err="1"/>
              <a:t>inputImage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29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9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67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886200"/>
            <a:ext cx="12192000" cy="2971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07-Nov-16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13034"/>
            <a:ext cx="2020660" cy="4041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7" y="6308040"/>
            <a:ext cx="1269831" cy="41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07-Nov-16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747" y="1000596"/>
            <a:ext cx="11622505" cy="517636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47654" y="6332538"/>
            <a:ext cx="433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48" y="1652072"/>
            <a:ext cx="1162250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747" y="4531797"/>
            <a:ext cx="1162250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84747" y="1000596"/>
            <a:ext cx="5714999" cy="50140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00596"/>
            <a:ext cx="5735053" cy="50140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748" y="1000596"/>
            <a:ext cx="5712828" cy="12077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4746" y="2224339"/>
            <a:ext cx="5712829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000596"/>
            <a:ext cx="5735052" cy="12077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2224339"/>
            <a:ext cx="5735053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599" y="1000597"/>
            <a:ext cx="6725653" cy="49911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4748" y="1000596"/>
            <a:ext cx="4484102" cy="499930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7" y="1000596"/>
            <a:ext cx="6724065" cy="49911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4748" y="1000596"/>
            <a:ext cx="4487278" cy="4999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1"/>
            <a:ext cx="12192000" cy="840259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84747" y="1"/>
            <a:ext cx="11622506" cy="840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284747" y="1000596"/>
            <a:ext cx="11622506" cy="5022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473365" y="6332538"/>
            <a:ext cx="7979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547654" y="6332538"/>
            <a:ext cx="433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A8F2DD4-06ED-490A-84F1-7D33998F6EC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13034"/>
            <a:ext cx="2020660" cy="404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7" y="6308040"/>
            <a:ext cx="1269831" cy="41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sbia-wiki.uphs.upenn.edu/wiki/index.php/CDash" TargetMode="External"/><Relationship Id="rId2" Type="http://schemas.openxmlformats.org/officeDocument/2006/relationships/hyperlink" Target="http://cbica-infr-vweb/cdash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Classes/Functions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CTest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[1]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framework</a:t>
            </a:r>
          </a:p>
          <a:p>
            <a:endParaRPr lang="en-US" dirty="0"/>
          </a:p>
          <a:p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ImageIterator</a:t>
            </a:r>
            <a:r>
              <a:rPr lang="en-US" dirty="0"/>
              <a:t> </a:t>
            </a:r>
            <a:r>
              <a:rPr lang="en-US" baseline="30000" dirty="0"/>
              <a:t>[2] </a:t>
            </a:r>
            <a:r>
              <a:rPr lang="en-US" dirty="0"/>
              <a:t>– This is used to traverse an </a:t>
            </a:r>
            <a:r>
              <a:rPr lang="en-US" dirty="0" err="1"/>
              <a:t>itk</a:t>
            </a:r>
            <a:r>
              <a:rPr lang="en-US" dirty="0"/>
              <a:t>::Image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https://itk.org/Doxygen/html/ImageIteratorsPage.html</a:t>
            </a:r>
          </a:p>
        </p:txBody>
      </p:sp>
    </p:spTree>
    <p:extLst>
      <p:ext uri="{BB962C8B-B14F-4D97-AF65-F5344CB8AC3E}">
        <p14:creationId xmlns:p14="http://schemas.microsoft.com/office/powerpoint/2010/main" val="2944244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Testing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Experimental</a:t>
            </a:r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 smtClean="0"/>
              <a:t>Current </a:t>
            </a:r>
            <a:r>
              <a:rPr lang="en-US" dirty="0"/>
              <a:t>state of the </a:t>
            </a:r>
            <a:r>
              <a:rPr lang="en-US" dirty="0" smtClean="0"/>
              <a:t>project</a:t>
            </a:r>
          </a:p>
          <a:p>
            <a:pPr marL="461963" lvl="1" indent="452438">
              <a:buFont typeface="Courier New" panose="02070309020205020404" pitchFamily="49" charset="0"/>
              <a:buChar char="o"/>
            </a:pPr>
            <a:r>
              <a:rPr lang="en-US" dirty="0" smtClean="0"/>
              <a:t>Can be performed at any time by the developer, usually after a big set of commits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190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Testing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Experimental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C00000"/>
                </a:solidFill>
              </a:rPr>
              <a:t>Nightly</a:t>
            </a:r>
            <a:endParaRPr lang="en-US" b="1" dirty="0">
              <a:solidFill>
                <a:srgbClr val="C00000"/>
              </a:solidFill>
            </a:endParaRPr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 smtClean="0"/>
              <a:t>Source </a:t>
            </a:r>
            <a:r>
              <a:rPr lang="en-US" dirty="0"/>
              <a:t>tree will be set to the state it was in at a specific nightly time </a:t>
            </a:r>
            <a:endParaRPr lang="en-US" dirty="0" smtClean="0"/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/>
              <a:t>E</a:t>
            </a:r>
            <a:r>
              <a:rPr lang="en-US" dirty="0" smtClean="0"/>
              <a:t>nsures </a:t>
            </a:r>
            <a:r>
              <a:rPr lang="en-US" dirty="0"/>
              <a:t>that all "nightly" submissions correspond to the state of the project at the same point in time</a:t>
            </a:r>
            <a:r>
              <a:rPr lang="en-US" dirty="0" smtClean="0"/>
              <a:t> </a:t>
            </a:r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/>
              <a:t>Automatically done at preset time of day</a:t>
            </a:r>
          </a:p>
          <a:p>
            <a:pPr marL="461963" lvl="1" indent="0">
              <a:buNone/>
            </a:pPr>
            <a:endParaRPr lang="en-US" dirty="0"/>
          </a:p>
          <a:p>
            <a:pPr marL="461963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91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Testing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Experimental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Nightly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  <a:p>
            <a:r>
              <a:rPr lang="en-US" b="1" dirty="0" smtClean="0">
                <a:solidFill>
                  <a:srgbClr val="C00000"/>
                </a:solidFill>
              </a:rPr>
              <a:t>Continuous</a:t>
            </a:r>
            <a:endParaRPr lang="en-US" b="1" dirty="0">
              <a:solidFill>
                <a:srgbClr val="C00000"/>
              </a:solidFill>
            </a:endParaRPr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 smtClean="0"/>
              <a:t>Source </a:t>
            </a:r>
            <a:r>
              <a:rPr lang="en-US" dirty="0"/>
              <a:t>tree is updated to the latest revision, and a build / test cycle is performed only if any files were actually updated</a:t>
            </a:r>
            <a:r>
              <a:rPr lang="en-US" dirty="0" smtClean="0"/>
              <a:t> </a:t>
            </a:r>
            <a:endParaRPr lang="en-US" dirty="0"/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/>
              <a:t>Ensures that all "nightly" submissions correspond to the state of the project at the same point in time </a:t>
            </a:r>
            <a:endParaRPr lang="en-US" dirty="0" smtClean="0"/>
          </a:p>
          <a:p>
            <a:pPr marL="461963" lvl="1" indent="442913">
              <a:buFont typeface="Courier New" panose="02070309020205020404" pitchFamily="49" charset="0"/>
              <a:buChar char="o"/>
            </a:pPr>
            <a:r>
              <a:rPr lang="en-US" dirty="0" smtClean="0"/>
              <a:t>Automatically done at pre-set intervals</a:t>
            </a:r>
            <a:endParaRPr lang="en-US" dirty="0"/>
          </a:p>
          <a:p>
            <a:pPr marL="461963" lvl="1" indent="0">
              <a:buNone/>
            </a:pPr>
            <a:endParaRPr lang="en-US" dirty="0"/>
          </a:p>
          <a:p>
            <a:pPr marL="461963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737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# initialize CMake code, add project, executable, set sources, etc.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# Set project name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PROJECT</a:t>
            </a:r>
            <a:r>
              <a:rPr lang="en-US" sz="1200" dirty="0"/>
              <a:t>( </a:t>
            </a:r>
            <a:r>
              <a:rPr lang="en-US" sz="1200" dirty="0">
                <a:solidFill>
                  <a:srgbClr val="C00000"/>
                </a:solidFill>
              </a:rPr>
              <a:t>${PROJECT_NAME} </a:t>
            </a:r>
            <a:r>
              <a:rPr lang="en-US" sz="1200" dirty="0"/>
              <a:t>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#Find libraries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FIND_PACKAGE( ITK REQUIRED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INCLUDE( ${ITK_USE_FILE} 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Add sources to executable and link require libraries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ADD_EXECUTABLE(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 ${PROECT_NAME}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 ${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all_source_files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} 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TARGET_LINK_LIBRARIES(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${PROECT_NAME}  ${ITK_LIBRARIES} 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SET_PROPERTY( GLOBAL PROPERTY USE_FOLDERS ON 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Set the name of the project that will be generated by CMake.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05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initialize CMake code, add project, executable, set sources, etc.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#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 project name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PROJECT( ${PROJECT_NAME}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#Find libraries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FIND_PACKAGE</a:t>
            </a:r>
            <a:r>
              <a:rPr lang="en-US" sz="1200" dirty="0"/>
              <a:t>( </a:t>
            </a:r>
            <a:r>
              <a:rPr lang="en-US" sz="1200" dirty="0">
                <a:solidFill>
                  <a:srgbClr val="C00000"/>
                </a:solidFill>
              </a:rPr>
              <a:t>ITK</a:t>
            </a:r>
            <a:r>
              <a:rPr lang="en-US" sz="1200" dirty="0"/>
              <a:t> REQUIRED 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INCLUDE</a:t>
            </a:r>
            <a:r>
              <a:rPr lang="en-US" sz="1200" dirty="0"/>
              <a:t>( </a:t>
            </a:r>
            <a:r>
              <a:rPr lang="en-US" sz="1200" dirty="0">
                <a:solidFill>
                  <a:srgbClr val="C00000"/>
                </a:solidFill>
              </a:rPr>
              <a:t>${ITK_USE_FILE} </a:t>
            </a:r>
            <a:r>
              <a:rPr lang="en-US" sz="1200" dirty="0" smtClean="0"/>
              <a:t>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Add sources to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executable and link require libraries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ADD_EXECUTABLE(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${PROECT_NAME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} </a:t>
            </a: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 ${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all_source_files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} )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TARGET_LINK_LIBRARIES(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${PROECT_NAME}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${ITK_LIBRARIES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} )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SET_PROPERTY( GLOBAL PROPERTY USE_FOLDERS ON 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Find the required libraries for the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28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initialize CMake code, add project, executable, set sources, etc.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#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 project name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PROJECT( ${PROJECT_NAME}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#Find libraries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FIND_PACKAGE( ITK REQUIRED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INCLUDE( ${ITK_USE_FILE}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sz="12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# Add sources to </a:t>
            </a:r>
            <a:r>
              <a:rPr lang="en-US" sz="1200" dirty="0" smtClean="0">
                <a:solidFill>
                  <a:srgbClr val="00B050"/>
                </a:solidFill>
              </a:rPr>
              <a:t>executable and link require libraries</a:t>
            </a:r>
            <a:endParaRPr lang="en-US" sz="12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ADD_EXECUTABLE</a:t>
            </a:r>
            <a:r>
              <a:rPr lang="en-US" sz="1200" dirty="0"/>
              <a:t>(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 smtClean="0">
                <a:solidFill>
                  <a:srgbClr val="00B0F0"/>
                </a:solidFill>
              </a:rPr>
              <a:t>${PROECT_NAME</a:t>
            </a:r>
            <a:r>
              <a:rPr lang="en-US" sz="1200" dirty="0">
                <a:solidFill>
                  <a:srgbClr val="00B0F0"/>
                </a:solidFill>
              </a:rPr>
              <a:t>}</a:t>
            </a:r>
            <a:r>
              <a:rPr lang="en-US" sz="1200" dirty="0"/>
              <a:t> </a:t>
            </a: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  </a:t>
            </a:r>
            <a:r>
              <a:rPr lang="en-US" sz="1200" dirty="0" smtClean="0">
                <a:solidFill>
                  <a:srgbClr val="C00000"/>
                </a:solidFill>
              </a:rPr>
              <a:t>${</a:t>
            </a:r>
            <a:r>
              <a:rPr lang="en-US" sz="1200" dirty="0" err="1" smtClean="0">
                <a:solidFill>
                  <a:srgbClr val="C00000"/>
                </a:solidFill>
              </a:rPr>
              <a:t>all_source_files</a:t>
            </a:r>
            <a:r>
              <a:rPr lang="en-US" sz="1200" dirty="0" smtClean="0">
                <a:solidFill>
                  <a:srgbClr val="C00000"/>
                </a:solidFill>
              </a:rPr>
              <a:t>} </a:t>
            </a:r>
            <a:r>
              <a:rPr lang="en-US" sz="1200" dirty="0" smtClean="0"/>
              <a:t>)</a:t>
            </a: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TARGET_LINK_LIBRARIES</a:t>
            </a:r>
            <a:r>
              <a:rPr lang="en-US" sz="1200" dirty="0"/>
              <a:t>(</a:t>
            </a:r>
          </a:p>
          <a:p>
            <a:pPr marL="0" indent="0">
              <a:buNone/>
            </a:pPr>
            <a:r>
              <a:rPr lang="en-US" sz="1200" dirty="0"/>
              <a:t> </a:t>
            </a:r>
            <a:r>
              <a:rPr lang="en-US" sz="1200" dirty="0">
                <a:solidFill>
                  <a:srgbClr val="00B0F0"/>
                </a:solidFill>
              </a:rPr>
              <a:t>${PROECT_NAME}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r>
              <a:rPr lang="en-US" sz="1200" dirty="0">
                <a:solidFill>
                  <a:srgbClr val="C00000"/>
                </a:solidFill>
              </a:rPr>
              <a:t>${ITK_LIBRARIES</a:t>
            </a:r>
            <a:r>
              <a:rPr lang="en-US" sz="1200" dirty="0" smtClean="0">
                <a:solidFill>
                  <a:srgbClr val="C00000"/>
                </a:solidFill>
              </a:rPr>
              <a:t>}</a:t>
            </a:r>
            <a:r>
              <a:rPr lang="en-US" sz="1200" dirty="0"/>
              <a:t> </a:t>
            </a:r>
            <a:r>
              <a:rPr lang="en-US" sz="1200" dirty="0" smtClean="0"/>
              <a:t>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SET_PROPERTY( GLOBAL PROPERTY USE_FOLDERS ON )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Add the name of the executable that will be generated (it can be any string) and pass along all source files to CMake at this stage.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 smtClean="0"/>
              <a:t>Link all required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819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initialize CMake code, add project, executable, set sources, etc.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#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Set project name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PROJECT( ${PROJECT_NAME}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#Find libraries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FIND_PACKAGE( ITK REQUIRED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INCLUDE( ${ITK_USE_FILE}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# Add sources to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executable and link require libraries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ADD_EXECUTABLE(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${PROECT_NAME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} </a:t>
            </a: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 ${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all_source_files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} )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TARGET_LINK_LIBRARIES(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${PROECT_NAME}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${ITK_LIBRARIES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}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>
                <a:solidFill>
                  <a:srgbClr val="002060"/>
                </a:solidFill>
              </a:rPr>
              <a:t>SET_PROPERTY</a:t>
            </a:r>
            <a:r>
              <a:rPr lang="en-US" sz="1200" dirty="0"/>
              <a:t>( </a:t>
            </a:r>
            <a:r>
              <a:rPr lang="en-US" sz="1200" dirty="0">
                <a:solidFill>
                  <a:srgbClr val="C00000"/>
                </a:solidFill>
              </a:rPr>
              <a:t>GLOBAL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F0"/>
                </a:solidFill>
              </a:rPr>
              <a:t>PROPERTY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C00000"/>
                </a:solidFill>
              </a:rPr>
              <a:t>USE_FOLDERS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00B0F0"/>
                </a:solidFill>
              </a:rPr>
              <a:t>ON</a:t>
            </a:r>
            <a:r>
              <a:rPr lang="en-US" sz="1200" dirty="0"/>
              <a:t> )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Enables use of project folders for supported IDEs.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96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B050"/>
                </a:solidFill>
              </a:rPr>
              <a:t># </a:t>
            </a:r>
            <a:r>
              <a:rPr lang="en-US" sz="1200" dirty="0">
                <a:solidFill>
                  <a:srgbClr val="00B050"/>
                </a:solidFill>
              </a:rPr>
              <a:t>this will tell CMake to enable unit testing on this project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ENABLE_TESTING</a:t>
            </a:r>
            <a:r>
              <a:rPr lang="en-US" sz="1200" dirty="0"/>
              <a:t>( )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INCLUDE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(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CTest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)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ADD_SUBDIRECTORY</a:t>
            </a:r>
            <a:r>
              <a:rPr lang="en-US" sz="1200" dirty="0" smtClean="0"/>
              <a:t>( </a:t>
            </a:r>
            <a:r>
              <a:rPr lang="en-US" sz="1200" dirty="0" smtClean="0">
                <a:solidFill>
                  <a:srgbClr val="C00000"/>
                </a:solidFill>
              </a:rPr>
              <a:t>${</a:t>
            </a:r>
            <a:r>
              <a:rPr lang="en-US" sz="1200" dirty="0">
                <a:solidFill>
                  <a:srgbClr val="C00000"/>
                </a:solidFill>
              </a:rPr>
              <a:t>PROJECT_SOURCE_DIR</a:t>
            </a:r>
            <a:r>
              <a:rPr lang="en-US" sz="1200" dirty="0" smtClean="0">
                <a:solidFill>
                  <a:srgbClr val="C00000"/>
                </a:solidFill>
              </a:rPr>
              <a:t>}/testing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/>
              <a:t>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These commands enable unit testing for the project using </a:t>
            </a:r>
            <a:r>
              <a:rPr lang="en-US" dirty="0" err="1" smtClean="0"/>
              <a:t>CTest</a:t>
            </a:r>
            <a:r>
              <a:rPr lang="en-US" dirty="0" smtClean="0"/>
              <a:t> and adds the directory </a:t>
            </a:r>
            <a:r>
              <a:rPr lang="en-US" dirty="0">
                <a:solidFill>
                  <a:srgbClr val="C00000"/>
                </a:solidFill>
              </a:rPr>
              <a:t>${PROJECT_SOURCE_DIR}/</a:t>
            </a:r>
            <a:r>
              <a:rPr lang="en-US" dirty="0" smtClean="0">
                <a:solidFill>
                  <a:srgbClr val="C00000"/>
                </a:solidFill>
              </a:rPr>
              <a:t>testing </a:t>
            </a:r>
            <a:r>
              <a:rPr lang="en-US" dirty="0" smtClean="0"/>
              <a:t>into the compilation.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682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B050"/>
                </a:solidFill>
              </a:rPr>
              <a:t># </a:t>
            </a:r>
            <a:r>
              <a:rPr lang="en-US" sz="1200" dirty="0">
                <a:solidFill>
                  <a:srgbClr val="00B050"/>
                </a:solidFill>
              </a:rPr>
              <a:t>this will tell CMake to enable unit testing on this project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ENABLE_TESTING( 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INCLUDE</a:t>
            </a:r>
            <a:r>
              <a:rPr lang="en-US" sz="1200" dirty="0" smtClean="0"/>
              <a:t>(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 err="1" smtClean="0">
                <a:solidFill>
                  <a:srgbClr val="22337C"/>
                </a:solidFill>
              </a:rPr>
              <a:t>CTest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 smtClean="0"/>
              <a:t>)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ADD_SUBDIRECTORY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( ${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PROJECT_SOURCE_DIR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}/testing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CTest</a:t>
            </a:r>
            <a:r>
              <a:rPr lang="en-US" dirty="0" smtClean="0"/>
              <a:t> enables the creation of three new projects under the </a:t>
            </a:r>
            <a:r>
              <a:rPr lang="en-US" dirty="0"/>
              <a:t>project folder </a:t>
            </a:r>
            <a:r>
              <a:rPr lang="en-US" dirty="0" err="1" smtClean="0">
                <a:solidFill>
                  <a:srgbClr val="FF0000"/>
                </a:solidFill>
              </a:rPr>
              <a:t>CTestDashboardTargets</a:t>
            </a:r>
            <a:r>
              <a:rPr lang="en-US" dirty="0" smtClean="0"/>
              <a:t> (refer to S/W Testing Stages):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Continuous</a:t>
            </a:r>
          </a:p>
          <a:p>
            <a:pPr marL="514350" indent="-514350">
              <a:buAutoNum type="arabicPeriod"/>
            </a:pPr>
            <a:r>
              <a:rPr lang="en-US" dirty="0" smtClean="0"/>
              <a:t>Experimental</a:t>
            </a:r>
          </a:p>
          <a:p>
            <a:pPr marL="514350" indent="-514350">
              <a:buAutoNum type="arabicPeriod"/>
            </a:pPr>
            <a:r>
              <a:rPr lang="en-US" dirty="0" smtClean="0"/>
              <a:t>Nightly</a:t>
            </a:r>
          </a:p>
        </p:txBody>
      </p:sp>
    </p:spTree>
    <p:extLst>
      <p:ext uri="{BB962C8B-B14F-4D97-AF65-F5344CB8AC3E}">
        <p14:creationId xmlns:p14="http://schemas.microsoft.com/office/powerpoint/2010/main" val="387567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 smtClean="0"/>
              <a:t>– CMake, CTest, CDash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3600828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B050"/>
                </a:solidFill>
              </a:rPr>
              <a:t># </a:t>
            </a:r>
            <a:r>
              <a:rPr lang="en-US" sz="1200" dirty="0">
                <a:solidFill>
                  <a:srgbClr val="00B050"/>
                </a:solidFill>
              </a:rPr>
              <a:t>this will tell CMake to enable unit testing on this project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ENABLE_TESTING</a:t>
            </a:r>
            <a:r>
              <a:rPr lang="en-US" sz="1200" dirty="0"/>
              <a:t>( 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INCLUDE</a:t>
            </a:r>
            <a:r>
              <a:rPr lang="en-US" sz="1200" dirty="0" smtClean="0"/>
              <a:t>(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 err="1" smtClean="0">
                <a:solidFill>
                  <a:srgbClr val="22337C"/>
                </a:solidFill>
              </a:rPr>
              <a:t>CTest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 smtClean="0"/>
              <a:t>)</a:t>
            </a:r>
            <a:endParaRPr lang="en-US" sz="1200" dirty="0"/>
          </a:p>
          <a:p>
            <a:pPr marL="0" indent="0">
              <a:buNone/>
            </a:pPr>
            <a:r>
              <a:rPr lang="en-US" sz="1200" dirty="0">
                <a:solidFill>
                  <a:srgbClr val="22337C"/>
                </a:solidFill>
              </a:rPr>
              <a:t>ADD_SUBDIRECTORY</a:t>
            </a:r>
            <a:r>
              <a:rPr lang="en-US" sz="1200" dirty="0" smtClean="0"/>
              <a:t>( </a:t>
            </a:r>
            <a:r>
              <a:rPr lang="en-US" sz="1200" dirty="0" smtClean="0">
                <a:solidFill>
                  <a:srgbClr val="C00000"/>
                </a:solidFill>
              </a:rPr>
              <a:t>${</a:t>
            </a:r>
            <a:r>
              <a:rPr lang="en-US" sz="1200" dirty="0">
                <a:solidFill>
                  <a:srgbClr val="C00000"/>
                </a:solidFill>
              </a:rPr>
              <a:t>PROJECT_SOURCE_DIR</a:t>
            </a:r>
            <a:r>
              <a:rPr lang="en-US" sz="1200" dirty="0" smtClean="0">
                <a:solidFill>
                  <a:srgbClr val="C00000"/>
                </a:solidFill>
              </a:rPr>
              <a:t>}/testing</a:t>
            </a:r>
            <a:r>
              <a:rPr lang="en-US" sz="1200" dirty="0" smtClean="0">
                <a:solidFill>
                  <a:srgbClr val="22337C"/>
                </a:solidFill>
              </a:rPr>
              <a:t> </a:t>
            </a:r>
            <a:r>
              <a:rPr lang="en-US" sz="1200" dirty="0"/>
              <a:t>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Unit tests are enabled by the “</a:t>
            </a:r>
            <a:r>
              <a:rPr lang="en-US" b="1" dirty="0">
                <a:solidFill>
                  <a:srgbClr val="C00000"/>
                </a:solidFill>
              </a:rPr>
              <a:t>make test</a:t>
            </a:r>
            <a:r>
              <a:rPr lang="en-US" dirty="0"/>
              <a:t>” command for GCC. 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In Visual Studio, the analogous in the </a:t>
            </a:r>
            <a:r>
              <a:rPr lang="en-US" b="1" dirty="0">
                <a:solidFill>
                  <a:srgbClr val="C00000"/>
                </a:solidFill>
              </a:rPr>
              <a:t>RUN_TESTS</a:t>
            </a:r>
            <a:r>
              <a:rPr lang="en-US" dirty="0"/>
              <a:t> project.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435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>
                <a:solidFill>
                  <a:srgbClr val="00B0F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TImageType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dirty="0" err="1" smtClean="0">
                <a:solidFill>
                  <a:srgbClr val="FF0000"/>
                </a:solidFill>
              </a:rPr>
              <a:t>itk</a:t>
            </a:r>
            <a:r>
              <a:rPr lang="en-US" dirty="0" smtClean="0"/>
              <a:t>::</a:t>
            </a:r>
            <a:r>
              <a:rPr lang="en-US" dirty="0" smtClean="0">
                <a:solidFill>
                  <a:srgbClr val="00B0F0"/>
                </a:solidFill>
              </a:rPr>
              <a:t>Image</a:t>
            </a:r>
            <a:r>
              <a:rPr lang="en-US" dirty="0" smtClean="0"/>
              <a:t>&lt;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sz="2700" dirty="0">
                <a:solidFill>
                  <a:srgbClr val="FF0000"/>
                </a:solidFill>
              </a:rPr>
              <a:t>float</a:t>
            </a:r>
            <a:r>
              <a:rPr lang="en-US" dirty="0" smtClean="0"/>
              <a:t>, 3 &gt; &gt;</a:t>
            </a: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F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BasicApp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{</a:t>
            </a:r>
            <a:endParaRPr lang="en-US" sz="2700" dirty="0">
              <a:solidFill>
                <a:srgbClr val="00B0F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private: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typename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TImageType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::Pointer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m_inputImage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m_outputImage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float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m_scaleFactor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public: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//! Default Constructor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BasicApp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m_inputImage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=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typename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TImageType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::New(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m_outputImage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=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typename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TImageType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::New(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//! Default Destructor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~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BasicApp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Using a default initialization for the template </a:t>
            </a:r>
            <a:r>
              <a:rPr lang="en-US" dirty="0" err="1" smtClean="0">
                <a:solidFill>
                  <a:srgbClr val="7030A0"/>
                </a:solidFill>
              </a:rPr>
              <a:t>TImageType</a:t>
            </a:r>
            <a:r>
              <a:rPr lang="en-US" dirty="0" smtClean="0"/>
              <a:t> 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7910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>
                <a:solidFill>
                  <a:srgbClr val="00B0F0"/>
                </a:solidFill>
              </a:rPr>
              <a:t>template</a:t>
            </a:r>
            <a:r>
              <a:rPr lang="en-US" sz="1400" dirty="0"/>
              <a:t> &lt;</a:t>
            </a:r>
            <a:r>
              <a:rPr lang="en-US" sz="1400" dirty="0">
                <a:solidFill>
                  <a:srgbClr val="00B0F0"/>
                </a:solidFill>
              </a:rPr>
              <a:t>class</a:t>
            </a:r>
            <a:r>
              <a:rPr lang="en-US" sz="1400" dirty="0"/>
              <a:t> </a:t>
            </a:r>
            <a:r>
              <a:rPr lang="en-US" sz="1400" dirty="0" err="1" smtClean="0">
                <a:solidFill>
                  <a:srgbClr val="7030A0"/>
                </a:solidFill>
              </a:rPr>
              <a:t>TImageType</a:t>
            </a:r>
            <a:r>
              <a:rPr lang="en-US" sz="1400" dirty="0" smtClean="0">
                <a:solidFill>
                  <a:srgbClr val="7030A0"/>
                </a:solidFill>
              </a:rPr>
              <a:t> </a:t>
            </a:r>
            <a:r>
              <a:rPr lang="en-US" sz="1400" dirty="0" smtClean="0"/>
              <a:t>= </a:t>
            </a:r>
            <a:r>
              <a:rPr lang="en-US" sz="1400" dirty="0" err="1" smtClean="0">
                <a:solidFill>
                  <a:srgbClr val="FF0000"/>
                </a:solidFill>
              </a:rPr>
              <a:t>itk</a:t>
            </a:r>
            <a:r>
              <a:rPr lang="en-US" sz="1400" dirty="0" smtClean="0"/>
              <a:t>::</a:t>
            </a:r>
            <a:r>
              <a:rPr lang="en-US" sz="1400" dirty="0" smtClean="0">
                <a:solidFill>
                  <a:srgbClr val="00B0F0"/>
                </a:solidFill>
              </a:rPr>
              <a:t>Image</a:t>
            </a:r>
            <a:r>
              <a:rPr lang="en-US" sz="1400" dirty="0" smtClean="0"/>
              <a:t>&lt;</a:t>
            </a:r>
            <a:r>
              <a:rPr lang="en-US" sz="1400" dirty="0" smtClean="0">
                <a:solidFill>
                  <a:srgbClr val="00B0F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float</a:t>
            </a:r>
            <a:r>
              <a:rPr lang="en-US" sz="1400" dirty="0" smtClean="0"/>
              <a:t>, 3 &gt; &gt;</a:t>
            </a: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>
                <a:solidFill>
                  <a:srgbClr val="00B0F0"/>
                </a:solidFill>
              </a:rPr>
              <a:t>class</a:t>
            </a:r>
            <a:r>
              <a:rPr lang="en-US" sz="1400" dirty="0"/>
              <a:t> </a:t>
            </a:r>
            <a:r>
              <a:rPr lang="en-US" sz="1400" dirty="0" err="1">
                <a:solidFill>
                  <a:srgbClr val="7030A0"/>
                </a:solidFill>
              </a:rPr>
              <a:t>BasicApp</a:t>
            </a:r>
            <a:endParaRPr lang="en-US" sz="1400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{</a:t>
            </a:r>
            <a:endParaRPr lang="en-US" sz="1400" dirty="0">
              <a:solidFill>
                <a:srgbClr val="00B0F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>
                <a:solidFill>
                  <a:srgbClr val="00B0F0"/>
                </a:solidFill>
              </a:rPr>
              <a:t>private: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 err="1">
                <a:solidFill>
                  <a:srgbClr val="00B0F0"/>
                </a:solidFill>
              </a:rPr>
              <a:t>typename</a:t>
            </a:r>
            <a:r>
              <a:rPr lang="en-US" sz="1400" dirty="0"/>
              <a:t> </a:t>
            </a:r>
            <a:r>
              <a:rPr lang="en-US" sz="1400" dirty="0" err="1">
                <a:solidFill>
                  <a:srgbClr val="FF0000"/>
                </a:solidFill>
              </a:rPr>
              <a:t>TImageType</a:t>
            </a:r>
            <a:r>
              <a:rPr lang="en-US" sz="1400" dirty="0"/>
              <a:t>::</a:t>
            </a:r>
            <a:r>
              <a:rPr lang="en-US" sz="1400" dirty="0">
                <a:solidFill>
                  <a:srgbClr val="00B050"/>
                </a:solidFill>
              </a:rPr>
              <a:t>Pointer</a:t>
            </a:r>
            <a:r>
              <a:rPr lang="en-US" sz="1400" dirty="0"/>
              <a:t> </a:t>
            </a:r>
            <a:r>
              <a:rPr lang="en-US" sz="1400" dirty="0" err="1"/>
              <a:t>m_inputImage</a:t>
            </a:r>
            <a:r>
              <a:rPr lang="en-US" sz="1400" dirty="0"/>
              <a:t>, </a:t>
            </a:r>
            <a:r>
              <a:rPr lang="en-US" sz="1400" dirty="0" err="1"/>
              <a:t>m_outputImage</a:t>
            </a:r>
            <a:r>
              <a:rPr lang="en-US" sz="14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FF0000"/>
                </a:solidFill>
              </a:rPr>
              <a:t>float</a:t>
            </a:r>
            <a:r>
              <a:rPr lang="en-US" sz="1400" dirty="0"/>
              <a:t> </a:t>
            </a:r>
            <a:r>
              <a:rPr lang="en-US" sz="1400" dirty="0" err="1"/>
              <a:t>m_scaleFactor</a:t>
            </a:r>
            <a:r>
              <a:rPr lang="en-US" sz="14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>
                <a:solidFill>
                  <a:srgbClr val="00B0F0"/>
                </a:solidFill>
              </a:rPr>
              <a:t>public: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00B050"/>
                </a:solidFill>
              </a:rPr>
              <a:t>//! Default Constructor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 err="1"/>
              <a:t>BasicApp</a:t>
            </a:r>
            <a:r>
              <a:rPr lang="en-US" sz="1400" dirty="0"/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  </a:t>
            </a:r>
            <a:r>
              <a:rPr lang="en-US" sz="1400" dirty="0" err="1"/>
              <a:t>m_inputImage</a:t>
            </a:r>
            <a:r>
              <a:rPr lang="en-US" sz="1400" dirty="0"/>
              <a:t> = </a:t>
            </a:r>
            <a:r>
              <a:rPr lang="en-US" sz="1400" dirty="0" err="1">
                <a:solidFill>
                  <a:srgbClr val="00B0F0"/>
                </a:solidFill>
              </a:rPr>
              <a:t>typename</a:t>
            </a:r>
            <a:r>
              <a:rPr lang="en-US" sz="1400" dirty="0"/>
              <a:t> </a:t>
            </a:r>
            <a:r>
              <a:rPr lang="en-US" sz="1400" dirty="0" err="1">
                <a:solidFill>
                  <a:srgbClr val="FF0000"/>
                </a:solidFill>
              </a:rPr>
              <a:t>TImageType</a:t>
            </a:r>
            <a:r>
              <a:rPr lang="en-US" sz="1400" dirty="0"/>
              <a:t>::</a:t>
            </a:r>
            <a:r>
              <a:rPr lang="en-US" sz="1400" dirty="0">
                <a:solidFill>
                  <a:srgbClr val="00B050"/>
                </a:solidFill>
              </a:rPr>
              <a:t>New</a:t>
            </a:r>
            <a:r>
              <a:rPr lang="en-US" sz="1400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  </a:t>
            </a:r>
            <a:r>
              <a:rPr lang="en-US" sz="1400" dirty="0" err="1"/>
              <a:t>m_outputImage</a:t>
            </a:r>
            <a:r>
              <a:rPr lang="en-US" sz="1400" dirty="0"/>
              <a:t> = </a:t>
            </a:r>
            <a:r>
              <a:rPr lang="en-US" sz="1400" dirty="0" err="1">
                <a:solidFill>
                  <a:srgbClr val="00B0F0"/>
                </a:solidFill>
              </a:rPr>
              <a:t>typename</a:t>
            </a:r>
            <a:r>
              <a:rPr lang="en-US" sz="1400" dirty="0"/>
              <a:t> </a:t>
            </a:r>
            <a:r>
              <a:rPr lang="en-US" sz="1400" dirty="0" err="1">
                <a:solidFill>
                  <a:srgbClr val="FF0000"/>
                </a:solidFill>
              </a:rPr>
              <a:t>TImageType</a:t>
            </a:r>
            <a:r>
              <a:rPr lang="en-US" sz="1400" dirty="0"/>
              <a:t>::</a:t>
            </a:r>
            <a:r>
              <a:rPr lang="en-US" sz="1400" dirty="0">
                <a:solidFill>
                  <a:srgbClr val="00B050"/>
                </a:solidFill>
              </a:rPr>
              <a:t>New</a:t>
            </a:r>
            <a:r>
              <a:rPr lang="en-US" sz="1400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>
                <a:solidFill>
                  <a:srgbClr val="00B050"/>
                </a:solidFill>
              </a:rPr>
              <a:t>  //! Default Destructor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~</a:t>
            </a:r>
            <a:r>
              <a:rPr lang="en-US" sz="1400" dirty="0" err="1"/>
              <a:t>BasicApp</a:t>
            </a:r>
            <a:r>
              <a:rPr lang="en-US" sz="1400" dirty="0"/>
              <a:t>(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 smtClean="0"/>
              <a:t>{  </a:t>
            </a:r>
            <a:r>
              <a:rPr lang="en-US" sz="14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What is going on here??? </a:t>
            </a:r>
            <a:r>
              <a:rPr lang="en-US" baseline="30000" dirty="0"/>
              <a:t>[3]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[3] Object Oriented Tutorial </a:t>
            </a:r>
            <a:r>
              <a:rPr lang="en-US" dirty="0" smtClean="0"/>
              <a:t>– https</a:t>
            </a:r>
            <a:r>
              <a:rPr lang="en-US" dirty="0"/>
              <a:t>://www.nitrc.org/svn/cbica_tutorials/03_OOP/</a:t>
            </a:r>
          </a:p>
        </p:txBody>
      </p:sp>
    </p:spTree>
    <p:extLst>
      <p:ext uri="{BB962C8B-B14F-4D97-AF65-F5344CB8AC3E}">
        <p14:creationId xmlns:p14="http://schemas.microsoft.com/office/powerpoint/2010/main" val="2513694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</a:t>
            </a:r>
            <a:r>
              <a:rPr lang="en-US" sz="1400" dirty="0">
                <a:solidFill>
                  <a:srgbClr val="00B050"/>
                </a:solidFill>
              </a:rPr>
              <a:t>//! Sets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00B0F0"/>
                </a:solidFill>
              </a:rPr>
              <a:t>void</a:t>
            </a:r>
            <a:r>
              <a:rPr lang="en-US" sz="1400" dirty="0"/>
              <a:t> </a:t>
            </a:r>
            <a:r>
              <a:rPr lang="en-US" sz="1400" dirty="0" err="1"/>
              <a:t>SetInputImage</a:t>
            </a:r>
            <a:r>
              <a:rPr lang="en-US" sz="1400" dirty="0"/>
              <a:t>( </a:t>
            </a:r>
            <a:r>
              <a:rPr lang="en-US" sz="1400" dirty="0" err="1">
                <a:solidFill>
                  <a:srgbClr val="00B0F0"/>
                </a:solidFill>
              </a:rPr>
              <a:t>typename</a:t>
            </a:r>
            <a:r>
              <a:rPr lang="en-US" sz="1400" dirty="0"/>
              <a:t> </a:t>
            </a:r>
            <a:r>
              <a:rPr lang="en-US" sz="1400" dirty="0" err="1">
                <a:solidFill>
                  <a:srgbClr val="7030A0"/>
                </a:solidFill>
              </a:rPr>
              <a:t>TImageType</a:t>
            </a:r>
            <a:r>
              <a:rPr lang="en-US" sz="1400" dirty="0"/>
              <a:t>::</a:t>
            </a:r>
            <a:r>
              <a:rPr lang="en-US" sz="1400" dirty="0">
                <a:solidFill>
                  <a:srgbClr val="00B050"/>
                </a:solidFill>
              </a:rPr>
              <a:t>Pointer</a:t>
            </a:r>
            <a:r>
              <a:rPr lang="en-US" sz="1400" dirty="0"/>
              <a:t> </a:t>
            </a:r>
            <a:r>
              <a:rPr lang="en-US" sz="1400" dirty="0" err="1"/>
              <a:t>inputImage</a:t>
            </a:r>
            <a:r>
              <a:rPr lang="en-US" sz="1400" dirty="0"/>
              <a:t>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 smtClean="0"/>
              <a:t>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 smtClean="0"/>
              <a:t>    </a:t>
            </a:r>
            <a:r>
              <a:rPr lang="en-US" sz="1400" dirty="0" err="1"/>
              <a:t>m_inputImage</a:t>
            </a:r>
            <a:r>
              <a:rPr lang="en-US" sz="1400" dirty="0"/>
              <a:t> = </a:t>
            </a:r>
            <a:r>
              <a:rPr lang="en-US" sz="1400" dirty="0" err="1"/>
              <a:t>inputImage</a:t>
            </a:r>
            <a:r>
              <a:rPr lang="en-US" sz="1400" dirty="0" smtClean="0"/>
              <a:t>;</a:t>
            </a:r>
            <a:endParaRPr lang="en-US" sz="1400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  </a:t>
            </a:r>
            <a:r>
              <a:rPr lang="en-US" sz="1400" dirty="0" err="1"/>
              <a:t>m_inputImage</a:t>
            </a:r>
            <a:r>
              <a:rPr lang="en-US" sz="1400" dirty="0"/>
              <a:t>-&gt;</a:t>
            </a:r>
            <a:r>
              <a:rPr lang="en-US" sz="1400" dirty="0" err="1">
                <a:solidFill>
                  <a:srgbClr val="92D050"/>
                </a:solidFill>
              </a:rPr>
              <a:t>DisconnectPipeline</a:t>
            </a:r>
            <a:r>
              <a:rPr lang="en-US" sz="1400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}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sz="1400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00B050"/>
                </a:solidFill>
              </a:rPr>
              <a:t>//! Sets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</a:t>
            </a:r>
            <a:r>
              <a:rPr lang="en-US" sz="1400" dirty="0">
                <a:solidFill>
                  <a:srgbClr val="00B0F0"/>
                </a:solidFill>
              </a:rPr>
              <a:t>void</a:t>
            </a:r>
            <a:r>
              <a:rPr lang="en-US" sz="1400" dirty="0"/>
              <a:t> </a:t>
            </a:r>
            <a:r>
              <a:rPr lang="en-US" sz="1400" dirty="0" err="1"/>
              <a:t>SetScale</a:t>
            </a:r>
            <a:r>
              <a:rPr lang="en-US" sz="1400" dirty="0"/>
              <a:t>( </a:t>
            </a:r>
            <a:r>
              <a:rPr lang="en-US" sz="1400" dirty="0">
                <a:solidFill>
                  <a:srgbClr val="00B0F0"/>
                </a:solidFill>
              </a:rPr>
              <a:t>float</a:t>
            </a:r>
            <a:r>
              <a:rPr lang="en-US" sz="1400" dirty="0"/>
              <a:t> </a:t>
            </a:r>
            <a:r>
              <a:rPr lang="en-US" sz="1400" dirty="0" err="1"/>
              <a:t>inputScaleFactor</a:t>
            </a:r>
            <a:r>
              <a:rPr lang="en-US" sz="1400" dirty="0"/>
              <a:t> 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  </a:t>
            </a:r>
            <a:r>
              <a:rPr lang="en-US" sz="1400" dirty="0" err="1"/>
              <a:t>m_scaleFactor</a:t>
            </a:r>
            <a:r>
              <a:rPr lang="en-US" sz="1400" dirty="0"/>
              <a:t> = </a:t>
            </a:r>
            <a:r>
              <a:rPr lang="en-US" sz="1400" dirty="0" err="1"/>
              <a:t>inputScaleFactor</a:t>
            </a:r>
            <a:r>
              <a:rPr lang="en-US" sz="14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sz="14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 am setting the input image pointer to </a:t>
            </a:r>
            <a:r>
              <a:rPr lang="en-US" b="1" dirty="0" err="1">
                <a:solidFill>
                  <a:srgbClr val="C00000"/>
                </a:solidFill>
              </a:rPr>
              <a:t>m_inputImage</a:t>
            </a:r>
            <a:r>
              <a:rPr lang="en-US" dirty="0"/>
              <a:t> and scale factor to </a:t>
            </a:r>
            <a:r>
              <a:rPr lang="en-US" b="1" dirty="0" err="1">
                <a:solidFill>
                  <a:srgbClr val="C00000"/>
                </a:solidFill>
              </a:rPr>
              <a:t>m_scaleFactor</a:t>
            </a:r>
            <a:r>
              <a:rPr lang="en-US" dirty="0"/>
              <a:t> using the respective </a:t>
            </a:r>
            <a:r>
              <a:rPr lang="en-US" b="1" dirty="0">
                <a:solidFill>
                  <a:srgbClr val="002060"/>
                </a:solidFill>
              </a:rPr>
              <a:t>public</a:t>
            </a:r>
            <a:r>
              <a:rPr lang="en-US" dirty="0"/>
              <a:t> member functions.</a:t>
            </a:r>
          </a:p>
        </p:txBody>
      </p:sp>
    </p:spTree>
    <p:extLst>
      <p:ext uri="{BB962C8B-B14F-4D97-AF65-F5344CB8AC3E}">
        <p14:creationId xmlns:p14="http://schemas.microsoft.com/office/powerpoint/2010/main" val="1013469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 smtClean="0"/>
              <a:t>{</a:t>
            </a:r>
            <a:r>
              <a:rPr lang="en-US" dirty="0" smtClean="0">
                <a:solidFill>
                  <a:schemeClr val="bg1"/>
                </a:solidFill>
              </a:rPr>
              <a:t>ages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SetLargestPossibleRegion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GetLargestPossibleRegion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SetBufferedRegion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SetRequestedRegionToLargestPossibleRegion</a:t>
            </a:r>
            <a:r>
              <a:rPr lang="en-US" dirty="0">
                <a:solidFill>
                  <a:schemeClr val="bg1"/>
                </a:solidFill>
              </a:rPr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-&gt;Allocate(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ImageRegionConstIterator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chemeClr val="bg1"/>
                </a:solidFill>
              </a:rPr>
              <a:t>const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outputIterator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Main computation part.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927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m_outputImage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rgbClr val="92D050"/>
                </a:solidFill>
              </a:rPr>
              <a:t>SetSpacing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GetSpacing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SetOrigin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GetOrigin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SetLargestPossibleRegion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GetLargestPossibleRegion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SetBufferedRegion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SetRequestedRegionToLargestPossibleRegion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>
                <a:solidFill>
                  <a:srgbClr val="92D050"/>
                </a:solidFill>
              </a:rPr>
              <a:t>Allocate</a:t>
            </a:r>
            <a:r>
              <a:rPr lang="en-US" dirty="0"/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ImageRegionConstIterator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inputIterator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chemeClr val="bg1"/>
                </a:solidFill>
              </a:rPr>
              <a:t>const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ImageRegionIterator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outputIterator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Setting all properties of the output image as the same as the input image.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40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//! Do the computation here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void Run()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</a:t>
            </a:r>
            <a:r>
              <a:rPr lang="en-US" dirty="0" smtClean="0"/>
              <a:t>{</a:t>
            </a:r>
            <a:r>
              <a:rPr lang="en-US" dirty="0" smtClean="0">
                <a:solidFill>
                  <a:schemeClr val="bg1"/>
                </a:solidFill>
              </a:rPr>
              <a:t>ages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SetSpacing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GetSpacing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SetOrigin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GetOrigin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SetLargestPossibleRegion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GetLargestPossibleRegion</a:t>
            </a:r>
            <a:r>
              <a:rPr lang="en-US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SetBufferedRegion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m_inputImage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GetBufferedRegion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</a:t>
            </a:r>
            <a:r>
              <a:rPr lang="en-US" dirty="0" err="1">
                <a:solidFill>
                  <a:schemeClr val="bg1"/>
                </a:solidFill>
              </a:rPr>
              <a:t>SetRequestedRegionToLargestPossibleRegion</a:t>
            </a:r>
            <a:r>
              <a:rPr lang="en-US" dirty="0">
                <a:solidFill>
                  <a:schemeClr val="bg1"/>
                </a:solidFill>
              </a:rPr>
              <a:t>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m_outputImage</a:t>
            </a:r>
            <a:r>
              <a:rPr lang="en-US" dirty="0">
                <a:solidFill>
                  <a:schemeClr val="bg1"/>
                </a:solidFill>
              </a:rPr>
              <a:t>-&gt;Allocate(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FF0000"/>
                </a:solidFill>
              </a:rPr>
              <a:t>ImageRegionConstIterator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 &gt; </a:t>
            </a:r>
            <a:r>
              <a:rPr lang="en-US" dirty="0" err="1"/>
              <a:t>inputIterator</a:t>
            </a:r>
            <a:r>
              <a:rPr lang="en-US" dirty="0"/>
              <a:t>( </a:t>
            </a:r>
            <a:r>
              <a:rPr lang="en-US" dirty="0" err="1"/>
              <a:t>m_inputImage</a:t>
            </a:r>
            <a:r>
              <a:rPr lang="en-US" dirty="0"/>
              <a:t>, </a:t>
            </a:r>
            <a:r>
              <a:rPr lang="en-US" dirty="0" err="1"/>
              <a:t>m_inputImage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50"/>
                </a:solidFill>
              </a:rPr>
              <a:t>    // output image iterator is something that we need to be able to change so it isn't </a:t>
            </a:r>
            <a:r>
              <a:rPr lang="en-US" dirty="0" err="1">
                <a:solidFill>
                  <a:srgbClr val="00B050"/>
                </a:solidFill>
              </a:rPr>
              <a:t>const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FF0000"/>
                </a:solidFill>
              </a:rPr>
              <a:t>ImageRegionIterator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 &gt; </a:t>
            </a:r>
            <a:r>
              <a:rPr lang="en-US" dirty="0" err="1"/>
              <a:t>outputIterator</a:t>
            </a:r>
            <a:r>
              <a:rPr lang="en-US" dirty="0"/>
              <a:t>( </a:t>
            </a:r>
            <a:r>
              <a:rPr lang="en-US" dirty="0" err="1"/>
              <a:t>m_outputImage</a:t>
            </a:r>
            <a:r>
              <a:rPr lang="en-US" dirty="0"/>
              <a:t>, </a:t>
            </a:r>
            <a:r>
              <a:rPr lang="en-US" dirty="0" err="1"/>
              <a:t>m_outputImage</a:t>
            </a:r>
            <a:r>
              <a:rPr lang="en-US" dirty="0"/>
              <a:t>-&gt;</a:t>
            </a:r>
            <a:r>
              <a:rPr lang="en-US" dirty="0" err="1">
                <a:solidFill>
                  <a:srgbClr val="92D050"/>
                </a:solidFill>
              </a:rPr>
              <a:t>GetBufferedRegion</a:t>
            </a:r>
            <a:r>
              <a:rPr lang="en-US" dirty="0"/>
              <a:t>( )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Initialize iterators </a:t>
            </a:r>
            <a:r>
              <a:rPr lang="en-US" baseline="30000" dirty="0"/>
              <a:t>[2]</a:t>
            </a:r>
            <a:r>
              <a:rPr lang="en-US" dirty="0"/>
              <a:t> for input and output images.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For input image, a </a:t>
            </a:r>
            <a:r>
              <a:rPr lang="en-US" b="1" dirty="0" err="1">
                <a:solidFill>
                  <a:srgbClr val="C00000"/>
                </a:solidFill>
              </a:rPr>
              <a:t>const</a:t>
            </a:r>
            <a:r>
              <a:rPr lang="en-US" b="1" dirty="0">
                <a:solidFill>
                  <a:srgbClr val="C00000"/>
                </a:solidFill>
              </a:rPr>
              <a:t>-iterator</a:t>
            </a:r>
            <a:r>
              <a:rPr lang="en-US" dirty="0"/>
              <a:t> is used to ensure no accidental pixel value changes.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https://itk.org/Doxygen/html/ImageIteratorsPage.html</a:t>
            </a:r>
          </a:p>
        </p:txBody>
      </p:sp>
    </p:spTree>
    <p:extLst>
      <p:ext uri="{BB962C8B-B14F-4D97-AF65-F5344CB8AC3E}">
        <p14:creationId xmlns:p14="http://schemas.microsoft.com/office/powerpoint/2010/main" val="3464446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BasicApp.h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00B050"/>
                </a:solidFill>
              </a:rPr>
              <a:t>// iterate through every pixel value of the input image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for </a:t>
            </a:r>
            <a:r>
              <a:rPr lang="en-US" dirty="0" smtClean="0"/>
              <a:t>( </a:t>
            </a:r>
            <a:r>
              <a:rPr lang="en-US" dirty="0" err="1" smtClean="0"/>
              <a:t>inputIterator.</a:t>
            </a:r>
            <a:r>
              <a:rPr lang="en-US" dirty="0" err="1" smtClean="0">
                <a:solidFill>
                  <a:srgbClr val="00B0F0"/>
                </a:solidFill>
              </a:rPr>
              <a:t>GoToBegin</a:t>
            </a:r>
            <a:r>
              <a:rPr lang="en-US" dirty="0"/>
              <a:t>( ); </a:t>
            </a: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/>
              <a:t> </a:t>
            </a:r>
            <a:r>
              <a:rPr lang="en-US" smtClean="0"/>
              <a:t>                        </a:t>
            </a:r>
            <a:r>
              <a:rPr lang="en-US" dirty="0" smtClean="0"/>
              <a:t>!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IsAtEnd</a:t>
            </a:r>
            <a:r>
              <a:rPr lang="en-US" dirty="0"/>
              <a:t>( ); </a:t>
            </a:r>
            <a:r>
              <a:rPr lang="en-US" dirty="0" smtClean="0"/>
              <a:t>      ++</a:t>
            </a:r>
            <a:r>
              <a:rPr lang="en-US" dirty="0" err="1" smtClean="0"/>
              <a:t>inputIterator</a:t>
            </a:r>
            <a:r>
              <a:rPr lang="en-US" dirty="0" smtClean="0"/>
              <a:t>   )</a:t>
            </a: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{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>
                <a:solidFill>
                  <a:srgbClr val="00B050"/>
                </a:solidFill>
              </a:rPr>
              <a:t>// copy image index from </a:t>
            </a:r>
            <a:r>
              <a:rPr lang="en-US" dirty="0" err="1">
                <a:solidFill>
                  <a:srgbClr val="00B050"/>
                </a:solidFill>
              </a:rPr>
              <a:t>inputIterator</a:t>
            </a:r>
            <a:r>
              <a:rPr lang="en-US" dirty="0">
                <a:solidFill>
                  <a:srgbClr val="00B050"/>
                </a:solidFill>
              </a:rPr>
              <a:t> to the </a:t>
            </a:r>
            <a:r>
              <a:rPr lang="en-US" dirty="0" err="1">
                <a:solidFill>
                  <a:srgbClr val="00B050"/>
                </a:solidFill>
              </a:rPr>
              <a:t>outputIterator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 err="1"/>
              <a:t>outputIterator.</a:t>
            </a:r>
            <a:r>
              <a:rPr lang="en-US" dirty="0" err="1">
                <a:solidFill>
                  <a:srgbClr val="00B0F0"/>
                </a:solidFill>
              </a:rPr>
              <a:t>SetIndex</a:t>
            </a:r>
            <a:r>
              <a:rPr lang="en-US" dirty="0"/>
              <a:t>( 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GetIndex</a:t>
            </a:r>
            <a:r>
              <a:rPr lang="en-US" dirty="0"/>
              <a:t>( )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</a:t>
            </a:r>
            <a:r>
              <a:rPr lang="en-US" dirty="0" err="1"/>
              <a:t>outputIterator.Set</a:t>
            </a:r>
            <a:r>
              <a:rPr lang="en-US" dirty="0"/>
              <a:t>( </a:t>
            </a:r>
            <a:r>
              <a:rPr lang="en-US" dirty="0">
                <a:solidFill>
                  <a:srgbClr val="00B050"/>
                </a:solidFill>
              </a:rPr>
              <a:t>// set a pixel value to the index pointed at by the </a:t>
            </a:r>
            <a:r>
              <a:rPr lang="en-US" dirty="0" err="1">
                <a:solidFill>
                  <a:srgbClr val="00B050"/>
                </a:solidFill>
              </a:rPr>
              <a:t>outputIterator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</a:t>
            </a:r>
            <a:r>
              <a:rPr lang="en-US" dirty="0" err="1"/>
              <a:t>static_cast</a:t>
            </a:r>
            <a:r>
              <a:rPr lang="en-US" dirty="0"/>
              <a:t>&lt; </a:t>
            </a:r>
            <a:r>
              <a:rPr lang="en-US" dirty="0" err="1">
                <a:solidFill>
                  <a:srgbClr val="00B0F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 err="1">
                <a:solidFill>
                  <a:srgbClr val="92D050"/>
                </a:solidFill>
              </a:rPr>
              <a:t>PixelType</a:t>
            </a:r>
            <a:r>
              <a:rPr lang="en-US" dirty="0"/>
              <a:t> &gt;( </a:t>
            </a:r>
            <a:r>
              <a:rPr lang="en-US" dirty="0">
                <a:solidFill>
                  <a:srgbClr val="00B050"/>
                </a:solidFill>
              </a:rPr>
              <a:t>// cast the result of the multiplication to the pixel type to circumvent errors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</a:t>
            </a:r>
            <a:r>
              <a:rPr lang="en-US" dirty="0" err="1"/>
              <a:t>inputIterator.</a:t>
            </a:r>
            <a:r>
              <a:rPr lang="en-US" dirty="0" err="1">
                <a:solidFill>
                  <a:srgbClr val="00B0F0"/>
                </a:solidFill>
              </a:rPr>
              <a:t>Get</a:t>
            </a:r>
            <a:r>
              <a:rPr lang="en-US" dirty="0"/>
              <a:t>( ) * </a:t>
            </a:r>
            <a:r>
              <a:rPr lang="en-US" dirty="0" err="1"/>
              <a:t>m_scaleFactor</a:t>
            </a:r>
            <a:r>
              <a:rPr lang="en-US" dirty="0">
                <a:solidFill>
                  <a:srgbClr val="00B050"/>
                </a:solidFill>
              </a:rPr>
              <a:t>) // multiply input image pixel by the scale factor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    );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  </a:t>
            </a:r>
            <a:r>
              <a:rPr lang="en-US" dirty="0" smtClean="0"/>
              <a:t>}</a:t>
            </a:r>
            <a:endParaRPr lang="en-US" dirty="0"/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>
                <a:solidFill>
                  <a:srgbClr val="00B050"/>
                </a:solidFill>
              </a:rPr>
              <a:t>    // at this point, the output is already populate with the </a:t>
            </a:r>
            <a:r>
              <a:rPr lang="en-US" dirty="0" smtClean="0">
                <a:solidFill>
                  <a:srgbClr val="00B050"/>
                </a:solidFill>
              </a:rPr>
              <a:t>result </a:t>
            </a:r>
            <a:r>
              <a:rPr lang="en-US" dirty="0">
                <a:solidFill>
                  <a:srgbClr val="00B050"/>
                </a:solidFill>
              </a:rPr>
              <a:t>we want</a:t>
            </a:r>
          </a:p>
          <a:p>
            <a:pPr marL="0" indent="0">
              <a:lnSpc>
                <a:spcPct val="120000"/>
              </a:lnSpc>
              <a:spcBef>
                <a:spcPts val="100"/>
              </a:spcBef>
              <a:buNone/>
            </a:pPr>
            <a:r>
              <a:rPr lang="en-US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/>
              <a:t>Iterating through an </a:t>
            </a:r>
            <a:r>
              <a:rPr lang="en-US" dirty="0" err="1"/>
              <a:t>itk</a:t>
            </a:r>
            <a:r>
              <a:rPr lang="en-US" dirty="0"/>
              <a:t>::Image is a serial procedure since the memory is stored serially.</a:t>
            </a:r>
            <a:endParaRPr lang="en-US" baseline="30000" dirty="0"/>
          </a:p>
          <a:p>
            <a:pPr marL="0" indent="0" algn="r">
              <a:buNone/>
            </a:pPr>
            <a:endParaRPr lang="en-US" baseline="30000" dirty="0"/>
          </a:p>
          <a:p>
            <a:pPr marL="0" indent="0" algn="r">
              <a:buNone/>
            </a:pPr>
            <a:r>
              <a:rPr lang="en-US" b="1" dirty="0" err="1">
                <a:solidFill>
                  <a:srgbClr val="C00000"/>
                </a:solidFill>
              </a:rPr>
              <a:t>GoToBegin</a:t>
            </a:r>
            <a:r>
              <a:rPr lang="en-US" b="1" dirty="0">
                <a:solidFill>
                  <a:srgbClr val="C00000"/>
                </a:solidFill>
              </a:rPr>
              <a:t>( )</a:t>
            </a:r>
            <a:r>
              <a:rPr lang="en-US" dirty="0"/>
              <a:t> and </a:t>
            </a:r>
            <a:r>
              <a:rPr lang="en-US" b="1" dirty="0" err="1">
                <a:solidFill>
                  <a:srgbClr val="C00000"/>
                </a:solidFill>
              </a:rPr>
              <a:t>IsAtEnd</a:t>
            </a:r>
            <a:r>
              <a:rPr lang="en-US" b="1" dirty="0">
                <a:solidFill>
                  <a:srgbClr val="C00000"/>
                </a:solidFill>
              </a:rPr>
              <a:t>( ) </a:t>
            </a:r>
            <a:r>
              <a:rPr lang="en-US" dirty="0"/>
              <a:t>inherit from standard STL </a:t>
            </a:r>
            <a:r>
              <a:rPr lang="en-US" baseline="30000" dirty="0"/>
              <a:t>[4]</a:t>
            </a:r>
            <a:r>
              <a:rPr lang="en-US" dirty="0"/>
              <a:t> functionality of C++.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[4] Standard Template Library Tutorial</a:t>
            </a:r>
          </a:p>
        </p:txBody>
      </p:sp>
    </p:spTree>
    <p:extLst>
      <p:ext uri="{BB962C8B-B14F-4D97-AF65-F5344CB8AC3E}">
        <p14:creationId xmlns:p14="http://schemas.microsoft.com/office/powerpoint/2010/main" val="29315348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 err="1"/>
              <a:t>int</a:t>
            </a:r>
            <a:r>
              <a:rPr lang="en-US" sz="1300" dirty="0"/>
              <a:t> main(</a:t>
            </a:r>
            <a:r>
              <a:rPr lang="en-US" sz="1300" dirty="0" err="1"/>
              <a:t>int</a:t>
            </a:r>
            <a:r>
              <a:rPr lang="en-US" sz="1300" dirty="0"/>
              <a:t> </a:t>
            </a:r>
            <a:r>
              <a:rPr lang="en-US" sz="1300" dirty="0" err="1"/>
              <a:t>argc</a:t>
            </a:r>
            <a:r>
              <a:rPr lang="en-US" sz="1300" dirty="0"/>
              <a:t>, char *</a:t>
            </a:r>
            <a:r>
              <a:rPr lang="en-US" sz="1300" dirty="0" err="1"/>
              <a:t>argv</a:t>
            </a:r>
            <a:r>
              <a:rPr lang="en-US" sz="13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 parser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CmdParser</a:t>
            </a:r>
            <a:r>
              <a:rPr lang="en-US" sz="1300" dirty="0"/>
              <a:t>(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 err="1"/>
              <a:t>argv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parser.addOptionalParameter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"r",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</a:t>
            </a:r>
            <a:r>
              <a:rPr lang="en-US" sz="1300" dirty="0" err="1">
                <a:solidFill>
                  <a:schemeClr val="bg1"/>
                </a:solidFill>
              </a:rPr>
              <a:t>runTest</a:t>
            </a:r>
            <a:r>
              <a:rPr lang="en-US" sz="1300" dirty="0">
                <a:solidFill>
                  <a:schemeClr val="bg1"/>
                </a:solidFill>
              </a:rPr>
              <a:t>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::Parameter::FILE,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".nii.gz",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	"This takes the input image file for testing“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 err="1">
                <a:solidFill>
                  <a:srgbClr val="00B0F0"/>
                </a:solidFill>
              </a:rPr>
              <a:t>cbica</a:t>
            </a:r>
            <a:r>
              <a:rPr lang="en-US" b="1" dirty="0"/>
              <a:t>::</a:t>
            </a:r>
            <a:r>
              <a:rPr lang="en-US" b="1" dirty="0" err="1">
                <a:solidFill>
                  <a:srgbClr val="C00000"/>
                </a:solidFill>
              </a:rPr>
              <a:t>CmdParser</a:t>
            </a:r>
            <a:r>
              <a:rPr lang="en-US" dirty="0"/>
              <a:t> is a class written internally which can be used to construct a nice command line parsing interface – it has CBICA copyright information, </a:t>
            </a:r>
            <a:r>
              <a:rPr lang="en-US" b="1" dirty="0" err="1">
                <a:solidFill>
                  <a:srgbClr val="00B050"/>
                </a:solidFill>
              </a:rPr>
              <a:t>echoHelp</a:t>
            </a:r>
            <a:r>
              <a:rPr lang="en-US" dirty="0"/>
              <a:t>, </a:t>
            </a:r>
            <a:r>
              <a:rPr lang="en-US" b="1" dirty="0" err="1">
                <a:solidFill>
                  <a:srgbClr val="00B050"/>
                </a:solidFill>
              </a:rPr>
              <a:t>echoUsage</a:t>
            </a:r>
            <a:r>
              <a:rPr lang="en-US" dirty="0"/>
              <a:t> and </a:t>
            </a:r>
            <a:r>
              <a:rPr lang="en-US" b="1" dirty="0" err="1">
                <a:solidFill>
                  <a:srgbClr val="00B050"/>
                </a:solidFill>
              </a:rPr>
              <a:t>echoVersion</a:t>
            </a:r>
            <a:r>
              <a:rPr lang="en-US" dirty="0"/>
              <a:t> functionality built-in (information taken from parent </a:t>
            </a:r>
            <a:r>
              <a:rPr lang="en-US" dirty="0" err="1"/>
              <a:t>CMakeList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68672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err="1"/>
              <a:t>int</a:t>
            </a:r>
            <a:r>
              <a:rPr lang="en-US" sz="1500" dirty="0"/>
              <a:t> main(</a:t>
            </a:r>
            <a:r>
              <a:rPr lang="en-US" sz="1500" dirty="0" err="1"/>
              <a:t>int</a:t>
            </a:r>
            <a:r>
              <a:rPr lang="en-US" sz="1500" dirty="0"/>
              <a:t> </a:t>
            </a:r>
            <a:r>
              <a:rPr lang="en-US" sz="1500" dirty="0" err="1"/>
              <a:t>argc</a:t>
            </a:r>
            <a:r>
              <a:rPr lang="en-US" sz="1500" dirty="0"/>
              <a:t>, char *</a:t>
            </a:r>
            <a:r>
              <a:rPr lang="en-US" sz="1500" dirty="0" err="1"/>
              <a:t>argv</a:t>
            </a:r>
            <a:r>
              <a:rPr lang="en-US" sz="15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cbica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00B0F0"/>
                </a:solidFill>
              </a:rPr>
              <a:t>CmdParser</a:t>
            </a:r>
            <a:r>
              <a:rPr lang="en-US" sz="1500" dirty="0"/>
              <a:t> parser = </a:t>
            </a:r>
            <a:r>
              <a:rPr lang="en-US" sz="1500" dirty="0" err="1"/>
              <a:t>cbica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00B0F0"/>
                </a:solidFill>
              </a:rPr>
              <a:t>CmdParser</a:t>
            </a:r>
            <a:r>
              <a:rPr lang="en-US" sz="1500" dirty="0"/>
              <a:t>(</a:t>
            </a:r>
            <a:r>
              <a:rPr lang="en-US" sz="1500" dirty="0" err="1"/>
              <a:t>argc</a:t>
            </a:r>
            <a:r>
              <a:rPr lang="en-US" sz="1500" dirty="0"/>
              <a:t>, </a:t>
            </a:r>
            <a:r>
              <a:rPr lang="en-US" sz="1500" dirty="0" err="1"/>
              <a:t>argv</a:t>
            </a:r>
            <a:r>
              <a:rPr lang="en-US" sz="15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parser.</a:t>
            </a:r>
            <a:r>
              <a:rPr lang="en-US" sz="1500" dirty="0" err="1">
                <a:solidFill>
                  <a:srgbClr val="92D050"/>
                </a:solidFill>
              </a:rPr>
              <a:t>addOptionalParameter</a:t>
            </a:r>
            <a:r>
              <a:rPr lang="en-US" sz="1500" dirty="0"/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FF0000"/>
                </a:solidFill>
              </a:rPr>
              <a:t>	</a:t>
            </a:r>
            <a:r>
              <a:rPr lang="en-US" sz="1500" dirty="0">
                <a:solidFill>
                  <a:schemeClr val="bg1"/>
                </a:solidFill>
              </a:rPr>
              <a:t>"r",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"</a:t>
            </a:r>
            <a:r>
              <a:rPr lang="en-US" sz="1500" dirty="0" err="1">
                <a:solidFill>
                  <a:schemeClr val="bg1"/>
                </a:solidFill>
              </a:rPr>
              <a:t>runTest</a:t>
            </a:r>
            <a:r>
              <a:rPr lang="en-US" sz="1500" dirty="0">
                <a:solidFill>
                  <a:schemeClr val="bg1"/>
                </a:solidFill>
              </a:rPr>
              <a:t>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</a:t>
            </a:r>
            <a:r>
              <a:rPr lang="en-US" sz="1500" dirty="0" err="1">
                <a:solidFill>
                  <a:schemeClr val="bg1"/>
                </a:solidFill>
              </a:rPr>
              <a:t>cbica</a:t>
            </a:r>
            <a:r>
              <a:rPr lang="en-US" sz="1500" dirty="0">
                <a:solidFill>
                  <a:schemeClr val="bg1"/>
                </a:solidFill>
              </a:rPr>
              <a:t>::Parameter::FILE,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".nii.gz",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"This takes the input image file for testing“ </a:t>
            </a:r>
            <a:r>
              <a:rPr lang="en-US" sz="15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2 types of parameters can be added – optional and required; called using </a:t>
            </a:r>
            <a:r>
              <a:rPr lang="en-US" b="1" dirty="0" err="1">
                <a:solidFill>
                  <a:srgbClr val="00B050"/>
                </a:solidFill>
              </a:rPr>
              <a:t>addOptionalParameter</a:t>
            </a:r>
            <a:r>
              <a:rPr lang="en-US" b="1" dirty="0">
                <a:solidFill>
                  <a:srgbClr val="00B050"/>
                </a:solidFill>
              </a:rPr>
              <a:t>( ) </a:t>
            </a:r>
            <a:r>
              <a:rPr lang="en-US" dirty="0"/>
              <a:t>and </a:t>
            </a:r>
            <a:r>
              <a:rPr lang="en-US" b="1" dirty="0" err="1">
                <a:solidFill>
                  <a:srgbClr val="00B050"/>
                </a:solidFill>
              </a:rPr>
              <a:t>addRequiredParameter</a:t>
            </a:r>
            <a:r>
              <a:rPr lang="en-US" b="1" dirty="0">
                <a:solidFill>
                  <a:srgbClr val="00B050"/>
                </a:solidFill>
              </a:rPr>
              <a:t>( ) </a:t>
            </a:r>
            <a:r>
              <a:rPr lang="en-US" dirty="0"/>
              <a:t>respectively.</a:t>
            </a:r>
          </a:p>
        </p:txBody>
      </p:sp>
    </p:spTree>
    <p:extLst>
      <p:ext uri="{BB962C8B-B14F-4D97-AF65-F5344CB8AC3E}">
        <p14:creationId xmlns:p14="http://schemas.microsoft.com/office/powerpoint/2010/main" val="358664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 – What is </a:t>
            </a:r>
            <a:r>
              <a:rPr lang="en-US" dirty="0"/>
              <a:t>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1236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err="1"/>
              <a:t>int</a:t>
            </a:r>
            <a:r>
              <a:rPr lang="en-US" sz="1500" dirty="0"/>
              <a:t> main(</a:t>
            </a:r>
            <a:r>
              <a:rPr lang="en-US" sz="1500" dirty="0" err="1"/>
              <a:t>int</a:t>
            </a:r>
            <a:r>
              <a:rPr lang="en-US" sz="1500" dirty="0"/>
              <a:t> </a:t>
            </a:r>
            <a:r>
              <a:rPr lang="en-US" sz="1500" dirty="0" err="1"/>
              <a:t>argc</a:t>
            </a:r>
            <a:r>
              <a:rPr lang="en-US" sz="1500" dirty="0"/>
              <a:t>, char *</a:t>
            </a:r>
            <a:r>
              <a:rPr lang="en-US" sz="1500" dirty="0" err="1"/>
              <a:t>argv</a:t>
            </a:r>
            <a:r>
              <a:rPr lang="en-US" sz="1500" dirty="0"/>
              <a:t>[])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cbica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00B0F0"/>
                </a:solidFill>
              </a:rPr>
              <a:t>CmdParser</a:t>
            </a:r>
            <a:r>
              <a:rPr lang="en-US" sz="1500" dirty="0"/>
              <a:t> parser = </a:t>
            </a:r>
            <a:r>
              <a:rPr lang="en-US" sz="1500" dirty="0" err="1"/>
              <a:t>cbica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00B0F0"/>
                </a:solidFill>
              </a:rPr>
              <a:t>CmdParser</a:t>
            </a:r>
            <a:r>
              <a:rPr lang="en-US" sz="1500" dirty="0"/>
              <a:t>(</a:t>
            </a:r>
            <a:r>
              <a:rPr lang="en-US" sz="1500" dirty="0" err="1"/>
              <a:t>argc</a:t>
            </a:r>
            <a:r>
              <a:rPr lang="en-US" sz="1500" dirty="0"/>
              <a:t>, </a:t>
            </a:r>
            <a:r>
              <a:rPr lang="en-US" sz="1500" dirty="0" err="1"/>
              <a:t>argv</a:t>
            </a:r>
            <a:r>
              <a:rPr lang="en-US" sz="15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parser.</a:t>
            </a:r>
            <a:r>
              <a:rPr lang="en-US" sz="1500" dirty="0" err="1">
                <a:solidFill>
                  <a:srgbClr val="92D050"/>
                </a:solidFill>
              </a:rPr>
              <a:t>addOptionalParameter</a:t>
            </a:r>
            <a:r>
              <a:rPr lang="en-US" sz="1500" dirty="0"/>
              <a:t>(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FF0000"/>
                </a:solidFill>
              </a:rPr>
              <a:t>	"r"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FF0000"/>
                </a:solidFill>
              </a:rPr>
              <a:t>	"</a:t>
            </a:r>
            <a:r>
              <a:rPr lang="en-US" sz="1500" dirty="0" err="1">
                <a:solidFill>
                  <a:srgbClr val="FF0000"/>
                </a:solidFill>
              </a:rPr>
              <a:t>runTest</a:t>
            </a:r>
            <a:r>
              <a:rPr lang="en-US" sz="1500" dirty="0">
                <a:solidFill>
                  <a:srgbClr val="FF0000"/>
                </a:solidFill>
              </a:rPr>
              <a:t>"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	</a:t>
            </a:r>
            <a:r>
              <a:rPr lang="en-US" sz="1500" dirty="0" err="1"/>
              <a:t>cbica</a:t>
            </a:r>
            <a:r>
              <a:rPr lang="en-US" sz="1500" dirty="0"/>
              <a:t>::Parameter::</a:t>
            </a:r>
            <a:r>
              <a:rPr lang="en-US" sz="1500" dirty="0">
                <a:solidFill>
                  <a:srgbClr val="FF0000"/>
                </a:solidFill>
              </a:rPr>
              <a:t>FILE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FF0000"/>
                </a:solidFill>
              </a:rPr>
              <a:t>	".nii.gz"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7030A0"/>
                </a:solidFill>
              </a:rPr>
              <a:t>	"This takes the input image file for testing“</a:t>
            </a:r>
            <a:r>
              <a:rPr lang="en-US" sz="1500" dirty="0"/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Each command line parameter should contain the following: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Laconic</a:t>
            </a:r>
            <a:r>
              <a:rPr lang="en-US" dirty="0"/>
              <a:t> call of parameter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Verbose</a:t>
            </a:r>
            <a:r>
              <a:rPr lang="en-US" dirty="0"/>
              <a:t> call of parameter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Data type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00B0F0"/>
                </a:solidFill>
              </a:rPr>
              <a:t>FILE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DIRECTORY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INT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FLOAT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STRING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BOOL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NONE</a:t>
            </a:r>
            <a:r>
              <a:rPr lang="en-US" dirty="0"/>
              <a:t>)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Data Range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Descriptions</a:t>
            </a:r>
            <a:r>
              <a:rPr lang="en-US" dirty="0"/>
              <a:t> (up to 5 lines)</a:t>
            </a:r>
          </a:p>
        </p:txBody>
      </p:sp>
    </p:spTree>
    <p:extLst>
      <p:ext uri="{BB962C8B-B14F-4D97-AF65-F5344CB8AC3E}">
        <p14:creationId xmlns:p14="http://schemas.microsoft.com/office/powerpoint/2010/main" val="39156681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std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92D050"/>
                </a:solidFill>
              </a:rPr>
              <a:t>string</a:t>
            </a:r>
            <a:r>
              <a:rPr lang="en-US" sz="1500" dirty="0"/>
              <a:t> </a:t>
            </a:r>
            <a:r>
              <a:rPr lang="en-US" sz="1500" dirty="0" err="1"/>
              <a:t>inputFile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parser.</a:t>
            </a:r>
            <a:r>
              <a:rPr lang="en-US" sz="1500" dirty="0" err="1">
                <a:solidFill>
                  <a:srgbClr val="92D050"/>
                </a:solidFill>
              </a:rPr>
              <a:t>getParameterValue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FF0000"/>
                </a:solidFill>
              </a:rPr>
              <a:t>"r"</a:t>
            </a:r>
            <a:r>
              <a:rPr lang="en-US" sz="1500" dirty="0"/>
              <a:t>, </a:t>
            </a:r>
            <a:r>
              <a:rPr lang="en-US" sz="1500" dirty="0" err="1"/>
              <a:t>inputFile</a:t>
            </a:r>
            <a:r>
              <a:rPr lang="en-US" sz="15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>
                <a:solidFill>
                  <a:srgbClr val="FF0000"/>
                </a:solidFill>
              </a:rPr>
              <a:t>const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00B0F0"/>
                </a:solidFill>
              </a:rPr>
              <a:t>unsigned </a:t>
            </a:r>
            <a:r>
              <a:rPr lang="en-US" sz="1500" dirty="0" err="1">
                <a:solidFill>
                  <a:srgbClr val="00B0F0"/>
                </a:solidFill>
              </a:rPr>
              <a:t>int</a:t>
            </a:r>
            <a:r>
              <a:rPr lang="en-US" sz="1500" dirty="0">
                <a:solidFill>
                  <a:srgbClr val="00B0F0"/>
                </a:solidFill>
              </a:rPr>
              <a:t> </a:t>
            </a:r>
            <a:r>
              <a:rPr lang="en-US" sz="1500" dirty="0"/>
              <a:t>Dimensions = 2;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smtClean="0">
                <a:solidFill>
                  <a:srgbClr val="00B050"/>
                </a:solidFill>
              </a:rPr>
              <a:t>using</a:t>
            </a:r>
            <a:r>
              <a:rPr lang="en-US" sz="1500" dirty="0"/>
              <a:t> 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 </a:t>
            </a:r>
            <a:r>
              <a:rPr lang="en-US" sz="1500" dirty="0" smtClean="0"/>
              <a:t>= </a:t>
            </a:r>
            <a:r>
              <a:rPr lang="en-US" sz="1500" dirty="0" err="1" smtClean="0"/>
              <a:t>itk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92D050"/>
                </a:solidFill>
              </a:rPr>
              <a:t>Image</a:t>
            </a:r>
            <a:r>
              <a:rPr lang="en-US" sz="1500" dirty="0"/>
              <a:t>&lt; float, Dimensions </a:t>
            </a:r>
            <a:r>
              <a:rPr lang="en-US" sz="1500" dirty="0" smtClean="0"/>
              <a:t>&gt;;</a:t>
            </a: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ImageType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92D050"/>
                </a:solidFill>
              </a:rPr>
              <a:t>Pointer</a:t>
            </a:r>
            <a:r>
              <a:rPr lang="en-US" sz="1500" dirty="0"/>
              <a:t> </a:t>
            </a:r>
            <a:r>
              <a:rPr lang="en-US" sz="1500" dirty="0" err="1"/>
              <a:t>inputImage</a:t>
            </a:r>
            <a:r>
              <a:rPr lang="en-US" sz="1500" dirty="0"/>
              <a:t> = </a:t>
            </a:r>
            <a:r>
              <a:rPr lang="en-US" sz="1500" dirty="0" err="1"/>
              <a:t>ImageType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92D050"/>
                </a:solidFill>
              </a:rPr>
              <a:t>New</a:t>
            </a:r>
            <a:r>
              <a:rPr lang="en-US" sz="15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smtClean="0"/>
              <a:t>  </a:t>
            </a:r>
            <a:r>
              <a:rPr lang="en-US" sz="1500" dirty="0" err="1" smtClean="0"/>
              <a:t>inputImage</a:t>
            </a:r>
            <a:r>
              <a:rPr lang="en-US" sz="1500" dirty="0" smtClean="0"/>
              <a:t> = </a:t>
            </a:r>
            <a:r>
              <a:rPr lang="en-US" sz="1500" dirty="0" err="1" smtClean="0"/>
              <a:t>cbica</a:t>
            </a:r>
            <a:r>
              <a:rPr lang="en-US" sz="1500" dirty="0" smtClean="0"/>
              <a:t>::</a:t>
            </a:r>
            <a:r>
              <a:rPr lang="en-US" sz="1500" dirty="0" err="1" smtClean="0">
                <a:solidFill>
                  <a:srgbClr val="00B0F0"/>
                </a:solidFill>
              </a:rPr>
              <a:t>ReadImage</a:t>
            </a:r>
            <a:r>
              <a:rPr lang="en-US" sz="1500" dirty="0" smtClean="0"/>
              <a:t>&lt; </a:t>
            </a:r>
            <a:r>
              <a:rPr lang="en-US" sz="1500" dirty="0" err="1" smtClean="0">
                <a:solidFill>
                  <a:srgbClr val="FF0000"/>
                </a:solidFill>
              </a:rPr>
              <a:t>ImageType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/>
              <a:t>&gt;(</a:t>
            </a:r>
            <a:r>
              <a:rPr lang="en-US" sz="1500" dirty="0" err="1" smtClean="0"/>
              <a:t>inputFile</a:t>
            </a:r>
            <a:r>
              <a:rPr lang="en-US" sz="15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Get corresponding value for the parameter </a:t>
            </a:r>
            <a:r>
              <a:rPr lang="en-US" dirty="0">
                <a:solidFill>
                  <a:srgbClr val="FF0000"/>
                </a:solidFill>
              </a:rPr>
              <a:t>“r”</a:t>
            </a:r>
            <a:r>
              <a:rPr lang="en-US" dirty="0"/>
              <a:t> passed in the command line.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Read that file as an image into </a:t>
            </a:r>
            <a:r>
              <a:rPr lang="en-US" b="1" dirty="0" err="1">
                <a:solidFill>
                  <a:srgbClr val="C00000"/>
                </a:solidFill>
              </a:rPr>
              <a:t>inputImage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18402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>
                <a:solidFill>
                  <a:srgbClr val="0070C0"/>
                </a:solidFill>
              </a:rPr>
              <a:t>BasicApp</a:t>
            </a:r>
            <a:r>
              <a:rPr lang="en-US" sz="1500" dirty="0"/>
              <a:t>&lt; 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 &gt; app = </a:t>
            </a:r>
            <a:r>
              <a:rPr lang="en-US" sz="1500" dirty="0" err="1">
                <a:solidFill>
                  <a:srgbClr val="0070C0"/>
                </a:solidFill>
              </a:rPr>
              <a:t>BasicApp</a:t>
            </a:r>
            <a:r>
              <a:rPr lang="en-US" sz="1500" dirty="0"/>
              <a:t>&lt; 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 &gt;();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app.</a:t>
            </a:r>
            <a:r>
              <a:rPr lang="en-US" sz="1500" dirty="0" err="1">
                <a:solidFill>
                  <a:srgbClr val="92D050"/>
                </a:solidFill>
              </a:rPr>
              <a:t>SetInputImage</a:t>
            </a:r>
            <a:r>
              <a:rPr lang="en-US" sz="1500" dirty="0"/>
              <a:t>( </a:t>
            </a:r>
            <a:r>
              <a:rPr lang="en-US" sz="1500" dirty="0" err="1"/>
              <a:t>inputImage</a:t>
            </a:r>
            <a:r>
              <a:rPr lang="en-US" sz="1500" dirty="0"/>
              <a:t>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app.</a:t>
            </a:r>
            <a:r>
              <a:rPr lang="en-US" sz="1500" dirty="0" err="1">
                <a:solidFill>
                  <a:srgbClr val="92D050"/>
                </a:solidFill>
              </a:rPr>
              <a:t>SetScale</a:t>
            </a:r>
            <a:r>
              <a:rPr lang="en-US" sz="1500" dirty="0"/>
              <a:t>( 1 );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/>
              <a:t>app.</a:t>
            </a:r>
            <a:r>
              <a:rPr lang="en-US" sz="1500" dirty="0" err="1">
                <a:solidFill>
                  <a:srgbClr val="92D050"/>
                </a:solidFill>
              </a:rPr>
              <a:t>Run</a:t>
            </a:r>
            <a:r>
              <a:rPr lang="en-US" sz="15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::</a:t>
            </a:r>
            <a:r>
              <a:rPr lang="en-US" sz="1500" dirty="0">
                <a:solidFill>
                  <a:srgbClr val="92D050"/>
                </a:solidFill>
              </a:rPr>
              <a:t>Pointer</a:t>
            </a:r>
            <a:r>
              <a:rPr lang="en-US" sz="1500" dirty="0"/>
              <a:t> </a:t>
            </a:r>
            <a:r>
              <a:rPr lang="en-US" sz="1500" dirty="0" err="1"/>
              <a:t>outputImage</a:t>
            </a:r>
            <a:r>
              <a:rPr lang="en-US" sz="1500" dirty="0"/>
              <a:t> = </a:t>
            </a:r>
            <a:r>
              <a:rPr lang="en-US" sz="1500" dirty="0" err="1"/>
              <a:t>app.</a:t>
            </a:r>
            <a:r>
              <a:rPr lang="en-US" sz="1500" dirty="0" err="1">
                <a:solidFill>
                  <a:srgbClr val="92D050"/>
                </a:solidFill>
              </a:rPr>
              <a:t>GetOutput</a:t>
            </a:r>
            <a:r>
              <a:rPr lang="en-US" sz="1500" dirty="0"/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Set the input, scale (=</a:t>
            </a:r>
            <a:r>
              <a:rPr lang="en-US" b="1" dirty="0">
                <a:solidFill>
                  <a:srgbClr val="C00000"/>
                </a:solidFill>
              </a:rPr>
              <a:t>1</a:t>
            </a:r>
            <a:r>
              <a:rPr lang="en-US" dirty="0"/>
              <a:t>) and call </a:t>
            </a:r>
            <a:r>
              <a:rPr lang="en-US" dirty="0" err="1">
                <a:solidFill>
                  <a:srgbClr val="00B050"/>
                </a:solidFill>
              </a:rPr>
              <a:t>BasicApp</a:t>
            </a:r>
            <a:r>
              <a:rPr lang="en-US" dirty="0"/>
              <a:t>::</a:t>
            </a:r>
            <a:r>
              <a:rPr lang="en-US" dirty="0">
                <a:solidFill>
                  <a:srgbClr val="92D050"/>
                </a:solidFill>
              </a:rPr>
              <a:t>Run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643552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</a:t>
            </a:r>
            <a:r>
              <a:rPr lang="en-US" sz="1500" dirty="0">
                <a:solidFill>
                  <a:srgbClr val="00B050"/>
                </a:solidFill>
              </a:rPr>
              <a:t>// check overall size, spacing and origin of the images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for (</a:t>
            </a:r>
            <a:r>
              <a:rPr lang="en-US" sz="1500" dirty="0" err="1">
                <a:solidFill>
                  <a:srgbClr val="00B0F0"/>
                </a:solidFill>
              </a:rPr>
              <a:t>size_t</a:t>
            </a:r>
            <a:r>
              <a:rPr lang="en-US" sz="1500" dirty="0"/>
              <a:t> </a:t>
            </a:r>
            <a:r>
              <a:rPr lang="en-US" sz="1500" dirty="0" err="1"/>
              <a:t>i</a:t>
            </a:r>
            <a:r>
              <a:rPr lang="en-US" sz="1500" dirty="0"/>
              <a:t> = 0; </a:t>
            </a:r>
            <a:r>
              <a:rPr lang="en-US" sz="1500" dirty="0" err="1"/>
              <a:t>i</a:t>
            </a:r>
            <a:r>
              <a:rPr lang="en-US" sz="1500" dirty="0"/>
              <a:t> &lt; Dimensions; </a:t>
            </a:r>
            <a:r>
              <a:rPr lang="en-US" sz="1500" dirty="0" err="1"/>
              <a:t>i</a:t>
            </a:r>
            <a:r>
              <a:rPr lang="en-US" sz="15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if (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().</a:t>
            </a:r>
            <a:r>
              <a:rPr lang="en-US" sz="1500" dirty="0" err="1">
                <a:solidFill>
                  <a:srgbClr val="00B0F0"/>
                </a:solidFill>
              </a:rPr>
              <a:t>GetSize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 != </a:t>
            </a:r>
            <a:r>
              <a:rPr lang="en-US" sz="1500" dirty="0" err="1"/>
              <a:t>outputImage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().</a:t>
            </a:r>
            <a:r>
              <a:rPr lang="en-US" sz="1500" dirty="0" err="1">
                <a:solidFill>
                  <a:srgbClr val="00B0F0"/>
                </a:solidFill>
              </a:rPr>
              <a:t>GetSize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</a:t>
            </a:r>
            <a:r>
              <a:rPr lang="en-US" sz="1500" dirty="0">
                <a:solidFill>
                  <a:srgbClr val="00B0F0"/>
                </a:solidFill>
              </a:rPr>
              <a:t>return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EXIT_FAILURE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if (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GetSpacing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 != </a:t>
            </a:r>
            <a:r>
              <a:rPr lang="en-US" sz="1500" dirty="0" err="1"/>
              <a:t>outputImage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GetSpacing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</a:t>
            </a:r>
            <a:r>
              <a:rPr lang="en-US" sz="1500" dirty="0">
                <a:solidFill>
                  <a:srgbClr val="00B0F0"/>
                </a:solidFill>
              </a:rPr>
              <a:t>return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EXIT_FAILURE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if (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GetOrigin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 != </a:t>
            </a:r>
            <a:r>
              <a:rPr lang="en-US" sz="1500" dirty="0" err="1"/>
              <a:t>outputImage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GetOrigin</a:t>
            </a:r>
            <a:r>
              <a:rPr lang="en-US" sz="1500" dirty="0"/>
              <a:t>()[</a:t>
            </a:r>
            <a:r>
              <a:rPr lang="en-US" sz="1500" dirty="0" err="1"/>
              <a:t>i</a:t>
            </a:r>
            <a:r>
              <a:rPr lang="en-US" sz="1500" dirty="0"/>
              <a:t>])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</a:t>
            </a:r>
            <a:r>
              <a:rPr lang="en-US" sz="1500" dirty="0">
                <a:solidFill>
                  <a:srgbClr val="00B0F0"/>
                </a:solidFill>
              </a:rPr>
              <a:t>return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EXIT_FAILURE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Loop through each dimension and ensure that the image size, pixel spacing and origins match.</a:t>
            </a:r>
          </a:p>
        </p:txBody>
      </p:sp>
    </p:spTree>
    <p:extLst>
      <p:ext uri="{BB962C8B-B14F-4D97-AF65-F5344CB8AC3E}">
        <p14:creationId xmlns:p14="http://schemas.microsoft.com/office/powerpoint/2010/main" val="3183414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</a:t>
            </a:r>
            <a:r>
              <a:rPr lang="en-US" sz="1500" dirty="0" err="1"/>
              <a:t>itk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92D050"/>
                </a:solidFill>
              </a:rPr>
              <a:t>ImageRegionConstIterator</a:t>
            </a:r>
            <a:r>
              <a:rPr lang="en-US" sz="1500" dirty="0"/>
              <a:t>&lt;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&gt; </a:t>
            </a:r>
            <a:r>
              <a:rPr lang="en-US" sz="1500" dirty="0" err="1"/>
              <a:t>inputImageIterator</a:t>
            </a:r>
            <a:r>
              <a:rPr lang="en-US" sz="1500" dirty="0"/>
              <a:t>(</a:t>
            </a:r>
            <a:r>
              <a:rPr lang="en-US" sz="1500" dirty="0" err="1"/>
              <a:t>inputImage</a:t>
            </a:r>
            <a:r>
              <a:rPr lang="en-US" sz="1500" dirty="0"/>
              <a:t>, 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</a:t>
            </a:r>
            <a:r>
              <a:rPr lang="en-US" sz="1500" dirty="0" err="1"/>
              <a:t>outputImageIterator</a:t>
            </a:r>
            <a:r>
              <a:rPr lang="en-US" sz="1500" dirty="0"/>
              <a:t>(</a:t>
            </a:r>
            <a:r>
              <a:rPr lang="en-US" sz="1500" dirty="0" err="1"/>
              <a:t>outputImage</a:t>
            </a:r>
            <a:r>
              <a:rPr lang="en-US" sz="1500" dirty="0"/>
              <a:t>, </a:t>
            </a:r>
            <a:r>
              <a:rPr lang="en-US" sz="1500" dirty="0" err="1"/>
              <a:t>outputImage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  // check every single pixel/voxel location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for (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FF0000"/>
                </a:solidFill>
              </a:rPr>
              <a:t>GoToBegin</a:t>
            </a:r>
            <a:r>
              <a:rPr lang="en-US" sz="1500" dirty="0"/>
              <a:t>(),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   </a:t>
            </a:r>
            <a:r>
              <a:rPr lang="en-US" sz="1500" dirty="0" err="1"/>
              <a:t>outputImageIterator.</a:t>
            </a:r>
            <a:r>
              <a:rPr lang="en-US" sz="1500" dirty="0" err="1">
                <a:solidFill>
                  <a:srgbClr val="FF0000"/>
                </a:solidFill>
              </a:rPr>
              <a:t>GoToBegin</a:t>
            </a:r>
            <a:r>
              <a:rPr lang="en-US" sz="1500" dirty="0"/>
              <a:t>(); 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                      !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FF0000"/>
                </a:solidFill>
              </a:rPr>
              <a:t>IsAtEnd</a:t>
            </a:r>
            <a:r>
              <a:rPr lang="en-US" sz="1500" dirty="0"/>
              <a:t>(),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                      !</a:t>
            </a:r>
            <a:r>
              <a:rPr lang="en-US" sz="1500" dirty="0" err="1"/>
              <a:t>outputImageIterator.</a:t>
            </a:r>
            <a:r>
              <a:rPr lang="en-US" sz="1500" dirty="0" err="1">
                <a:solidFill>
                  <a:srgbClr val="FF0000"/>
                </a:solidFill>
              </a:rPr>
              <a:t>IsAtEnd</a:t>
            </a:r>
            <a:r>
              <a:rPr lang="en-US" sz="15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                                           ++</a:t>
            </a:r>
            <a:r>
              <a:rPr lang="en-US" sz="1500" dirty="0" err="1"/>
              <a:t>inputImageIterator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                                           ++</a:t>
            </a:r>
            <a:r>
              <a:rPr lang="en-US" sz="1500" dirty="0" err="1"/>
              <a:t>outputImageIterator</a:t>
            </a:r>
            <a:r>
              <a:rPr lang="en-US" sz="1500" dirty="0" smtClean="0"/>
              <a:t>)</a:t>
            </a: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if (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92D050"/>
                </a:solidFill>
              </a:rPr>
              <a:t>Get</a:t>
            </a:r>
            <a:r>
              <a:rPr lang="en-US" sz="1500" dirty="0"/>
              <a:t>( ) != </a:t>
            </a:r>
            <a:r>
              <a:rPr lang="en-US" sz="1500" dirty="0" err="1"/>
              <a:t>outputImageIterator.</a:t>
            </a:r>
            <a:r>
              <a:rPr lang="en-US" sz="1500" dirty="0" err="1">
                <a:solidFill>
                  <a:srgbClr val="92D050"/>
                </a:solidFill>
              </a:rPr>
              <a:t>Get</a:t>
            </a:r>
            <a:r>
              <a:rPr lang="en-US" sz="1500" dirty="0"/>
              <a:t>( ))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</a:t>
            </a:r>
            <a:r>
              <a:rPr lang="en-US" sz="1500" dirty="0">
                <a:solidFill>
                  <a:srgbClr val="00B0F0"/>
                </a:solidFill>
              </a:rPr>
              <a:t>return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EXIT_FAILURE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Iterate through the input and output images and ensure that each pixel value is the same (since the scale was set to 1).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chemeClr val="bg1"/>
                </a:solidFill>
              </a:rPr>
              <a:t>Why are </a:t>
            </a:r>
            <a:r>
              <a:rPr lang="en-US" b="1" dirty="0" err="1">
                <a:solidFill>
                  <a:schemeClr val="bg1"/>
                </a:solidFill>
              </a:rPr>
              <a:t>const</a:t>
            </a:r>
            <a:r>
              <a:rPr lang="en-US" b="1" dirty="0">
                <a:solidFill>
                  <a:schemeClr val="bg1"/>
                </a:solidFill>
              </a:rPr>
              <a:t>-iterators used for both in this case?</a:t>
            </a:r>
          </a:p>
        </p:txBody>
      </p:sp>
    </p:spTree>
    <p:extLst>
      <p:ext uri="{BB962C8B-B14F-4D97-AF65-F5344CB8AC3E}">
        <p14:creationId xmlns:p14="http://schemas.microsoft.com/office/powerpoint/2010/main" val="1807342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/code/testing/testExe.cxx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</a:t>
            </a:r>
            <a:r>
              <a:rPr lang="en-US" sz="1500" dirty="0" err="1"/>
              <a:t>itk</a:t>
            </a:r>
            <a:r>
              <a:rPr lang="en-US" sz="1500" dirty="0"/>
              <a:t>::</a:t>
            </a:r>
            <a:r>
              <a:rPr lang="en-US" sz="1500" dirty="0" err="1">
                <a:solidFill>
                  <a:srgbClr val="92D050"/>
                </a:solidFill>
              </a:rPr>
              <a:t>ImageRegionConstIterator</a:t>
            </a:r>
            <a:r>
              <a:rPr lang="en-US" sz="1500" dirty="0"/>
              <a:t>&lt;</a:t>
            </a:r>
            <a:r>
              <a:rPr lang="en-US" sz="1500" dirty="0" err="1">
                <a:solidFill>
                  <a:srgbClr val="FF0000"/>
                </a:solidFill>
              </a:rPr>
              <a:t>ImageType</a:t>
            </a:r>
            <a:r>
              <a:rPr lang="en-US" sz="1500" dirty="0"/>
              <a:t>&gt; </a:t>
            </a:r>
            <a:r>
              <a:rPr lang="en-US" sz="1500" dirty="0" err="1"/>
              <a:t>inputImageIterator</a:t>
            </a:r>
            <a:r>
              <a:rPr lang="en-US" sz="1500" dirty="0"/>
              <a:t>(</a:t>
            </a:r>
            <a:r>
              <a:rPr lang="en-US" sz="1500" dirty="0" err="1"/>
              <a:t>inputImage</a:t>
            </a:r>
            <a:r>
              <a:rPr lang="en-US" sz="1500" dirty="0"/>
              <a:t>, </a:t>
            </a:r>
            <a:r>
              <a:rPr lang="en-US" sz="1500" dirty="0" err="1"/>
              <a:t>inputImage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</a:t>
            </a:r>
            <a:r>
              <a:rPr lang="en-US" sz="1500" dirty="0" err="1"/>
              <a:t>outputImageIterator</a:t>
            </a:r>
            <a:r>
              <a:rPr lang="en-US" sz="1500" dirty="0"/>
              <a:t>(</a:t>
            </a:r>
            <a:r>
              <a:rPr lang="en-US" sz="1500" dirty="0" err="1"/>
              <a:t>outputImage</a:t>
            </a:r>
            <a:r>
              <a:rPr lang="en-US" sz="1500" dirty="0"/>
              <a:t>, </a:t>
            </a:r>
            <a:r>
              <a:rPr lang="en-US" sz="1500" dirty="0" err="1"/>
              <a:t>outputImage</a:t>
            </a:r>
            <a:r>
              <a:rPr lang="en-US" sz="1500" dirty="0"/>
              <a:t>-&gt;</a:t>
            </a:r>
            <a:r>
              <a:rPr lang="en-US" sz="1500" dirty="0" err="1">
                <a:solidFill>
                  <a:srgbClr val="92D050"/>
                </a:solidFill>
              </a:rPr>
              <a:t>GetBufferedRegion</a:t>
            </a:r>
            <a:r>
              <a:rPr lang="en-US" sz="1500" dirty="0"/>
              <a:t>());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  // check every single pixel/voxel location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for (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FF0000"/>
                </a:solidFill>
              </a:rPr>
              <a:t>GoToBegin</a:t>
            </a:r>
            <a:r>
              <a:rPr lang="en-US" sz="1500" dirty="0" smtClean="0"/>
              <a:t>(),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</a:t>
            </a:r>
            <a:r>
              <a:rPr lang="en-US" sz="1500" dirty="0" smtClean="0"/>
              <a:t>        </a:t>
            </a:r>
            <a:r>
              <a:rPr lang="en-US" sz="1500" dirty="0" err="1" smtClean="0"/>
              <a:t>outputImageIterator.</a:t>
            </a:r>
            <a:r>
              <a:rPr lang="en-US" sz="1500" dirty="0" err="1" smtClean="0">
                <a:solidFill>
                  <a:srgbClr val="FF0000"/>
                </a:solidFill>
              </a:rPr>
              <a:t>GoToBegin</a:t>
            </a:r>
            <a:r>
              <a:rPr lang="en-US" sz="1500" dirty="0" smtClean="0"/>
              <a:t>();  </a:t>
            </a: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smtClean="0"/>
              <a:t>                            !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FF0000"/>
                </a:solidFill>
              </a:rPr>
              <a:t>IsAtEnd</a:t>
            </a:r>
            <a:r>
              <a:rPr lang="en-US" sz="1500" dirty="0"/>
              <a:t>(),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smtClean="0"/>
              <a:t>                            !</a:t>
            </a:r>
            <a:r>
              <a:rPr lang="en-US" sz="1500" dirty="0" err="1"/>
              <a:t>outputImageIterator.</a:t>
            </a:r>
            <a:r>
              <a:rPr lang="en-US" sz="1500" dirty="0" err="1">
                <a:solidFill>
                  <a:srgbClr val="FF0000"/>
                </a:solidFill>
              </a:rPr>
              <a:t>IsAtEnd</a:t>
            </a:r>
            <a:r>
              <a:rPr lang="en-US" sz="15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</a:t>
            </a:r>
            <a:r>
              <a:rPr lang="en-US" sz="1500" dirty="0" smtClean="0"/>
              <a:t>                                             ++</a:t>
            </a:r>
            <a:r>
              <a:rPr lang="en-US" sz="1500" dirty="0" err="1"/>
              <a:t>inputImageIterator</a:t>
            </a:r>
            <a:r>
              <a:rPr lang="en-US" sz="15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 smtClean="0"/>
              <a:t>                                                 ++</a:t>
            </a:r>
            <a:r>
              <a:rPr lang="en-US" sz="1500" dirty="0" err="1"/>
              <a:t>outputImageIterator</a:t>
            </a:r>
            <a:r>
              <a:rPr lang="en-US" sz="15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if (</a:t>
            </a:r>
            <a:r>
              <a:rPr lang="en-US" sz="1500" dirty="0" err="1"/>
              <a:t>inputImageIterator.</a:t>
            </a:r>
            <a:r>
              <a:rPr lang="en-US" sz="1500" dirty="0" err="1">
                <a:solidFill>
                  <a:srgbClr val="92D050"/>
                </a:solidFill>
              </a:rPr>
              <a:t>Get</a:t>
            </a:r>
            <a:r>
              <a:rPr lang="en-US" sz="1500" dirty="0"/>
              <a:t>( ) != </a:t>
            </a:r>
            <a:r>
              <a:rPr lang="en-US" sz="1500" dirty="0" err="1"/>
              <a:t>outputImageIterator.</a:t>
            </a:r>
            <a:r>
              <a:rPr lang="en-US" sz="1500" dirty="0" err="1">
                <a:solidFill>
                  <a:srgbClr val="92D050"/>
                </a:solidFill>
              </a:rPr>
              <a:t>Get</a:t>
            </a:r>
            <a:r>
              <a:rPr lang="en-US" sz="1500" dirty="0"/>
              <a:t>( ))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  </a:t>
            </a:r>
            <a:r>
              <a:rPr lang="en-US" sz="1500" dirty="0">
                <a:solidFill>
                  <a:srgbClr val="00B0F0"/>
                </a:solidFill>
              </a:rPr>
              <a:t>return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EXIT_FAILURE</a:t>
            </a:r>
            <a:r>
              <a:rPr lang="en-US" sz="15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15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dirty="0"/>
              <a:t>Iterate through the input and output images and ensure that each pixel value is the same (since the scale was set to 1).</a:t>
            </a:r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Why are </a:t>
            </a:r>
            <a:r>
              <a:rPr lang="en-US" b="1" dirty="0" err="1">
                <a:solidFill>
                  <a:srgbClr val="C00000"/>
                </a:solidFill>
              </a:rPr>
              <a:t>const</a:t>
            </a:r>
            <a:r>
              <a:rPr lang="en-US" b="1" dirty="0">
                <a:solidFill>
                  <a:srgbClr val="C00000"/>
                </a:solidFill>
              </a:rPr>
              <a:t>-iterators used for both in this case?</a:t>
            </a:r>
          </a:p>
        </p:txBody>
      </p:sp>
    </p:spTree>
    <p:extLst>
      <p:ext uri="{BB962C8B-B14F-4D97-AF65-F5344CB8AC3E}">
        <p14:creationId xmlns:p14="http://schemas.microsoft.com/office/powerpoint/2010/main" val="40312070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SET</a:t>
            </a:r>
            <a:r>
              <a:rPr lang="en-US" sz="1500" dirty="0"/>
              <a:t>( TEST_EXE_NAME </a:t>
            </a:r>
            <a:r>
              <a:rPr lang="en-US" sz="1500" dirty="0" err="1"/>
              <a:t>Test_BasicApp</a:t>
            </a:r>
            <a:r>
              <a:rPr lang="en-US" sz="1500" dirty="0"/>
              <a:t> 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ADD_EXECUTABLE</a:t>
            </a:r>
            <a:r>
              <a:rPr lang="en-US" sz="1500" dirty="0"/>
              <a:t>( ${TEST_EXE_NAME} testExe.cxx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${</a:t>
            </a:r>
            <a:r>
              <a:rPr lang="en-US" sz="1500" dirty="0" err="1"/>
              <a:t>All_other_sources</a:t>
            </a:r>
            <a:r>
              <a:rPr lang="en-US" sz="1500" dirty="0"/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)</a:t>
            </a: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SET</a:t>
            </a:r>
            <a:r>
              <a:rPr lang="en-US" sz="1500" dirty="0"/>
              <a:t>( </a:t>
            </a:r>
            <a:r>
              <a:rPr lang="en-US" sz="1500" dirty="0">
                <a:solidFill>
                  <a:srgbClr val="00B0F0"/>
                </a:solidFill>
              </a:rPr>
              <a:t>DATA_DIR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${PROJECT_SOURCE_DIR}/data </a:t>
            </a:r>
            <a:r>
              <a:rPr lang="en-US" sz="15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>
                <a:solidFill>
                  <a:schemeClr val="bg1"/>
                </a:solidFill>
              </a:rPr>
              <a:t>ADD_TEST</a:t>
            </a:r>
            <a:r>
              <a:rPr lang="en-US" sz="1500" dirty="0">
                <a:solidFill>
                  <a:schemeClr val="bg1"/>
                </a:solidFill>
              </a:rPr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NAME </a:t>
            </a:r>
            <a:r>
              <a:rPr lang="en-US" sz="1500" dirty="0" err="1">
                <a:solidFill>
                  <a:schemeClr val="bg1"/>
                </a:solidFill>
              </a:rPr>
              <a:t>Project_Test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COMMAND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${TEST_EXE_NAME} -</a:t>
            </a:r>
            <a:r>
              <a:rPr lang="en-US" sz="1500" dirty="0" err="1">
                <a:solidFill>
                  <a:schemeClr val="bg1"/>
                </a:solidFill>
              </a:rPr>
              <a:t>runTest</a:t>
            </a:r>
            <a:r>
              <a:rPr lang="en-US" sz="1500" dirty="0">
                <a:solidFill>
                  <a:schemeClr val="bg1"/>
                </a:solidFill>
              </a:rPr>
              <a:t> ${DATA_DIR}/testImage.nii.gz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bg1"/>
                </a:solidFill>
              </a:rPr>
              <a:t>	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dirty="0"/>
              <a:t>Add a new executable, called “</a:t>
            </a:r>
            <a:r>
              <a:rPr lang="en-US" b="1" dirty="0" err="1">
                <a:solidFill>
                  <a:srgbClr val="C00000"/>
                </a:solidFill>
              </a:rPr>
              <a:t>Test_BasicApp</a:t>
            </a:r>
            <a:r>
              <a:rPr lang="en-US" dirty="0"/>
              <a:t>” which uses testExe.cxx as its main file (this is done to ensure that the command line interface for the main application executable and tests remain independent).</a:t>
            </a:r>
          </a:p>
        </p:txBody>
      </p:sp>
    </p:spTree>
    <p:extLst>
      <p:ext uri="{BB962C8B-B14F-4D97-AF65-F5344CB8AC3E}">
        <p14:creationId xmlns:p14="http://schemas.microsoft.com/office/powerpoint/2010/main" val="31113321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SET</a:t>
            </a:r>
            <a:r>
              <a:rPr lang="en-US" sz="1500" dirty="0"/>
              <a:t>( TEST_EXE_NAME </a:t>
            </a:r>
            <a:r>
              <a:rPr lang="en-US" sz="1500" dirty="0" err="1"/>
              <a:t>Test_BasicApp</a:t>
            </a:r>
            <a:r>
              <a:rPr lang="en-US" sz="1500" dirty="0"/>
              <a:t> 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ADD_EXECUTABLE</a:t>
            </a:r>
            <a:r>
              <a:rPr lang="en-US" sz="1500" dirty="0"/>
              <a:t>( ${TEST_EXE_NAME} testExe.cxx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${</a:t>
            </a:r>
            <a:r>
              <a:rPr lang="en-US" sz="1500" dirty="0" err="1"/>
              <a:t>All_other_sources</a:t>
            </a:r>
            <a:r>
              <a:rPr lang="en-US" sz="1500" dirty="0"/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)</a:t>
            </a: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SET</a:t>
            </a:r>
            <a:r>
              <a:rPr lang="en-US" sz="1500" dirty="0"/>
              <a:t>( </a:t>
            </a:r>
            <a:r>
              <a:rPr lang="en-US" sz="1500" dirty="0">
                <a:solidFill>
                  <a:srgbClr val="00B0F0"/>
                </a:solidFill>
              </a:rPr>
              <a:t>DATA_DIR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${PROJECT_SOURCE_DIR}/data </a:t>
            </a:r>
            <a:r>
              <a:rPr lang="en-US" sz="15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>
                <a:solidFill>
                  <a:srgbClr val="C00000"/>
                </a:solidFill>
              </a:rPr>
              <a:t>ADD_TEST</a:t>
            </a:r>
            <a:r>
              <a:rPr lang="en-US" sz="1500" dirty="0"/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70C0"/>
                </a:solidFill>
              </a:rPr>
              <a:t>	NAME</a:t>
            </a:r>
            <a:r>
              <a:rPr lang="en-US" sz="1500" dirty="0"/>
              <a:t> </a:t>
            </a:r>
            <a:r>
              <a:rPr lang="en-US" sz="1500" dirty="0" err="1">
                <a:solidFill>
                  <a:srgbClr val="FF0000"/>
                </a:solidFill>
              </a:rPr>
              <a:t>Project_Test</a:t>
            </a:r>
            <a:r>
              <a:rPr lang="en-US" sz="15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</a:t>
            </a:r>
            <a:r>
              <a:rPr lang="en-US" sz="1500" dirty="0">
                <a:solidFill>
                  <a:srgbClr val="0070C0"/>
                </a:solidFill>
              </a:rPr>
              <a:t>COMMAND</a:t>
            </a:r>
            <a:r>
              <a:rPr lang="en-US" sz="15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${TEST_EXE_NAME} -</a:t>
            </a:r>
            <a:r>
              <a:rPr lang="en-US" sz="1500" dirty="0" err="1"/>
              <a:t>runTest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${DATA_DIR}/testImage.nii.gz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7030A0"/>
                </a:solidFill>
              </a:rPr>
              <a:t>	</a:t>
            </a:r>
            <a:r>
              <a:rPr lang="en-US" sz="15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>
                <a:solidFill>
                  <a:srgbClr val="C00000"/>
                </a:solidFill>
              </a:rPr>
              <a:t>NAME</a:t>
            </a:r>
            <a:r>
              <a:rPr lang="en-US" dirty="0"/>
              <a:t> is the test name which will be shown in the unit test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b="1" dirty="0">
                <a:solidFill>
                  <a:srgbClr val="C00000"/>
                </a:solidFill>
              </a:rPr>
              <a:t>COMMAND</a:t>
            </a:r>
            <a:r>
              <a:rPr lang="en-US" dirty="0"/>
              <a:t> is the executable it will invoke during runtime</a:t>
            </a:r>
          </a:p>
        </p:txBody>
      </p:sp>
    </p:spTree>
    <p:extLst>
      <p:ext uri="{BB962C8B-B14F-4D97-AF65-F5344CB8AC3E}">
        <p14:creationId xmlns:p14="http://schemas.microsoft.com/office/powerpoint/2010/main" val="42363631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/code/CMakeLists.txt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initialize add executable, set sources,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sets the folder where the original data is present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C00000"/>
                </a:solidFill>
              </a:rPr>
              <a:t>SET</a:t>
            </a:r>
            <a:r>
              <a:rPr lang="en-US" sz="1500" dirty="0"/>
              <a:t>( </a:t>
            </a:r>
            <a:r>
              <a:rPr lang="en-US" sz="1500" dirty="0">
                <a:solidFill>
                  <a:srgbClr val="00B0F0"/>
                </a:solidFill>
              </a:rPr>
              <a:t>DATA_DIR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${PROJECT_SOURCE_DIR}/data </a:t>
            </a:r>
            <a:r>
              <a:rPr lang="en-US" sz="15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B050"/>
                </a:solidFill>
              </a:rPr>
              <a:t># Test that usage prints properly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b="1" dirty="0">
                <a:solidFill>
                  <a:srgbClr val="C00000"/>
                </a:solidFill>
              </a:rPr>
              <a:t>ADD_TEST</a:t>
            </a:r>
            <a:r>
              <a:rPr lang="en-US" sz="1500" dirty="0"/>
              <a:t>( 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0070C0"/>
                </a:solidFill>
              </a:rPr>
              <a:t>	NAME</a:t>
            </a:r>
            <a:r>
              <a:rPr lang="en-US" sz="1500" dirty="0"/>
              <a:t> </a:t>
            </a:r>
            <a:r>
              <a:rPr lang="en-US" sz="1500" dirty="0" err="1">
                <a:solidFill>
                  <a:srgbClr val="FF0000"/>
                </a:solidFill>
              </a:rPr>
              <a:t>Project_Test</a:t>
            </a:r>
            <a:r>
              <a:rPr lang="en-US" sz="15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	</a:t>
            </a:r>
            <a:r>
              <a:rPr lang="en-US" sz="1500" dirty="0">
                <a:solidFill>
                  <a:srgbClr val="0070C0"/>
                </a:solidFill>
              </a:rPr>
              <a:t>COMMAND</a:t>
            </a:r>
            <a:r>
              <a:rPr lang="en-US" sz="15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${TEST_EXE_NAME} -</a:t>
            </a:r>
            <a:r>
              <a:rPr lang="en-US" sz="1500" dirty="0" err="1"/>
              <a:t>runTest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7030A0"/>
                </a:solidFill>
              </a:rPr>
              <a:t>${DATA_DIR}/testImage.nii.gz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rgbClr val="7030A0"/>
                </a:solidFill>
              </a:rPr>
              <a:t>	</a:t>
            </a:r>
            <a:r>
              <a:rPr lang="en-US" sz="15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379622"/>
            <a:ext cx="572302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113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ITK Testing Module </a:t>
            </a:r>
            <a:r>
              <a:rPr lang="en-US" baseline="30000" dirty="0"/>
              <a:t>[5]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ComparisonImageFilter</a:t>
            </a:r>
            <a:endParaRPr lang="en-US" dirty="0"/>
          </a:p>
          <a:p>
            <a:pPr lvl="1"/>
            <a:r>
              <a:rPr lang="en-US" dirty="0" err="1"/>
              <a:t>ExtractImageSliceFilter</a:t>
            </a:r>
            <a:endParaRPr lang="en-US" dirty="0"/>
          </a:p>
          <a:p>
            <a:pPr lvl="1"/>
            <a:r>
              <a:rPr lang="en-US" dirty="0" err="1"/>
              <a:t>HashImageFilter</a:t>
            </a:r>
            <a:endParaRPr lang="en-US" dirty="0"/>
          </a:p>
          <a:p>
            <a:pPr lvl="1"/>
            <a:r>
              <a:rPr lang="en-US" dirty="0" err="1"/>
              <a:t>StretchIntensityImageFilter</a:t>
            </a:r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ITK Testing Module </a:t>
            </a:r>
            <a:r>
              <a:rPr lang="en-US" baseline="30000" dirty="0">
                <a:solidFill>
                  <a:schemeClr val="bg1"/>
                </a:solidFill>
              </a:rPr>
              <a:t>[5]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ComparisonImageFilter</a:t>
            </a:r>
            <a:r>
              <a:rPr lang="en-US" dirty="0">
                <a:solidFill>
                  <a:schemeClr val="bg1"/>
                </a:solidFill>
              </a:rPr>
              <a:t>,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ExtractImageSliceFilter</a:t>
            </a:r>
            <a:r>
              <a:rPr lang="en-US" dirty="0">
                <a:solidFill>
                  <a:schemeClr val="bg1"/>
                </a:solidFill>
              </a:rPr>
              <a:t>, </a:t>
            </a: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HashImageFilter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StretchIntensityImageFilter</a:t>
            </a: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[5] https://itk.org/Doxygen/html/namespaceitk_1_1Testing.html</a:t>
            </a:r>
          </a:p>
        </p:txBody>
      </p:sp>
    </p:spTree>
    <p:extLst>
      <p:ext uri="{BB962C8B-B14F-4D97-AF65-F5344CB8AC3E}">
        <p14:creationId xmlns:p14="http://schemas.microsoft.com/office/powerpoint/2010/main" val="988720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Testing – 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the process of checking if the algorithms in the constructed program do what they mean to do using pre-determined values.</a:t>
            </a:r>
            <a:endParaRPr lang="en-US" baseline="30000" dirty="0"/>
          </a:p>
          <a:p>
            <a:endParaRPr lang="en-US" dirty="0"/>
          </a:p>
          <a:p>
            <a:pPr marL="0" indent="0">
              <a:buNone/>
            </a:pPr>
            <a:endParaRPr lang="en-US" b="1" dirty="0">
              <a:solidFill>
                <a:srgbClr val="2233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974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ITK Testing Module 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[5]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ITK Image Compare Module </a:t>
            </a:r>
            <a:r>
              <a:rPr lang="en-US" baseline="30000" dirty="0"/>
              <a:t>[6]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AbsoluteValueDifferenceFilter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CheckerBoardImageFilter</a:t>
            </a:r>
            <a:endParaRPr lang="en-US" dirty="0"/>
          </a:p>
          <a:p>
            <a:pPr lvl="1"/>
            <a:r>
              <a:rPr lang="en-US" dirty="0" err="1"/>
              <a:t>SimilarityIndexImageFilter</a:t>
            </a:r>
            <a:endParaRPr lang="en-US" dirty="0"/>
          </a:p>
          <a:p>
            <a:pPr lvl="1"/>
            <a:r>
              <a:rPr lang="en-US" dirty="0" err="1"/>
              <a:t>SquaredDifferenceImageFilter</a:t>
            </a:r>
            <a:endParaRPr lang="en-US" dirty="0"/>
          </a:p>
          <a:p>
            <a:pPr lvl="1"/>
            <a:r>
              <a:rPr lang="en-US" dirty="0" err="1"/>
              <a:t>STAPLEImageFilter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[6] https://itk.org/Doxygen/html/group__ITKImageCompare.html</a:t>
            </a:r>
          </a:p>
        </p:txBody>
      </p:sp>
    </p:spTree>
    <p:extLst>
      <p:ext uri="{BB962C8B-B14F-4D97-AF65-F5344CB8AC3E}">
        <p14:creationId xmlns:p14="http://schemas.microsoft.com/office/powerpoint/2010/main" val="2478599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CDash</a:t>
            </a:r>
            <a:r>
              <a:rPr lang="en-US" dirty="0" smtClean="0"/>
              <a:t> </a:t>
            </a:r>
            <a:r>
              <a:rPr lang="en-US" baseline="30000" dirty="0" smtClean="0"/>
              <a:t>[7]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CBICA </a:t>
            </a:r>
            <a:r>
              <a:rPr lang="en-US" dirty="0" err="1" smtClean="0"/>
              <a:t>CDash</a:t>
            </a:r>
            <a:r>
              <a:rPr lang="en-US" dirty="0" smtClean="0"/>
              <a:t> server: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>
                <a:hlinkClick r:id="rId2"/>
              </a:rPr>
              <a:t>cbica-infr-vweb</a:t>
            </a:r>
            <a:r>
              <a:rPr lang="en-US" dirty="0" smtClean="0">
                <a:hlinkClick r:id="rId2"/>
              </a:rPr>
              <a:t>/</a:t>
            </a:r>
            <a:r>
              <a:rPr lang="en-US" dirty="0" err="1" smtClean="0">
                <a:hlinkClick r:id="rId2"/>
              </a:rPr>
              <a:t>cdash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Notes: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hlinkClick r:id="rId3"/>
              </a:rPr>
              <a:t>sbia-wiki.uphs.upenn.edu/wiki/</a:t>
            </a:r>
            <a:r>
              <a:rPr lang="en-US" dirty="0" err="1" smtClean="0">
                <a:hlinkClick r:id="rId3"/>
              </a:rPr>
              <a:t>index.php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CDash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[7] http://www.cdash.org/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772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Time!!!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157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64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Easy program debugging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70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/>
          </a:p>
          <a:p>
            <a:r>
              <a:rPr lang="en-US" dirty="0"/>
              <a:t>Ensure adherence to changing facilities and tools being used</a:t>
            </a:r>
          </a:p>
        </p:txBody>
      </p:sp>
    </p:spTree>
    <p:extLst>
      <p:ext uri="{BB962C8B-B14F-4D97-AF65-F5344CB8AC3E}">
        <p14:creationId xmlns:p14="http://schemas.microsoft.com/office/powerpoint/2010/main" val="773267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Ensure adherence to changing facilities and tools being used</a:t>
            </a:r>
          </a:p>
          <a:p>
            <a:endParaRPr lang="en-US" dirty="0"/>
          </a:p>
          <a:p>
            <a:r>
              <a:rPr lang="en-US" dirty="0"/>
              <a:t>Simplified integration into bigger projects</a:t>
            </a:r>
          </a:p>
        </p:txBody>
      </p:sp>
    </p:spTree>
    <p:extLst>
      <p:ext uri="{BB962C8B-B14F-4D97-AF65-F5344CB8AC3E}">
        <p14:creationId xmlns:p14="http://schemas.microsoft.com/office/powerpoint/2010/main" val="1448065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Easy program debugging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Ensure adherence to changing facilities and tools being used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Simplified integration into bigger projects</a:t>
            </a:r>
          </a:p>
          <a:p>
            <a:endParaRPr lang="en-US" dirty="0"/>
          </a:p>
          <a:p>
            <a:r>
              <a:rPr lang="en-US" dirty="0"/>
              <a:t>Documentation of code and changes,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331841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Classes/Functions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CTest</a:t>
            </a:r>
            <a:r>
              <a:rPr lang="en-US" dirty="0" smtClean="0"/>
              <a:t> </a:t>
            </a:r>
            <a:r>
              <a:rPr lang="en-US" baseline="30000" dirty="0"/>
              <a:t>[1]</a:t>
            </a:r>
            <a:r>
              <a:rPr lang="en-US" dirty="0"/>
              <a:t> framework – it is an integral part of CMake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[1] https://cmake.org/Wiki/CMake/Testing_With_CTest</a:t>
            </a:r>
          </a:p>
        </p:txBody>
      </p:sp>
    </p:spTree>
    <p:extLst>
      <p:ext uri="{BB962C8B-B14F-4D97-AF65-F5344CB8AC3E}">
        <p14:creationId xmlns:p14="http://schemas.microsoft.com/office/powerpoint/2010/main" val="1854412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BICA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2562</Words>
  <Application>Microsoft Office PowerPoint</Application>
  <PresentationFormat>Widescreen</PresentationFormat>
  <Paragraphs>492</Paragraphs>
  <Slides>43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Calibri</vt:lpstr>
      <vt:lpstr>Calibri Light</vt:lpstr>
      <vt:lpstr>Courier New</vt:lpstr>
      <vt:lpstr>Segoe UI</vt:lpstr>
      <vt:lpstr>Segoe UI Semibold</vt:lpstr>
      <vt:lpstr>Segoe UI Semilight</vt:lpstr>
      <vt:lpstr>Segoe UI Symbol</vt:lpstr>
      <vt:lpstr>Office Theme</vt:lpstr>
      <vt:lpstr>Custom Design</vt:lpstr>
      <vt:lpstr>PowerPoint Presentation</vt:lpstr>
      <vt:lpstr>CBICA S/W Dev Tutorials – CMake, CTest, CDash</vt:lpstr>
      <vt:lpstr>Unit Testing – What is it?</vt:lpstr>
      <vt:lpstr>Unit Testing – What is it?</vt:lpstr>
      <vt:lpstr>Benefits</vt:lpstr>
      <vt:lpstr>Benefits</vt:lpstr>
      <vt:lpstr>Benefits</vt:lpstr>
      <vt:lpstr>Benefits</vt:lpstr>
      <vt:lpstr>Classes/Functions Demonstrated</vt:lpstr>
      <vt:lpstr>Classes/Functions Demonstrated</vt:lpstr>
      <vt:lpstr>Software Testing Stages</vt:lpstr>
      <vt:lpstr>Software Testing Stages</vt:lpstr>
      <vt:lpstr>Software Testing Stages</vt:lpstr>
      <vt:lpstr>/code/CMakeLists.txt</vt:lpstr>
      <vt:lpstr>/code/CMakeLists.txt</vt:lpstr>
      <vt:lpstr>/code/CMakeLists.txt</vt:lpstr>
      <vt:lpstr>/code/CMakeLists.txt</vt:lpstr>
      <vt:lpstr>/code/CMakeLists.txt</vt:lpstr>
      <vt:lpstr>/code/CMakeLists.txt</vt:lpstr>
      <vt:lpstr>/code/CMakeLists.txt</vt:lpstr>
      <vt:lpstr>/code/src/BasicApp.h</vt:lpstr>
      <vt:lpstr>/code/src/BasicApp.h</vt:lpstr>
      <vt:lpstr>/code/src/BasicApp.h</vt:lpstr>
      <vt:lpstr>/code/src/BasicApp.h</vt:lpstr>
      <vt:lpstr>/code/src/BasicApp.h</vt:lpstr>
      <vt:lpstr>/code/src/BasicApp.h</vt:lpstr>
      <vt:lpstr>/code/src/BasicApp.h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/code/testing/testExe.cxx</vt:lpstr>
      <vt:lpstr>/code/CMakeLists.txt</vt:lpstr>
      <vt:lpstr>/code/CMakeLists.txt</vt:lpstr>
      <vt:lpstr>/code/CMakeLists.txt</vt:lpstr>
      <vt:lpstr>More Resources</vt:lpstr>
      <vt:lpstr>More Resources</vt:lpstr>
      <vt:lpstr>CDash [7]</vt:lpstr>
      <vt:lpstr>Demo Time!!!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Pati, Sarthak</cp:lastModifiedBy>
  <cp:revision>27</cp:revision>
  <dcterms:created xsi:type="dcterms:W3CDTF">2016-03-11T15:32:15Z</dcterms:created>
  <dcterms:modified xsi:type="dcterms:W3CDTF">2016-11-07T20:34:10Z</dcterms:modified>
</cp:coreProperties>
</file>