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8" r:id="rId3"/>
    <p:sldId id="262" r:id="rId4"/>
    <p:sldId id="259" r:id="rId5"/>
    <p:sldId id="283" r:id="rId6"/>
    <p:sldId id="260" r:id="rId7"/>
    <p:sldId id="261" r:id="rId8"/>
    <p:sldId id="284" r:id="rId9"/>
    <p:sldId id="263" r:id="rId10"/>
    <p:sldId id="264" r:id="rId11"/>
    <p:sldId id="285" r:id="rId12"/>
    <p:sldId id="265" r:id="rId13"/>
    <p:sldId id="271" r:id="rId14"/>
    <p:sldId id="286" r:id="rId15"/>
    <p:sldId id="282" r:id="rId16"/>
    <p:sldId id="268" r:id="rId17"/>
    <p:sldId id="269" r:id="rId18"/>
    <p:sldId id="270" r:id="rId19"/>
    <p:sldId id="272" r:id="rId20"/>
    <p:sldId id="273" r:id="rId21"/>
    <p:sldId id="267" r:id="rId22"/>
    <p:sldId id="274" r:id="rId23"/>
    <p:sldId id="275" r:id="rId24"/>
    <p:sldId id="276" r:id="rId25"/>
    <p:sldId id="277" r:id="rId26"/>
    <p:sldId id="280" r:id="rId27"/>
    <p:sldId id="281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2927"/>
    <a:srgbClr val="22337C"/>
    <a:srgbClr val="002040"/>
    <a:srgbClr val="131D45"/>
    <a:srgbClr val="162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D323-5C00-4890-83E2-BEFAF6C3291A}" type="datetimeFigureOut">
              <a:rPr lang="en-US" smtClean="0"/>
              <a:pPr/>
              <a:t>09-Mar-16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682D-76A5-4D9C-B781-7EDD65526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9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9E540-6EA2-4601-82A4-5B8361C21D86}" type="datetimeFigureOut">
              <a:rPr lang="en-US" smtClean="0"/>
              <a:t>09-Mar-16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9F97D-1741-4ECA-8F04-7B0AFB866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2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lstdc</a:t>
            </a:r>
            <a:r>
              <a:rPr lang="en-US" dirty="0"/>
              <a:t>++</a:t>
            </a:r>
            <a:r>
              <a:rPr lang="en-US" baseline="0" dirty="0"/>
              <a:t> is the standard </a:t>
            </a:r>
            <a:r>
              <a:rPr lang="en-US" baseline="0" dirty="0" err="1"/>
              <a:t>c++</a:t>
            </a:r>
            <a:r>
              <a:rPr lang="en-US" baseline="0" dirty="0"/>
              <a:t> library</a:t>
            </a:r>
          </a:p>
          <a:p>
            <a:r>
              <a:rPr lang="en-US" baseline="0" dirty="0"/>
              <a:t>-o is the output executable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9F97D-1741-4ECA-8F04-7B0AFB86680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8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9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174"/>
            <a:ext cx="9144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4625"/>
            <a:ext cx="7772400" cy="152717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629400" y="0"/>
            <a:ext cx="2514600" cy="6172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895600"/>
            <a:ext cx="9144000" cy="39624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400" b="1" cap="all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Click to edit Master title style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724400"/>
          </a:xfrm>
        </p:spPr>
        <p:txBody>
          <a:bodyPr/>
          <a:lstStyle>
            <a:lvl1pPr>
              <a:defRPr sz="26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72000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313034"/>
            <a:ext cx="2020660" cy="4041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6324600"/>
            <a:ext cx="1143000" cy="35922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09-Mar-16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cpp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524000"/>
          </a:xfrm>
        </p:spPr>
        <p:txBody>
          <a:bodyPr/>
          <a:lstStyle/>
          <a:p>
            <a:r>
              <a:rPr lang="it-IT" dirty="0"/>
              <a:t>CBICA S/W Dev Tutorials</a:t>
            </a:r>
            <a:br>
              <a:rPr lang="it-IT"/>
            </a:br>
            <a:r>
              <a:rPr lang="it-IT"/>
              <a:t>01 </a:t>
            </a:r>
            <a:r>
              <a:rPr lang="it-IT" dirty="0"/>
              <a:t>– Initial Setup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/>
              <a:t>Sarthak Pati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[3] Library - https://en.wikipedia.org/wiki/Library_(computing)</a:t>
            </a:r>
          </a:p>
        </p:txBody>
      </p:sp>
    </p:spTree>
    <p:extLst>
      <p:ext uri="{BB962C8B-B14F-4D97-AF65-F5344CB8AC3E}">
        <p14:creationId xmlns:p14="http://schemas.microsoft.com/office/powerpoint/2010/main" val="3932084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Collection of machine code instructions that contain anything that can help the developer including but not limited to documentation, subroutines and classes </a:t>
            </a:r>
            <a:r>
              <a:rPr lang="en-US" baseline="30000" dirty="0"/>
              <a:t>[3]</a:t>
            </a:r>
          </a:p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[3] Library - https://en.wikipedia.org/wiki/Library_(computing)</a:t>
            </a:r>
          </a:p>
        </p:txBody>
      </p:sp>
    </p:spTree>
    <p:extLst>
      <p:ext uri="{BB962C8B-B14F-4D97-AF65-F5344CB8AC3E}">
        <p14:creationId xmlns:p14="http://schemas.microsoft.com/office/powerpoint/2010/main" val="2957438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Collection of machine code instructions that contain anything that can help the developer including but not limited to documentation, subroutines and classes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[3]</a:t>
            </a:r>
          </a:p>
          <a:p>
            <a:endParaRPr lang="en-US" dirty="0"/>
          </a:p>
          <a:p>
            <a:r>
              <a:rPr lang="en-US" dirty="0"/>
              <a:t>Difference between a library and executable is that former is not standalone</a:t>
            </a:r>
          </a:p>
        </p:txBody>
      </p:sp>
    </p:spTree>
    <p:extLst>
      <p:ext uri="{BB962C8B-B14F-4D97-AF65-F5344CB8AC3E}">
        <p14:creationId xmlns:p14="http://schemas.microsoft.com/office/powerpoint/2010/main" val="4020802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077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 or Integrated Development Environments are a HIGHLY recommended resource for programming. They help with automated syntax checking, highlighting and completion and debugging. </a:t>
            </a:r>
          </a:p>
        </p:txBody>
      </p:sp>
    </p:spTree>
    <p:extLst>
      <p:ext uri="{BB962C8B-B14F-4D97-AF65-F5344CB8AC3E}">
        <p14:creationId xmlns:p14="http://schemas.microsoft.com/office/powerpoint/2010/main" val="2236027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IDE or Integrated Development Environments are a HIGHLY recommended resource for programming. They help with automated syntax checking, highlighting and completion and debugging. </a:t>
            </a:r>
          </a:p>
          <a:p>
            <a:endParaRPr lang="en-US" dirty="0"/>
          </a:p>
          <a:p>
            <a:r>
              <a:rPr lang="en-US" dirty="0"/>
              <a:t>We will showcase some of the standard IDEs used for different operating systems</a:t>
            </a:r>
          </a:p>
        </p:txBody>
      </p:sp>
    </p:spTree>
    <p:extLst>
      <p:ext uri="{BB962C8B-B14F-4D97-AF65-F5344CB8AC3E}">
        <p14:creationId xmlns:p14="http://schemas.microsoft.com/office/powerpoint/2010/main" val="3177403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 – Online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basic programs that only use the standard C++ libraries (only valid for </a:t>
            </a:r>
            <a:r>
              <a:rPr lang="en-US" b="1" dirty="0">
                <a:solidFill>
                  <a:srgbClr val="22337C"/>
                </a:solidFill>
              </a:rPr>
              <a:t>this</a:t>
            </a:r>
            <a:r>
              <a:rPr lang="en-US" dirty="0"/>
              <a:t> tutorial), use </a:t>
            </a:r>
            <a:r>
              <a:rPr lang="en-US" dirty="0" err="1"/>
              <a:t>CodeChef</a:t>
            </a:r>
            <a:r>
              <a:rPr lang="en-US" dirty="0"/>
              <a:t> </a:t>
            </a:r>
            <a:r>
              <a:rPr lang="en-US" baseline="30000" dirty="0"/>
              <a:t>[4] </a:t>
            </a:r>
            <a:r>
              <a:rPr lang="en-US" dirty="0"/>
              <a:t>and select C++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[4] Online IDE - https://www.codechef.com/ide</a:t>
            </a:r>
          </a:p>
        </p:txBody>
      </p:sp>
    </p:spTree>
    <p:extLst>
      <p:ext uri="{BB962C8B-B14F-4D97-AF65-F5344CB8AC3E}">
        <p14:creationId xmlns:p14="http://schemas.microsoft.com/office/powerpoint/2010/main" val="2117145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 –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and install </a:t>
            </a:r>
            <a:r>
              <a:rPr lang="en-US" b="1" dirty="0">
                <a:solidFill>
                  <a:srgbClr val="22337C"/>
                </a:solidFill>
              </a:rPr>
              <a:t>Visual Studio Community</a:t>
            </a:r>
            <a:r>
              <a:rPr lang="en-US" dirty="0"/>
              <a:t> </a:t>
            </a:r>
            <a:r>
              <a:rPr lang="en-US" baseline="30000" dirty="0"/>
              <a:t>[5]</a:t>
            </a:r>
            <a:r>
              <a:rPr lang="en-US" dirty="0"/>
              <a:t> which is available for free for Windows machines – this is by far the best IDE available in the market and is the industry standard.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[5] Visual Studio - https://www.visualstudio.com/en-us/products/visual-studio-express-vs.aspx</a:t>
            </a:r>
          </a:p>
        </p:txBody>
      </p:sp>
    </p:spTree>
    <p:extLst>
      <p:ext uri="{BB962C8B-B14F-4D97-AF65-F5344CB8AC3E}">
        <p14:creationId xmlns:p14="http://schemas.microsoft.com/office/powerpoint/2010/main" val="3795348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 – Mac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 users are requested to install </a:t>
            </a:r>
            <a:r>
              <a:rPr lang="en-US" b="1" dirty="0" err="1">
                <a:solidFill>
                  <a:srgbClr val="6F2927"/>
                </a:solidFill>
              </a:rPr>
              <a:t>Xcode</a:t>
            </a:r>
            <a:r>
              <a:rPr lang="en-US" dirty="0">
                <a:solidFill>
                  <a:srgbClr val="6F2927"/>
                </a:solidFill>
              </a:rPr>
              <a:t> </a:t>
            </a:r>
            <a:r>
              <a:rPr lang="en-US" baseline="30000" dirty="0"/>
              <a:t>[6]</a:t>
            </a:r>
            <a:r>
              <a:rPr lang="en-US" dirty="0"/>
              <a:t> on their machines.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[6] </a:t>
            </a:r>
            <a:r>
              <a:rPr lang="en-US" sz="1000" dirty="0" err="1"/>
              <a:t>Xcode</a:t>
            </a:r>
            <a:r>
              <a:rPr lang="en-US" sz="1000" dirty="0"/>
              <a:t> - developer.apple.com/</a:t>
            </a:r>
            <a:r>
              <a:rPr lang="en-US" sz="1000" dirty="0" err="1"/>
              <a:t>xcode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6573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 – Linux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Linux users are encouraged to use </a:t>
            </a:r>
            <a:r>
              <a:rPr lang="en-US" b="1" dirty="0">
                <a:solidFill>
                  <a:srgbClr val="6F2927"/>
                </a:solidFill>
              </a:rPr>
              <a:t>Code::Blocks </a:t>
            </a:r>
            <a:r>
              <a:rPr lang="en-US" baseline="30000" dirty="0"/>
              <a:t>[7]</a:t>
            </a:r>
            <a:r>
              <a:rPr lang="en-US" dirty="0"/>
              <a:t> on their machines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[7] Code::Blocks - http://www.codeblocks.org/</a:t>
            </a:r>
          </a:p>
        </p:txBody>
      </p:sp>
    </p:spTree>
    <p:extLst>
      <p:ext uri="{BB962C8B-B14F-4D97-AF65-F5344CB8AC3E}">
        <p14:creationId xmlns:p14="http://schemas.microsoft.com/office/powerpoint/2010/main" val="591826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tutorial is going to assume basic theoretical knowledge about programming, for instance the difference between the terms </a:t>
            </a:r>
            <a:r>
              <a:rPr lang="en-US" b="1" i="1" dirty="0">
                <a:solidFill>
                  <a:srgbClr val="22337C"/>
                </a:solidFill>
              </a:rPr>
              <a:t>compile</a:t>
            </a:r>
            <a:r>
              <a:rPr lang="en-US" dirty="0">
                <a:solidFill>
                  <a:srgbClr val="22337C"/>
                </a:solidFill>
              </a:rPr>
              <a:t> </a:t>
            </a:r>
            <a:r>
              <a:rPr lang="en-US" dirty="0"/>
              <a:t>and </a:t>
            </a:r>
            <a:r>
              <a:rPr lang="en-US" b="1" i="1" dirty="0">
                <a:solidFill>
                  <a:srgbClr val="22337C"/>
                </a:solidFill>
              </a:rPr>
              <a:t>runtime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If you are unsure, check </a:t>
            </a:r>
            <a:r>
              <a:rPr lang="en-US" b="1" dirty="0">
                <a:solidFill>
                  <a:srgbClr val="22337C"/>
                </a:solidFill>
              </a:rPr>
              <a:t>chapter 0 </a:t>
            </a:r>
            <a:r>
              <a:rPr lang="en-US" dirty="0"/>
              <a:t>of </a:t>
            </a:r>
            <a:r>
              <a:rPr lang="en-US" dirty="0">
                <a:hlinkClick r:id="rId2"/>
              </a:rPr>
              <a:t>http://www.learncpp.com/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Hello World!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Running your first CPP program can be done using the </a:t>
            </a:r>
            <a:r>
              <a:rPr lang="en-US" dirty="0" err="1"/>
              <a:t>CodeChef</a:t>
            </a:r>
            <a:r>
              <a:rPr lang="en-US" dirty="0"/>
              <a:t> IDE </a:t>
            </a:r>
            <a:r>
              <a:rPr lang="en-US" baseline="30000" dirty="0"/>
              <a:t>[4] 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[4] Online IDE - https://www.codechef.com/ide</a:t>
            </a:r>
          </a:p>
        </p:txBody>
      </p:sp>
    </p:spTree>
    <p:extLst>
      <p:ext uri="{BB962C8B-B14F-4D97-AF65-F5344CB8AC3E}">
        <p14:creationId xmlns:p14="http://schemas.microsoft.com/office/powerpoint/2010/main" val="3223238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Hello World!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#include &lt; </a:t>
            </a:r>
            <a:r>
              <a:rPr lang="en-US" dirty="0" err="1">
                <a:solidFill>
                  <a:srgbClr val="6F2927"/>
                </a:solidFill>
              </a:rPr>
              <a:t>iostream</a:t>
            </a:r>
            <a:r>
              <a:rPr lang="en-US" dirty="0">
                <a:solidFill>
                  <a:srgbClr val="6F2927"/>
                </a:solidFill>
              </a:rPr>
              <a:t> 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70C0"/>
                </a:solidFill>
              </a:rPr>
              <a:t>cout</a:t>
            </a:r>
            <a:r>
              <a:rPr lang="en-US" dirty="0"/>
              <a:t> &lt;&lt; </a:t>
            </a:r>
            <a:r>
              <a:rPr lang="en-US" dirty="0">
                <a:solidFill>
                  <a:srgbClr val="7030A0"/>
                </a:solidFill>
              </a:rPr>
              <a:t>"Hello World!\n"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B0F0"/>
                </a:solidFill>
              </a:rPr>
              <a:t>return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EXIT_SUCCESS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43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Hello World!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#include &lt;</a:t>
            </a:r>
            <a:r>
              <a:rPr lang="en-US" dirty="0">
                <a:solidFill>
                  <a:srgbClr val="6F2927"/>
                </a:solidFill>
              </a:rPr>
              <a:t> </a:t>
            </a:r>
            <a:r>
              <a:rPr lang="en-US" dirty="0" err="1">
                <a:solidFill>
                  <a:srgbClr val="6F2927"/>
                </a:solidFill>
              </a:rPr>
              <a:t>iostream</a:t>
            </a:r>
            <a:r>
              <a:rPr lang="en-US" dirty="0">
                <a:solidFill>
                  <a:srgbClr val="6F2927"/>
                </a:solidFill>
              </a:rPr>
              <a:t> 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main()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std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&lt;&lt; "Hello World!\n";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return EXIT_SUCCESS;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Enables use of libraries by importing </a:t>
            </a:r>
            <a:r>
              <a:rPr lang="en-US" b="1" dirty="0">
                <a:solidFill>
                  <a:srgbClr val="22337C"/>
                </a:solidFill>
              </a:rPr>
              <a:t>headers</a:t>
            </a:r>
            <a:r>
              <a:rPr lang="en-US" dirty="0"/>
              <a:t> </a:t>
            </a:r>
            <a:r>
              <a:rPr lang="en-US" baseline="30000" dirty="0"/>
              <a:t>[8] </a:t>
            </a:r>
            <a:r>
              <a:rPr lang="en-US" dirty="0"/>
              <a:t>(which contain definitions) of libraries for use in a program.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this case, </a:t>
            </a:r>
            <a:r>
              <a:rPr lang="en-US" b="1" dirty="0" err="1">
                <a:solidFill>
                  <a:srgbClr val="22337C"/>
                </a:solidFill>
              </a:rPr>
              <a:t>iostream</a:t>
            </a:r>
            <a:r>
              <a:rPr lang="en-US" dirty="0">
                <a:solidFill>
                  <a:srgbClr val="22337C"/>
                </a:solidFill>
              </a:rPr>
              <a:t> </a:t>
            </a:r>
            <a:r>
              <a:rPr lang="en-US" baseline="30000" dirty="0"/>
              <a:t>[9]</a:t>
            </a:r>
            <a:r>
              <a:rPr lang="en-US" dirty="0">
                <a:solidFill>
                  <a:srgbClr val="22337C"/>
                </a:solidFill>
              </a:rPr>
              <a:t> </a:t>
            </a:r>
            <a:r>
              <a:rPr lang="en-US" dirty="0"/>
              <a:t>contains information about input/output to console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[8] Include - https://en.wikipedia.org/wiki/Include_directive</a:t>
            </a:r>
          </a:p>
          <a:p>
            <a:pPr algn="l"/>
            <a:r>
              <a:rPr lang="en-US" sz="1000" dirty="0"/>
              <a:t>[9] </a:t>
            </a:r>
            <a:r>
              <a:rPr lang="en-US" sz="1000" dirty="0" err="1"/>
              <a:t>IOstream</a:t>
            </a:r>
            <a:r>
              <a:rPr lang="en-US" sz="1000" dirty="0"/>
              <a:t> - http://www.cplusplus.com/reference/iostream/</a:t>
            </a:r>
          </a:p>
        </p:txBody>
      </p:sp>
    </p:spTree>
    <p:extLst>
      <p:ext uri="{BB962C8B-B14F-4D97-AF65-F5344CB8AC3E}">
        <p14:creationId xmlns:p14="http://schemas.microsoft.com/office/powerpoint/2010/main" val="3184127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Hello World!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std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&lt;&lt; "Hello World!\n";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return EXIT_SUCCESS;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22337C"/>
                </a:solidFill>
              </a:rPr>
              <a:t>Entry point </a:t>
            </a:r>
            <a:r>
              <a:rPr lang="en-US" dirty="0"/>
              <a:t>of the program </a:t>
            </a:r>
            <a:r>
              <a:rPr lang="en-US" baseline="30000" dirty="0"/>
              <a:t>[10]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this case, it specifies an </a:t>
            </a:r>
            <a:r>
              <a:rPr lang="en-US" b="1" dirty="0">
                <a:solidFill>
                  <a:srgbClr val="FF0000"/>
                </a:solidFill>
              </a:rPr>
              <a:t>integer </a:t>
            </a:r>
            <a:r>
              <a:rPr lang="en-US" dirty="0"/>
              <a:t>return of the program (can be a </a:t>
            </a:r>
            <a:r>
              <a:rPr lang="en-US" b="1" dirty="0">
                <a:solidFill>
                  <a:srgbClr val="FF0000"/>
                </a:solidFill>
              </a:rPr>
              <a:t>void</a:t>
            </a:r>
            <a:r>
              <a:rPr lang="en-US" dirty="0"/>
              <a:t>/</a:t>
            </a:r>
            <a:r>
              <a:rPr lang="en-US" b="1" dirty="0">
                <a:solidFill>
                  <a:srgbClr val="FF0000"/>
                </a:solidFill>
              </a:rPr>
              <a:t>null</a:t>
            </a:r>
            <a:r>
              <a:rPr lang="en-US" dirty="0"/>
              <a:t> return though it is not recommended since it negates error handling)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[10] Entry Point - https://en.wikipedia.org/wiki/Entry_point</a:t>
            </a:r>
          </a:p>
        </p:txBody>
      </p:sp>
    </p:spTree>
    <p:extLst>
      <p:ext uri="{BB962C8B-B14F-4D97-AF65-F5344CB8AC3E}">
        <p14:creationId xmlns:p14="http://schemas.microsoft.com/office/powerpoint/2010/main" val="3795196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Hello World!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main()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70C0"/>
                </a:solidFill>
              </a:rPr>
              <a:t>cout</a:t>
            </a:r>
            <a:r>
              <a:rPr lang="en-US" dirty="0"/>
              <a:t> &lt;&lt; </a:t>
            </a:r>
            <a:r>
              <a:rPr lang="en-US" dirty="0">
                <a:solidFill>
                  <a:srgbClr val="7030A0"/>
                </a:solidFill>
              </a:rPr>
              <a:t>"Hello World!\n"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return EXIT_SUCCESS;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22337C"/>
                </a:solidFill>
              </a:rPr>
              <a:t>std</a:t>
            </a:r>
            <a:r>
              <a:rPr lang="en-US" dirty="0">
                <a:solidFill>
                  <a:srgbClr val="22337C"/>
                </a:solidFill>
              </a:rPr>
              <a:t> </a:t>
            </a:r>
            <a:r>
              <a:rPr lang="en-US" dirty="0"/>
              <a:t>is the namespace of the library, which is the standard C++ library as defined by ISO standard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>
                <a:solidFill>
                  <a:srgbClr val="22337C"/>
                </a:solidFill>
              </a:rPr>
              <a:t>cout</a:t>
            </a:r>
            <a:r>
              <a:rPr lang="en-US" dirty="0"/>
              <a:t> is standard console output and it outputs the specified string to the console </a:t>
            </a:r>
            <a:r>
              <a:rPr lang="en-US" baseline="30000" dirty="0"/>
              <a:t>[11]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[11] </a:t>
            </a:r>
            <a:r>
              <a:rPr lang="en-US" sz="1000" dirty="0" err="1"/>
              <a:t>Cout</a:t>
            </a:r>
            <a:r>
              <a:rPr lang="en-US" sz="1000" dirty="0"/>
              <a:t> - http://www.cplusplus.com/reference/iostream/cout/</a:t>
            </a:r>
          </a:p>
        </p:txBody>
      </p:sp>
    </p:spTree>
    <p:extLst>
      <p:ext uri="{BB962C8B-B14F-4D97-AF65-F5344CB8AC3E}">
        <p14:creationId xmlns:p14="http://schemas.microsoft.com/office/powerpoint/2010/main" val="68705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Hello World!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main()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std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&lt;&lt; "Hello World!\n";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B0F0"/>
                </a:solidFill>
              </a:rPr>
              <a:t>return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EXIT_SUCCESS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22337C"/>
                </a:solidFill>
              </a:rPr>
              <a:t>return </a:t>
            </a:r>
            <a:r>
              <a:rPr lang="en-US" baseline="30000" dirty="0"/>
              <a:t>[12]</a:t>
            </a:r>
            <a:r>
              <a:rPr lang="en-US" b="1" baseline="30000" dirty="0">
                <a:solidFill>
                  <a:srgbClr val="22337C"/>
                </a:solidFill>
              </a:rPr>
              <a:t> </a:t>
            </a:r>
            <a:r>
              <a:rPr lang="en-US" dirty="0"/>
              <a:t>terminates function and returns specified value</a:t>
            </a:r>
            <a:endParaRPr lang="en-US" dirty="0">
              <a:solidFill>
                <a:srgbClr val="22337C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22337C"/>
                </a:solidFill>
              </a:rPr>
              <a:t>EXIT_SUCCESS</a:t>
            </a:r>
            <a:r>
              <a:rPr lang="en-US" dirty="0"/>
              <a:t> </a:t>
            </a:r>
            <a:r>
              <a:rPr lang="en-US" baseline="30000" dirty="0"/>
              <a:t>[13] </a:t>
            </a:r>
            <a:r>
              <a:rPr lang="en-US" dirty="0"/>
              <a:t>integer equals to </a:t>
            </a:r>
            <a:r>
              <a:rPr lang="en-US" b="1" dirty="0">
                <a:solidFill>
                  <a:srgbClr val="6F2927"/>
                </a:solidFill>
              </a:rPr>
              <a:t>0</a:t>
            </a:r>
            <a:r>
              <a:rPr lang="en-US" dirty="0"/>
              <a:t> which signifies successful completion of program; opposite is </a:t>
            </a:r>
            <a:r>
              <a:rPr lang="en-US" b="1" dirty="0">
                <a:solidFill>
                  <a:srgbClr val="22337C"/>
                </a:solidFill>
              </a:rPr>
              <a:t>EXIT_FAILURE </a:t>
            </a:r>
            <a:r>
              <a:rPr lang="en-US" dirty="0"/>
              <a:t>(</a:t>
            </a:r>
            <a:r>
              <a:rPr lang="en-US" b="1" dirty="0">
                <a:solidFill>
                  <a:srgbClr val="6F2927"/>
                </a:solidFill>
              </a:rPr>
              <a:t>1</a:t>
            </a:r>
            <a:r>
              <a:rPr lang="en-US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[12] Return - http://en.cppreference.com/w/cpp/language/return</a:t>
            </a:r>
          </a:p>
          <a:p>
            <a:pPr algn="l"/>
            <a:r>
              <a:rPr lang="en-US" sz="1000" dirty="0"/>
              <a:t>[13] EXIT_SUCCESS - http://www.cplusplus.com/reference/cstdlib/EXIT_SUCCESS/?kw=EXIT_SUCCESS</a:t>
            </a:r>
          </a:p>
          <a:p>
            <a:pPr algn="l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0056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Studio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Create a new Console Project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Add example code under “source”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Compile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Run</a:t>
            </a:r>
          </a:p>
        </p:txBody>
      </p:sp>
    </p:spTree>
    <p:extLst>
      <p:ext uri="{BB962C8B-B14F-4D97-AF65-F5344CB8AC3E}">
        <p14:creationId xmlns:p14="http://schemas.microsoft.com/office/powerpoint/2010/main" val="2348246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GCC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Run the following command under /code: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gcc</a:t>
            </a:r>
            <a:r>
              <a:rPr lang="en-US" dirty="0"/>
              <a:t> </a:t>
            </a:r>
            <a:r>
              <a:rPr lang="en-US" dirty="0">
                <a:solidFill>
                  <a:srgbClr val="00B0F0"/>
                </a:solidFill>
              </a:rPr>
              <a:t>-</a:t>
            </a:r>
            <a:r>
              <a:rPr lang="en-US" dirty="0" err="1">
                <a:solidFill>
                  <a:srgbClr val="00B0F0"/>
                </a:solidFill>
              </a:rPr>
              <a:t>lstdc</a:t>
            </a:r>
            <a:r>
              <a:rPr lang="en-US" dirty="0">
                <a:solidFill>
                  <a:srgbClr val="00B0F0"/>
                </a:solidFill>
              </a:rPr>
              <a:t>++ </a:t>
            </a:r>
            <a:r>
              <a:rPr lang="en-US">
                <a:solidFill>
                  <a:srgbClr val="00B050"/>
                </a:solidFill>
              </a:rPr>
              <a:t>hello_world.cxx</a:t>
            </a:r>
            <a:r>
              <a:rPr lang="en-US"/>
              <a:t> </a:t>
            </a:r>
            <a:r>
              <a:rPr lang="en-US" dirty="0">
                <a:solidFill>
                  <a:srgbClr val="00B0F0"/>
                </a:solidFill>
              </a:rPr>
              <a:t>-</a:t>
            </a:r>
            <a:r>
              <a:rPr lang="en-US">
                <a:solidFill>
                  <a:srgbClr val="00B0F0"/>
                </a:solidFill>
              </a:rPr>
              <a:t>o </a:t>
            </a:r>
            <a:r>
              <a:rPr lang="en-US" dirty="0">
                <a:solidFill>
                  <a:srgbClr val="00B0F0"/>
                </a:solidFill>
              </a:rPr>
              <a:t>HelloWorld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compiles the source file to an exe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Run</a:t>
            </a:r>
          </a:p>
        </p:txBody>
      </p:sp>
    </p:spTree>
    <p:extLst>
      <p:ext uri="{BB962C8B-B14F-4D97-AF65-F5344CB8AC3E}">
        <p14:creationId xmlns:p14="http://schemas.microsoft.com/office/powerpoint/2010/main" val="2773020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430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400" b="0" i="0" u="none" strike="noStrike" kern="1200" cap="none" spc="0" normalizeH="0" baseline="0" noProof="0" dirty="0">
                <a:ln w="38100">
                  <a:solidFill>
                    <a:schemeClr val="bg1"/>
                  </a:solidFill>
                </a:ln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?</a:t>
            </a:r>
            <a:endParaRPr kumimoji="0" lang="en-US" sz="11500" b="0" i="0" u="none" strike="noStrike" kern="1200" cap="none" spc="0" normalizeH="0" baseline="0" noProof="0" dirty="0">
              <a:ln w="38100">
                <a:solidFill>
                  <a:schemeClr val="bg1"/>
                </a:solidFill>
              </a:ln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81400" y="6324600"/>
            <a:ext cx="1981200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126433179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Compiler</a:t>
            </a:r>
          </a:p>
          <a:p>
            <a:r>
              <a:rPr lang="en-US" dirty="0"/>
              <a:t>Executable</a:t>
            </a:r>
          </a:p>
          <a:p>
            <a:r>
              <a:rPr lang="en-US" dirty="0"/>
              <a:t>Library</a:t>
            </a:r>
          </a:p>
        </p:txBody>
      </p:sp>
    </p:spTree>
    <p:extLst>
      <p:ext uri="{BB962C8B-B14F-4D97-AF65-F5344CB8AC3E}">
        <p14:creationId xmlns:p14="http://schemas.microsoft.com/office/powerpoint/2010/main" val="203395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aseline="300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[1] Compiler - https://en.wikipedia.org/wiki/Compiler </a:t>
            </a:r>
          </a:p>
        </p:txBody>
      </p:sp>
    </p:spTree>
    <p:extLst>
      <p:ext uri="{BB962C8B-B14F-4D97-AF65-F5344CB8AC3E}">
        <p14:creationId xmlns:p14="http://schemas.microsoft.com/office/powerpoint/2010/main" val="287027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computer program (or a set of programs) that converts source code written in a high level language (CPP, Python, MATLAB) to machine level language (binary) </a:t>
            </a:r>
            <a:r>
              <a:rPr lang="en-US" baseline="30000" dirty="0"/>
              <a:t>[1]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[1] Compiler - https://en.wikipedia.org/wiki/Compiler </a:t>
            </a:r>
          </a:p>
        </p:txBody>
      </p:sp>
    </p:spTree>
    <p:extLst>
      <p:ext uri="{BB962C8B-B14F-4D97-AF65-F5344CB8AC3E}">
        <p14:creationId xmlns:p14="http://schemas.microsoft.com/office/powerpoint/2010/main" val="3241343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It is a computer program (or a set of programs) that converts source code written in a high level language (CPP, Python, MATLAB) to machine level language (binary)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[1]</a:t>
            </a:r>
          </a:p>
          <a:p>
            <a:endParaRPr lang="en-US" dirty="0"/>
          </a:p>
          <a:p>
            <a:r>
              <a:rPr lang="en-US" dirty="0"/>
              <a:t>Basic reason is to generate an </a:t>
            </a:r>
            <a:r>
              <a:rPr lang="en-US" b="1" dirty="0">
                <a:solidFill>
                  <a:srgbClr val="22337C"/>
                </a:solidFill>
              </a:rPr>
              <a:t>executable</a:t>
            </a:r>
            <a:r>
              <a:rPr lang="en-US" dirty="0"/>
              <a:t> or </a:t>
            </a:r>
            <a:r>
              <a:rPr lang="en-US" b="1" dirty="0">
                <a:solidFill>
                  <a:srgbClr val="22337C"/>
                </a:solidFill>
              </a:rPr>
              <a:t>library</a:t>
            </a:r>
          </a:p>
        </p:txBody>
      </p:sp>
    </p:spTree>
    <p:extLst>
      <p:ext uri="{BB962C8B-B14F-4D97-AF65-F5344CB8AC3E}">
        <p14:creationId xmlns:p14="http://schemas.microsoft.com/office/powerpoint/2010/main" val="2581756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aseline="300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[2] Executable - https://en.wikipedia.org/wiki/Executable </a:t>
            </a:r>
          </a:p>
        </p:txBody>
      </p:sp>
    </p:spTree>
    <p:extLst>
      <p:ext uri="{BB962C8B-B14F-4D97-AF65-F5344CB8AC3E}">
        <p14:creationId xmlns:p14="http://schemas.microsoft.com/office/powerpoint/2010/main" val="3443959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Collection of machine code instructions that perform a specific function or task </a:t>
            </a:r>
            <a:r>
              <a:rPr lang="en-US" baseline="30000" dirty="0"/>
              <a:t>[2]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/>
              <a:t>[2] Executable - https://en.wikipedia.org/wiki/Executable </a:t>
            </a:r>
          </a:p>
        </p:txBody>
      </p:sp>
    </p:spTree>
    <p:extLst>
      <p:ext uri="{BB962C8B-B14F-4D97-AF65-F5344CB8AC3E}">
        <p14:creationId xmlns:p14="http://schemas.microsoft.com/office/powerpoint/2010/main" val="1630285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Collection of machine code instructions that perform a specific function or task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[2]</a:t>
            </a:r>
          </a:p>
          <a:p>
            <a:endParaRPr lang="en-US" dirty="0"/>
          </a:p>
          <a:p>
            <a:r>
              <a:rPr lang="en-US" dirty="0"/>
              <a:t>Can be run either on the CPU (central processing unit) or GPU (graphical processing unit)</a:t>
            </a:r>
          </a:p>
        </p:txBody>
      </p:sp>
    </p:spTree>
    <p:extLst>
      <p:ext uri="{BB962C8B-B14F-4D97-AF65-F5344CB8AC3E}">
        <p14:creationId xmlns:p14="http://schemas.microsoft.com/office/powerpoint/2010/main" val="4159959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1">
  <a:themeElements>
    <a:clrScheme name="Custom 1">
      <a:dk1>
        <a:srgbClr val="000000"/>
      </a:dk1>
      <a:lt1>
        <a:srgbClr val="FFFFFF"/>
      </a:lt1>
      <a:dk2>
        <a:srgbClr val="6F2927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</Template>
  <TotalTime>120</TotalTime>
  <Words>941</Words>
  <Application>Microsoft Office PowerPoint</Application>
  <PresentationFormat>On-screen Show (4:3)</PresentationFormat>
  <Paragraphs>144</Paragraphs>
  <Slides>28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template_1</vt:lpstr>
      <vt:lpstr>CBICA S/W Dev Tutorials 01 – Initial Setup</vt:lpstr>
      <vt:lpstr>Introduction</vt:lpstr>
      <vt:lpstr>Basics</vt:lpstr>
      <vt:lpstr>Compiler</vt:lpstr>
      <vt:lpstr>Compiler</vt:lpstr>
      <vt:lpstr>Compiler</vt:lpstr>
      <vt:lpstr>Executable</vt:lpstr>
      <vt:lpstr>Executable</vt:lpstr>
      <vt:lpstr>Executable</vt:lpstr>
      <vt:lpstr>Library</vt:lpstr>
      <vt:lpstr>Library</vt:lpstr>
      <vt:lpstr>Library</vt:lpstr>
      <vt:lpstr>IDE</vt:lpstr>
      <vt:lpstr>IDE</vt:lpstr>
      <vt:lpstr>IDE</vt:lpstr>
      <vt:lpstr>IDE – Online </vt:lpstr>
      <vt:lpstr>IDE – Windows</vt:lpstr>
      <vt:lpstr>IDE – Mac </vt:lpstr>
      <vt:lpstr>IDE – Linux </vt:lpstr>
      <vt:lpstr>Hello World!</vt:lpstr>
      <vt:lpstr>Hello World!</vt:lpstr>
      <vt:lpstr>Hello World!</vt:lpstr>
      <vt:lpstr>Hello World!</vt:lpstr>
      <vt:lpstr>Hello World!</vt:lpstr>
      <vt:lpstr>Hello World!</vt:lpstr>
      <vt:lpstr>Visual Studio Demo</vt:lpstr>
      <vt:lpstr>GCC Demo</vt:lpstr>
      <vt:lpstr>PowerPoint Presentation</vt:lpstr>
    </vt:vector>
  </TitlesOfParts>
  <Company>UPHS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Sarthak Pati</dc:creator>
  <cp:lastModifiedBy>Sarthak Pati</cp:lastModifiedBy>
  <cp:revision>41</cp:revision>
  <dcterms:created xsi:type="dcterms:W3CDTF">2015-03-02T14:56:53Z</dcterms:created>
  <dcterms:modified xsi:type="dcterms:W3CDTF">2016-03-09T16:16:38Z</dcterms:modified>
</cp:coreProperties>
</file>