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65" r:id="rId3"/>
    <p:sldId id="257" r:id="rId4"/>
    <p:sldId id="260" r:id="rId5"/>
    <p:sldId id="261" r:id="rId6"/>
    <p:sldId id="263" r:id="rId7"/>
    <p:sldId id="267" r:id="rId8"/>
    <p:sldId id="262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4D05E-2744-4F2D-8DD5-934837A531FF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99066-B601-4E5A-BF1C-7C6FD6FD1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4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2443"/>
            <a:ext cx="9144000" cy="2387600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4443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3/20/2017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09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690688"/>
            <a:ext cx="10515600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31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62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16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838199" y="1379622"/>
            <a:ext cx="5161547" cy="46349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79622"/>
            <a:ext cx="5181600" cy="46349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6549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94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84386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224339"/>
            <a:ext cx="5157787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84386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24339"/>
            <a:ext cx="5183188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29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02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75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395663"/>
            <a:ext cx="6172200" cy="4596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2" y="1395102"/>
            <a:ext cx="3932237" cy="460479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094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0419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95662"/>
            <a:ext cx="6172200" cy="4596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5102"/>
            <a:ext cx="3932237" cy="46048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77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7897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0"/>
            <a:ext cx="105156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380792"/>
            <a:ext cx="10515600" cy="4641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cer.org/wiki/Documentation/4.1/Developers/Python_scripting" TargetMode="External"/><Relationship Id="rId2" Type="http://schemas.openxmlformats.org/officeDocument/2006/relationships/hyperlink" Target="http://www.slicer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licer.org/wiki/Adding_MRML" TargetMode="External"/><Relationship Id="rId4" Type="http://schemas.openxmlformats.org/officeDocument/2006/relationships/hyperlink" Target="https://www.slicer.org/wiki/Documentation/4.1/Developers/Tutorials/CreateLoadableModul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Geodesic Segmentation</a:t>
            </a:r>
            <a:br>
              <a:rPr lang="en-US" dirty="0" smtClean="0"/>
            </a:br>
            <a:r>
              <a:rPr lang="en-US" dirty="0" smtClean="0"/>
              <a:t>-As a Plugin to Slicer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11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Future</a:t>
            </a:r>
            <a:r>
              <a:rPr lang="en-US" sz="3600" dirty="0" smtClean="0"/>
              <a:t> Ideas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138936" y="1774444"/>
            <a:ext cx="9287764" cy="3800856"/>
          </a:xfrm>
        </p:spPr>
        <p:txBody>
          <a:bodyPr>
            <a:normAutofit fontScale="92500" lnSpcReduction="20000"/>
          </a:bodyPr>
          <a:lstStyle/>
          <a:p>
            <a:pPr marL="228600" lvl="2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sz="1700" dirty="0"/>
              <a:t>Make use of Slicers extensive GUI options for our internal application.</a:t>
            </a:r>
          </a:p>
          <a:p>
            <a:pPr marL="228600" lvl="2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sz="1700" dirty="0"/>
              <a:t>Enable calling Slicer individual modules from CAPTk.</a:t>
            </a:r>
          </a:p>
          <a:p>
            <a:pPr marL="228600" lvl="2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sz="1700" dirty="0"/>
              <a:t>Submitting some applications as Slicer plugins for use publicly</a:t>
            </a:r>
            <a:r>
              <a:rPr lang="en-US" sz="1700" dirty="0" smtClean="0"/>
              <a:t>.</a:t>
            </a:r>
          </a:p>
          <a:p>
            <a:pPr marL="228600" lvl="2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endParaRPr lang="en-US" sz="1700" dirty="0"/>
          </a:p>
          <a:p>
            <a:pPr marL="0" lvl="2" indent="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sz="1700" b="1" dirty="0"/>
              <a:t>References </a:t>
            </a:r>
            <a:r>
              <a:rPr lang="en-US" sz="1700" b="1" dirty="0" smtClean="0"/>
              <a:t>:</a:t>
            </a:r>
          </a:p>
          <a:p>
            <a:pPr marL="285750" lvl="2" indent="-28575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sz="1700" dirty="0" smtClean="0"/>
              <a:t>[1]  </a:t>
            </a:r>
            <a:r>
              <a:rPr lang="en-US" sz="1600" dirty="0" smtClean="0"/>
              <a:t>Adaptive </a:t>
            </a:r>
            <a:r>
              <a:rPr lang="en-US" sz="1600" dirty="0"/>
              <a:t>geodesic transform for segmentation of vertebrae on CT images – </a:t>
            </a:r>
            <a:r>
              <a:rPr lang="en-US" sz="1600" dirty="0" err="1"/>
              <a:t>Gaonkar</a:t>
            </a:r>
            <a:r>
              <a:rPr lang="en-US" sz="1600" dirty="0"/>
              <a:t> et </a:t>
            </a:r>
            <a:r>
              <a:rPr lang="en-US" sz="1600" dirty="0" smtClean="0"/>
              <a:t>  al</a:t>
            </a:r>
            <a:r>
              <a:rPr lang="en-US" sz="1600" dirty="0"/>
              <a:t>.; SPIE Medical Imaging, 2014</a:t>
            </a:r>
          </a:p>
          <a:p>
            <a:pPr marL="228600" lvl="2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sz="1600" dirty="0" smtClean="0"/>
              <a:t>[2]</a:t>
            </a:r>
            <a:r>
              <a:rPr lang="en-US" sz="1600" dirty="0" smtClean="0">
                <a:hlinkClick r:id="rId2"/>
              </a:rPr>
              <a:t> http://www.slicer.org</a:t>
            </a:r>
            <a:endParaRPr lang="en-US" sz="1600" dirty="0" smtClean="0"/>
          </a:p>
          <a:p>
            <a:pPr marL="228600" lvl="2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sz="1600" dirty="0" smtClean="0"/>
              <a:t>[</a:t>
            </a:r>
            <a:r>
              <a:rPr lang="en-US" sz="1600" dirty="0"/>
              <a:t>3] </a:t>
            </a: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www.slicer.org/wiki/Documentation/4.1/Developers/Python_scripting</a:t>
            </a:r>
            <a:endParaRPr lang="en-US" sz="1600" dirty="0" smtClean="0"/>
          </a:p>
          <a:p>
            <a:pPr marL="228600" lvl="2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sz="1600" dirty="0"/>
              <a:t>[4] </a:t>
            </a:r>
            <a:r>
              <a:rPr lang="en-US" sz="1600" dirty="0" smtClean="0">
                <a:hlinkClick r:id="rId4"/>
              </a:rPr>
              <a:t>https</a:t>
            </a:r>
            <a:r>
              <a:rPr lang="en-US" sz="1600" dirty="0">
                <a:hlinkClick r:id="rId4"/>
              </a:rPr>
              <a:t>://</a:t>
            </a:r>
            <a:r>
              <a:rPr lang="en-US" sz="1600" dirty="0" smtClean="0">
                <a:hlinkClick r:id="rId4"/>
              </a:rPr>
              <a:t>www.slicer.org/wiki/Documentation/4.1/Developers/Tutorials/CreateLoadableModule</a:t>
            </a:r>
            <a:endParaRPr lang="en-US" sz="1600" dirty="0" smtClean="0"/>
          </a:p>
          <a:p>
            <a:pPr marL="228600" lvl="2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sz="1600" dirty="0"/>
              <a:t>[5] </a:t>
            </a:r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www.slicer.org/wiki/Adding_MRML</a:t>
            </a:r>
            <a:endParaRPr lang="en-US" sz="1600" dirty="0" smtClean="0"/>
          </a:p>
          <a:p>
            <a:pPr marL="228600" lvl="2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03622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Geodesic </a:t>
            </a:r>
            <a:r>
              <a:rPr lang="en-US" dirty="0"/>
              <a:t>Segmentation </a:t>
            </a:r>
            <a:r>
              <a:rPr lang="en-US" baseline="30000" dirty="0" smtClean="0"/>
              <a:t>[1]</a:t>
            </a:r>
            <a:endParaRPr lang="en-US" baseline="30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066799" y="2320551"/>
            <a:ext cx="5046133" cy="347489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200" dirty="0"/>
              <a:t>A geodesic distance transform map is calculated based on the initial region of interest (ROI)</a:t>
            </a:r>
          </a:p>
          <a:p>
            <a:pPr>
              <a:lnSpc>
                <a:spcPct val="120000"/>
              </a:lnSpc>
            </a:pPr>
            <a:endParaRPr lang="en-US" sz="1000" dirty="0"/>
          </a:p>
          <a:p>
            <a:pPr>
              <a:lnSpc>
                <a:spcPct val="120000"/>
              </a:lnSpc>
            </a:pPr>
            <a:r>
              <a:rPr lang="en-US" sz="2200" dirty="0"/>
              <a:t>The distance increases with distance and image intensity difference from the initial voxel(s)</a:t>
            </a:r>
          </a:p>
          <a:p>
            <a:pPr>
              <a:lnSpc>
                <a:spcPct val="120000"/>
              </a:lnSpc>
            </a:pPr>
            <a:endParaRPr lang="en-US" sz="1000" dirty="0"/>
          </a:p>
          <a:p>
            <a:pPr>
              <a:lnSpc>
                <a:spcPct val="120000"/>
              </a:lnSpc>
            </a:pPr>
            <a:r>
              <a:rPr lang="en-US" sz="2200" dirty="0"/>
              <a:t>The segmentation is calculated based on this distance map on the basis of thresholds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413187" y="2320551"/>
            <a:ext cx="5257800" cy="3419475"/>
            <a:chOff x="402055" y="1546007"/>
            <a:chExt cx="5257800" cy="34194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2055" y="1546007"/>
              <a:ext cx="2628900" cy="341947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0955" y="1546007"/>
              <a:ext cx="2628900" cy="3419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016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3DSlicer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900" y="1320800"/>
            <a:ext cx="9363964" cy="4648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00" dirty="0"/>
              <a:t>3D Slicer is an </a:t>
            </a:r>
            <a:r>
              <a:rPr lang="en-US" sz="1700" dirty="0"/>
              <a:t>software </a:t>
            </a:r>
            <a:r>
              <a:rPr lang="en-US" sz="1700" dirty="0"/>
              <a:t>platform for medical image </a:t>
            </a:r>
            <a:r>
              <a:rPr lang="en-US" sz="1700" dirty="0"/>
              <a:t>informatics. [2]</a:t>
            </a:r>
          </a:p>
          <a:p>
            <a:pPr>
              <a:lnSpc>
                <a:spcPct val="100000"/>
              </a:lnSpc>
            </a:pPr>
            <a:r>
              <a:rPr lang="en-US" sz="1700" dirty="0"/>
              <a:t>Extensible, with powerful </a:t>
            </a:r>
            <a:r>
              <a:rPr lang="en-US" sz="1700" dirty="0"/>
              <a:t>plug-In </a:t>
            </a:r>
            <a:r>
              <a:rPr lang="en-US" sz="1700" dirty="0"/>
              <a:t>capabilities for adding algorithms and </a:t>
            </a:r>
            <a:r>
              <a:rPr lang="en-US" sz="1700" dirty="0"/>
              <a:t>applications.</a:t>
            </a:r>
          </a:p>
          <a:p>
            <a:pPr>
              <a:lnSpc>
                <a:spcPct val="100000"/>
              </a:lnSpc>
            </a:pPr>
            <a:r>
              <a:rPr lang="en-US" sz="1700" dirty="0"/>
              <a:t>Since it is open source we are interested in exploring options of integration of CAPTk and Slicer.</a:t>
            </a:r>
          </a:p>
          <a:p>
            <a:pPr>
              <a:lnSpc>
                <a:spcPct val="100000"/>
              </a:lnSpc>
            </a:pPr>
            <a:r>
              <a:rPr lang="en-US" sz="1700" b="1" u="sng" dirty="0"/>
              <a:t>Requirements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 err="1"/>
              <a:t>CMake</a:t>
            </a:r>
            <a:r>
              <a:rPr lang="en-US" sz="1700" dirty="0"/>
              <a:t>&gt;= </a:t>
            </a:r>
            <a:r>
              <a:rPr lang="en-US" sz="1700" dirty="0"/>
              <a:t>3.7-rc02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 err="1"/>
              <a:t>Git</a:t>
            </a:r>
            <a:r>
              <a:rPr lang="en-US" sz="1700" dirty="0"/>
              <a:t> &gt;= 1.7.10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 err="1"/>
              <a:t>Svn</a:t>
            </a:r>
            <a:r>
              <a:rPr lang="en-US" sz="1700" dirty="0"/>
              <a:t> &gt;= 1.7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 err="1"/>
              <a:t>Qt</a:t>
            </a:r>
            <a:r>
              <a:rPr lang="en-US" sz="1700" dirty="0"/>
              <a:t> 4.8.6</a:t>
            </a:r>
            <a:r>
              <a:rPr lang="en-US" sz="1700" dirty="0"/>
              <a:t>.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Varies slightly depending on OS.</a:t>
            </a:r>
            <a:endParaRPr lang="en-US" sz="1700" dirty="0"/>
          </a:p>
          <a:p>
            <a:pPr lvl="1"/>
            <a:endParaRPr lang="en-US" sz="1800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8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8536" y="126492"/>
            <a:ext cx="7729728" cy="1016508"/>
          </a:xfrm>
        </p:spPr>
        <p:txBody>
          <a:bodyPr/>
          <a:lstStyle/>
          <a:p>
            <a:r>
              <a:rPr lang="en-US" dirty="0" smtClean="0"/>
              <a:t>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72946"/>
            <a:ext cx="8538464" cy="45521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Slicer supports three of extensions </a:t>
            </a:r>
          </a:p>
          <a:p>
            <a:endParaRPr lang="en-US" sz="1900" dirty="0"/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b="1" dirty="0" smtClean="0"/>
              <a:t>CLI- Command line Interface</a:t>
            </a:r>
            <a:r>
              <a:rPr lang="en-US" sz="1800" dirty="0"/>
              <a:t>[3</a:t>
            </a:r>
            <a:r>
              <a:rPr lang="en-US" sz="1800" dirty="0" smtClean="0"/>
              <a:t>]</a:t>
            </a:r>
            <a:endParaRPr lang="en-US" sz="1700" b="1" dirty="0" smtClean="0"/>
          </a:p>
          <a:p>
            <a:pPr marL="685800" lvl="3">
              <a:lnSpc>
                <a:spcPct val="100000"/>
              </a:lnSpc>
              <a:spcBef>
                <a:spcPts val="1000"/>
              </a:spcBef>
            </a:pPr>
            <a:r>
              <a:rPr lang="en-US" sz="1500" dirty="0" smtClean="0"/>
              <a:t> The </a:t>
            </a:r>
            <a:r>
              <a:rPr lang="en-US" sz="1500" dirty="0"/>
              <a:t>application appears on Slicer module list and has restricted input provisions</a:t>
            </a:r>
          </a:p>
          <a:p>
            <a:pPr marL="685800" lvl="3">
              <a:lnSpc>
                <a:spcPct val="100000"/>
              </a:lnSpc>
              <a:spcBef>
                <a:spcPts val="1000"/>
              </a:spcBef>
            </a:pPr>
            <a:r>
              <a:rPr lang="en-US" sz="1500" dirty="0"/>
              <a:t> Can be in C++, Python. </a:t>
            </a:r>
          </a:p>
          <a:p>
            <a:pPr marL="342900" lvl="2" indent="-342900">
              <a:lnSpc>
                <a:spcPct val="100000"/>
              </a:lnSpc>
              <a:spcBef>
                <a:spcPts val="1000"/>
              </a:spcBef>
            </a:pPr>
            <a:r>
              <a:rPr lang="en-US" sz="1900" b="1" dirty="0" smtClean="0"/>
              <a:t>Loadable </a:t>
            </a:r>
            <a:r>
              <a:rPr lang="en-US" dirty="0" smtClean="0"/>
              <a:t>[4]</a:t>
            </a:r>
            <a:endParaRPr lang="en-US" sz="1900" b="1" dirty="0" smtClean="0"/>
          </a:p>
          <a:p>
            <a:pPr marL="685800" lvl="3">
              <a:lnSpc>
                <a:spcPct val="100000"/>
              </a:lnSpc>
              <a:spcBef>
                <a:spcPts val="1000"/>
              </a:spcBef>
            </a:pPr>
            <a:r>
              <a:rPr lang="en-US" sz="1500" dirty="0" smtClean="0"/>
              <a:t>  </a:t>
            </a:r>
            <a:r>
              <a:rPr lang="en-US" sz="1500" dirty="0"/>
              <a:t>Allows use of Slicer GUI.</a:t>
            </a:r>
          </a:p>
          <a:p>
            <a:pPr marL="685800" lvl="3">
              <a:lnSpc>
                <a:spcPct val="100000"/>
              </a:lnSpc>
              <a:spcBef>
                <a:spcPts val="1000"/>
              </a:spcBef>
            </a:pPr>
            <a:r>
              <a:rPr lang="en-US" sz="1500" dirty="0"/>
              <a:t>  For now only supports </a:t>
            </a:r>
            <a:r>
              <a:rPr lang="en-US" sz="1500" dirty="0" err="1"/>
              <a:t>c</a:t>
            </a:r>
            <a:r>
              <a:rPr lang="en-US" sz="1500" dirty="0" err="1" smtClean="0"/>
              <a:t>++</a:t>
            </a:r>
            <a:endParaRPr lang="en-US" sz="1500" dirty="0"/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b="1" dirty="0"/>
              <a:t>Scripted</a:t>
            </a:r>
          </a:p>
          <a:p>
            <a:pPr marL="685800" lvl="3">
              <a:lnSpc>
                <a:spcPct val="100000"/>
              </a:lnSpc>
              <a:spcBef>
                <a:spcPts val="1000"/>
              </a:spcBef>
            </a:pPr>
            <a:r>
              <a:rPr lang="en-US" sz="1500" dirty="0"/>
              <a:t> </a:t>
            </a:r>
            <a:r>
              <a:rPr lang="en-US" sz="1500" dirty="0"/>
              <a:t> Has full access to applications GUI</a:t>
            </a:r>
          </a:p>
          <a:p>
            <a:pPr marL="685800" lvl="3">
              <a:lnSpc>
                <a:spcPct val="100000"/>
              </a:lnSpc>
              <a:spcBef>
                <a:spcPts val="1000"/>
              </a:spcBef>
            </a:pPr>
            <a:r>
              <a:rPr lang="en-US" sz="1500" dirty="0"/>
              <a:t>  Scripted </a:t>
            </a:r>
            <a:r>
              <a:rPr lang="en-US" sz="1500" dirty="0"/>
              <a:t>modules are written in </a:t>
            </a:r>
            <a:r>
              <a:rPr lang="en-US" sz="1500" dirty="0"/>
              <a:t>Python</a:t>
            </a:r>
          </a:p>
          <a:p>
            <a:pPr marL="685800" lvl="3">
              <a:lnSpc>
                <a:spcPct val="100000"/>
              </a:lnSpc>
              <a:spcBef>
                <a:spcPts val="1000"/>
              </a:spcBef>
            </a:pPr>
            <a:r>
              <a:rPr lang="en-US" sz="1500" dirty="0"/>
              <a:t> </a:t>
            </a:r>
            <a:r>
              <a:rPr lang="en-US" sz="1500" dirty="0"/>
              <a:t> Well documented with lots of example .</a:t>
            </a:r>
          </a:p>
        </p:txBody>
      </p:sp>
    </p:spTree>
    <p:extLst>
      <p:ext uri="{BB962C8B-B14F-4D97-AF65-F5344CB8AC3E}">
        <p14:creationId xmlns:p14="http://schemas.microsoft.com/office/powerpoint/2010/main" val="410846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636" y="380492"/>
            <a:ext cx="7729728" cy="6590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Extension wizard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669" y="1664377"/>
            <a:ext cx="5968831" cy="3101983"/>
          </a:xfrm>
        </p:spPr>
        <p:txBody>
          <a:bodyPr/>
          <a:lstStyle/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 smtClean="0"/>
              <a:t>Extension </a:t>
            </a:r>
            <a:r>
              <a:rPr lang="en-US" sz="1700" dirty="0"/>
              <a:t>Wizard </a:t>
            </a:r>
            <a:r>
              <a:rPr lang="en-US" sz="1700" dirty="0"/>
              <a:t>– provide example template structure that slicer’s </a:t>
            </a:r>
            <a:r>
              <a:rPr lang="en-US" sz="1700" dirty="0" err="1"/>
              <a:t>cmake</a:t>
            </a:r>
            <a:r>
              <a:rPr lang="en-US" sz="1700" dirty="0"/>
              <a:t> can pickup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Creates a directory structure with Template .cxx, xml and </a:t>
            </a:r>
            <a:r>
              <a:rPr lang="en-US" sz="1700" dirty="0" err="1"/>
              <a:t>Cmake</a:t>
            </a:r>
            <a:r>
              <a:rPr lang="en-US" sz="1700" dirty="0"/>
              <a:t> files.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endParaRPr lang="en-US" sz="1700" dirty="0"/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CLI modules can be called </a:t>
            </a:r>
            <a:r>
              <a:rPr lang="en-US" sz="1700" dirty="0" err="1"/>
              <a:t>viacommand</a:t>
            </a:r>
            <a:r>
              <a:rPr lang="en-US" sz="1700" dirty="0"/>
              <a:t> line as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Slicer.exe </a:t>
            </a:r>
            <a:r>
              <a:rPr lang="en-US" sz="1700" dirty="0"/>
              <a:t>–launch </a:t>
            </a:r>
            <a:r>
              <a:rPr lang="en-US" sz="1700" dirty="0" err="1"/>
              <a:t>GeodesicSeg</a:t>
            </a:r>
            <a:r>
              <a:rPr lang="en-US" sz="1700" dirty="0"/>
              <a:t> input..</a:t>
            </a:r>
            <a:r>
              <a:rPr lang="en-US" sz="1700" dirty="0" err="1"/>
              <a:t>nii</a:t>
            </a:r>
            <a:r>
              <a:rPr lang="en-US" sz="1700" dirty="0"/>
              <a:t> </a:t>
            </a:r>
            <a:r>
              <a:rPr lang="en-US" sz="1700" dirty="0" err="1"/>
              <a:t>mask.nii</a:t>
            </a:r>
            <a:r>
              <a:rPr lang="en-US" sz="1700" dirty="0"/>
              <a:t> </a:t>
            </a:r>
            <a:r>
              <a:rPr lang="en-US" sz="1700" dirty="0" err="1"/>
              <a:t>output.nii</a:t>
            </a:r>
            <a:endParaRPr lang="en-US" sz="17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Placeholder 4" descr="3D Slicer 4.6.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70836" y="1190625"/>
            <a:ext cx="5221164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5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66" y="96117"/>
            <a:ext cx="10515600" cy="833939"/>
          </a:xfrm>
        </p:spPr>
        <p:txBody>
          <a:bodyPr/>
          <a:lstStyle/>
          <a:p>
            <a:r>
              <a:rPr lang="en-US" dirty="0" smtClean="0"/>
              <a:t>Loadable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6" y="1262187"/>
            <a:ext cx="11065935" cy="482111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b="1" dirty="0" smtClean="0"/>
              <a:t>CMakeLists.txt</a:t>
            </a:r>
            <a:endParaRPr lang="en-US" sz="1700" b="1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5444067" y="1964033"/>
            <a:ext cx="1219200" cy="118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7866" y="1644054"/>
            <a:ext cx="489373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700" dirty="0" smtClean="0"/>
              <a:t> set(MODULE_NAME </a:t>
            </a:r>
            <a:r>
              <a:rPr lang="en-US" sz="1700" dirty="0" err="1" smtClean="0"/>
              <a:t>GeodesicSegmentation</a:t>
            </a:r>
            <a:r>
              <a:rPr lang="en-US" sz="1700" dirty="0" smtClean="0"/>
              <a:t>)</a:t>
            </a:r>
          </a:p>
          <a:p>
            <a:pPr lvl="1"/>
            <a:r>
              <a:rPr lang="en-US" sz="1700" dirty="0" smtClean="0"/>
              <a:t>  </a:t>
            </a:r>
            <a:r>
              <a:rPr lang="en-US" sz="1700" dirty="0" err="1" smtClean="0"/>
              <a:t>find_package</a:t>
            </a:r>
            <a:r>
              <a:rPr lang="en-US" sz="1700" dirty="0" smtClean="0"/>
              <a:t>(Slicer REQUIRED)</a:t>
            </a:r>
          </a:p>
          <a:p>
            <a:pPr lvl="1"/>
            <a:r>
              <a:rPr lang="en-US" sz="1700" dirty="0" smtClean="0"/>
              <a:t> include(${</a:t>
            </a:r>
            <a:r>
              <a:rPr lang="en-US" sz="1700" dirty="0" err="1" smtClean="0"/>
              <a:t>Slicer_USE_FILE</a:t>
            </a:r>
            <a:r>
              <a:rPr lang="en-US" sz="1700" dirty="0" smtClean="0"/>
              <a:t>})</a:t>
            </a:r>
          </a:p>
          <a:p>
            <a:pPr lvl="1"/>
            <a:r>
              <a:rPr lang="en-US" sz="1700" dirty="0" smtClean="0"/>
              <a:t> </a:t>
            </a:r>
            <a:r>
              <a:rPr lang="en-US" sz="1700" dirty="0" err="1" smtClean="0"/>
              <a:t>add_subdirectory</a:t>
            </a:r>
            <a:r>
              <a:rPr lang="en-US" sz="1700" dirty="0" smtClean="0"/>
              <a:t>(</a:t>
            </a:r>
            <a:r>
              <a:rPr lang="en-US" sz="1700" dirty="0" err="1" smtClean="0"/>
              <a:t>GeodesicSeg</a:t>
            </a:r>
            <a:r>
              <a:rPr lang="en-US" sz="1700" dirty="0" smtClean="0"/>
              <a:t>) 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484535" y="1644054"/>
            <a:ext cx="3436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Allowsthe</a:t>
            </a:r>
            <a:r>
              <a:rPr lang="en-US" dirty="0" smtClean="0"/>
              <a:t> application to be loaded</a:t>
            </a:r>
          </a:p>
          <a:p>
            <a:r>
              <a:rPr lang="en-US" dirty="0" smtClean="0"/>
              <a:t> by slicer dynamically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6966" y="288535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Generatelm</a:t>
            </a:r>
            <a:r>
              <a:rPr lang="en-US" dirty="0" smtClean="0"/>
              <a:t>(</a:t>
            </a:r>
            <a:r>
              <a:rPr lang="en-US" dirty="0" err="1" smtClean="0"/>
              <a:t>GeodesicSeg_SRCS</a:t>
            </a:r>
            <a:r>
              <a:rPr lang="en-US" dirty="0" smtClean="0"/>
              <a:t> GeodesicSeg.txt)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444067" y="3177863"/>
            <a:ext cx="1219200" cy="118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484535" y="2913963"/>
            <a:ext cx="3869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generate the supporting files for Loadable Module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7699" y="3531682"/>
            <a:ext cx="37380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Setet</a:t>
            </a:r>
            <a:r>
              <a:rPr lang="en-US" dirty="0" smtClean="0"/>
              <a:t>(</a:t>
            </a:r>
            <a:r>
              <a:rPr lang="en-US" dirty="0" err="1" smtClean="0"/>
              <a:t>lib_name</a:t>
            </a:r>
            <a:r>
              <a:rPr lang="en-US" dirty="0" smtClean="0"/>
              <a:t> </a:t>
            </a:r>
            <a:r>
              <a:rPr lang="en-US" dirty="0" err="1" smtClean="0"/>
              <a:t>GeodesicSeg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Add_library</a:t>
            </a:r>
            <a:r>
              <a:rPr lang="en-US" dirty="0" smtClean="0"/>
              <a:t>(${</a:t>
            </a:r>
            <a:r>
              <a:rPr lang="en-US" dirty="0" err="1" smtClean="0"/>
              <a:t>lib_name</a:t>
            </a:r>
            <a:r>
              <a:rPr lang="en-US" dirty="0" smtClean="0"/>
              <a:t>}</a:t>
            </a:r>
          </a:p>
          <a:p>
            <a:r>
              <a:rPr lang="en-US" dirty="0"/>
              <a:t> </a:t>
            </a:r>
            <a:r>
              <a:rPr lang="en-US" dirty="0" smtClean="0"/>
              <a:t>   ${</a:t>
            </a:r>
            <a:r>
              <a:rPr lang="en-US" dirty="0" err="1" smtClean="0"/>
              <a:t>GeodesicSeg_SRCS</a:t>
            </a:r>
            <a:r>
              <a:rPr lang="en-US" dirty="0" smtClean="0"/>
              <a:t>}</a:t>
            </a:r>
          </a:p>
          <a:p>
            <a:r>
              <a:rPr lang="en-US" dirty="0"/>
              <a:t> </a:t>
            </a:r>
            <a:r>
              <a:rPr lang="en-US" dirty="0" smtClean="0"/>
              <a:t>   )</a:t>
            </a:r>
          </a:p>
          <a:p>
            <a:r>
              <a:rPr lang="en-US" dirty="0" err="1" smtClean="0"/>
              <a:t>Target_link_libraries</a:t>
            </a:r>
            <a:r>
              <a:rPr lang="en-US" dirty="0" smtClean="0"/>
              <a:t>(${</a:t>
            </a:r>
            <a:r>
              <a:rPr lang="en-US" dirty="0" err="1" smtClean="0"/>
              <a:t>lib_name</a:t>
            </a:r>
            <a:r>
              <a:rPr lang="en-US" dirty="0" smtClean="0"/>
              <a:t>}</a:t>
            </a:r>
          </a:p>
          <a:p>
            <a:r>
              <a:rPr lang="en-US" dirty="0"/>
              <a:t> </a:t>
            </a:r>
            <a:r>
              <a:rPr lang="en-US" dirty="0" smtClean="0"/>
              <a:t>     ${</a:t>
            </a:r>
            <a:r>
              <a:rPr lang="en-US" dirty="0" err="1" smtClean="0"/>
              <a:t>Slicer_Libs_LIBRARIES</a:t>
            </a:r>
            <a:r>
              <a:rPr lang="en-US" dirty="0" smtClean="0"/>
              <a:t>}</a:t>
            </a:r>
          </a:p>
          <a:p>
            <a:r>
              <a:rPr lang="en-US" dirty="0"/>
              <a:t> </a:t>
            </a:r>
            <a:r>
              <a:rPr lang="en-US" dirty="0" smtClean="0"/>
              <a:t>     ${Slicer3_Base_LIBRARIES}</a:t>
            </a:r>
          </a:p>
          <a:p>
            <a:r>
              <a:rPr lang="en-US" dirty="0"/>
              <a:t> </a:t>
            </a:r>
            <a:r>
              <a:rPr lang="en-US" dirty="0" smtClean="0"/>
              <a:t>     )</a:t>
            </a:r>
          </a:p>
          <a:p>
            <a:r>
              <a:rPr lang="en-US" dirty="0" err="1" smtClean="0"/>
              <a:t>Slicer_install_modules</a:t>
            </a:r>
            <a:r>
              <a:rPr lang="en-US" dirty="0" smtClean="0"/>
              <a:t>(${</a:t>
            </a:r>
            <a:r>
              <a:rPr lang="en-US" dirty="0" err="1" smtClean="0"/>
              <a:t>lib_name</a:t>
            </a:r>
            <a:r>
              <a:rPr lang="en-US" dirty="0" smtClean="0"/>
              <a:t>})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5444067" y="4967447"/>
            <a:ext cx="1219200" cy="118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721600" y="4657382"/>
            <a:ext cx="2827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Build and Install the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7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3936" y="189457"/>
            <a:ext cx="7729728" cy="876808"/>
          </a:xfrm>
        </p:spPr>
        <p:txBody>
          <a:bodyPr>
            <a:normAutofit/>
          </a:bodyPr>
          <a:lstStyle/>
          <a:p>
            <a:r>
              <a:rPr lang="en-US" dirty="0"/>
              <a:t>Directory</a:t>
            </a:r>
            <a:r>
              <a:rPr lang="en-US" sz="2400" dirty="0" smtClean="0"/>
              <a:t> </a:t>
            </a:r>
            <a:r>
              <a:rPr lang="en-US" dirty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0536" y="1492812"/>
            <a:ext cx="8576564" cy="4539688"/>
          </a:xfrm>
        </p:spPr>
        <p:txBody>
          <a:bodyPr/>
          <a:lstStyle/>
          <a:p>
            <a:r>
              <a:rPr lang="en-US" sz="1800" dirty="0">
                <a:latin typeface="+mn-lt"/>
                <a:ea typeface="+mn-ea"/>
              </a:rPr>
              <a:t>Upper directory to link to extension wizard</a:t>
            </a:r>
          </a:p>
          <a:p>
            <a:r>
              <a:rPr lang="en-US" sz="1800" dirty="0" err="1">
                <a:latin typeface="+mn-lt"/>
                <a:ea typeface="+mn-ea"/>
              </a:rPr>
              <a:t>NewModule</a:t>
            </a:r>
            <a:r>
              <a:rPr lang="en-US" sz="1800" dirty="0">
                <a:latin typeface="+mn-lt"/>
                <a:ea typeface="+mn-ea"/>
              </a:rPr>
              <a:t>- contains CMakeLists.txt and subdirectory of source  files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2398" y="2469173"/>
            <a:ext cx="40894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Subdirectory for </a:t>
            </a:r>
            <a:r>
              <a:rPr lang="en-US" sz="1600" b="1" dirty="0" smtClean="0"/>
              <a:t>Loadable</a:t>
            </a:r>
          </a:p>
          <a:p>
            <a:r>
              <a:rPr lang="en-US" sz="1600" b="1" dirty="0" smtClean="0"/>
              <a:t>   </a:t>
            </a:r>
            <a:r>
              <a:rPr lang="en-US" sz="1600" dirty="0" smtClean="0"/>
              <a:t>/</a:t>
            </a:r>
            <a:r>
              <a:rPr lang="en-US" dirty="0"/>
              <a:t>Loadable</a:t>
            </a:r>
            <a:endParaRPr lang="en-US" dirty="0"/>
          </a:p>
          <a:p>
            <a:pPr lvl="1"/>
            <a:r>
              <a:rPr lang="en-US" dirty="0"/>
              <a:t>/CMakeLists.txt</a:t>
            </a:r>
          </a:p>
          <a:p>
            <a:pPr lvl="1"/>
            <a:r>
              <a:rPr lang="en-US" dirty="0"/>
              <a:t>/NewModule.xml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vtkNewModule.h</a:t>
            </a:r>
            <a:endParaRPr lang="en-US" dirty="0"/>
          </a:p>
          <a:p>
            <a:pPr lvl="1"/>
            <a:r>
              <a:rPr lang="en-US" dirty="0"/>
              <a:t>/vtknewModuleConfigure.h.in</a:t>
            </a:r>
          </a:p>
          <a:p>
            <a:pPr lvl="1"/>
            <a:r>
              <a:rPr lang="en-US" dirty="0"/>
              <a:t>/vtkNewModuleGUI.cxx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vtkNewModuleGUI.h</a:t>
            </a:r>
            <a:endParaRPr lang="en-US" dirty="0"/>
          </a:p>
          <a:p>
            <a:pPr lvl="1"/>
            <a:r>
              <a:rPr lang="en-US" dirty="0"/>
              <a:t>/</a:t>
            </a:r>
            <a:r>
              <a:rPr lang="en-US" dirty="0" err="1"/>
              <a:t>vtkNewModuleLogic.h</a:t>
            </a:r>
            <a:endParaRPr lang="en-US" dirty="0"/>
          </a:p>
          <a:p>
            <a:pPr lvl="1"/>
            <a:r>
              <a:rPr lang="en-US" dirty="0"/>
              <a:t>/vtkNewModuleLogic.cxx</a:t>
            </a:r>
          </a:p>
          <a:p>
            <a:pPr lvl="1"/>
            <a:r>
              <a:rPr lang="en-US" dirty="0"/>
              <a:t>/vtkMRMLNewModuleNode.cxx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vtkMRMLNewModuleNode.h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727179" y="2642162"/>
            <a:ext cx="3928576" cy="2592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Subdirectory for CLI </a:t>
            </a:r>
          </a:p>
          <a:p>
            <a:endParaRPr lang="en-US" dirty="0" smtClean="0"/>
          </a:p>
          <a:p>
            <a:r>
              <a:rPr lang="en-US" dirty="0" smtClean="0"/>
              <a:t>/CLI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/data</a:t>
            </a:r>
          </a:p>
          <a:p>
            <a:r>
              <a:rPr lang="en-US" dirty="0"/>
              <a:t> </a:t>
            </a:r>
            <a:r>
              <a:rPr lang="en-US" dirty="0" smtClean="0"/>
              <a:t>    /testing</a:t>
            </a:r>
          </a:p>
          <a:p>
            <a:r>
              <a:rPr lang="en-US" dirty="0"/>
              <a:t> </a:t>
            </a:r>
            <a:r>
              <a:rPr lang="en-US" dirty="0" smtClean="0"/>
              <a:t>   /CMakeLists.txt</a:t>
            </a:r>
          </a:p>
          <a:p>
            <a:r>
              <a:rPr lang="en-US" dirty="0"/>
              <a:t> </a:t>
            </a:r>
            <a:r>
              <a:rPr lang="en-US" dirty="0" smtClean="0"/>
              <a:t>    NewModule.cxx</a:t>
            </a:r>
          </a:p>
          <a:p>
            <a:r>
              <a:rPr lang="en-US" dirty="0"/>
              <a:t> </a:t>
            </a:r>
            <a:r>
              <a:rPr lang="en-US" dirty="0" smtClean="0"/>
              <a:t>    NewModule.xml</a:t>
            </a:r>
          </a:p>
          <a:p>
            <a:r>
              <a:rPr lang="en-US" dirty="0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203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036" y="126492"/>
            <a:ext cx="7729728" cy="1041908"/>
          </a:xfrm>
        </p:spPr>
        <p:txBody>
          <a:bodyPr/>
          <a:lstStyle/>
          <a:p>
            <a:r>
              <a:rPr lang="en-US" dirty="0" err="1" smtClean="0"/>
              <a:t>Gui</a:t>
            </a:r>
            <a:r>
              <a:rPr lang="en-US" dirty="0" smtClean="0"/>
              <a:t> and </a:t>
            </a:r>
            <a:r>
              <a:rPr lang="en-US" dirty="0"/>
              <a:t>User</a:t>
            </a:r>
            <a:r>
              <a:rPr lang="en-US" dirty="0" smtClean="0"/>
              <a:t> </a:t>
            </a:r>
            <a:r>
              <a:rPr lang="en-US" dirty="0" smtClean="0"/>
              <a:t>Interaction[5]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33" y="1708912"/>
            <a:ext cx="10879667" cy="4023551"/>
          </a:xfrm>
        </p:spPr>
        <p:txBody>
          <a:bodyPr/>
          <a:lstStyle/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For application with GUI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Create a </a:t>
            </a:r>
            <a:r>
              <a:rPr lang="en-US" sz="1700" dirty="0" err="1"/>
              <a:t>vtk</a:t>
            </a:r>
            <a:r>
              <a:rPr lang="en-US" sz="1700" dirty="0"/>
              <a:t> GUI derived </a:t>
            </a:r>
            <a:r>
              <a:rPr lang="en-US" sz="1700" dirty="0" smtClean="0"/>
              <a:t>class</a:t>
            </a:r>
          </a:p>
          <a:p>
            <a:pPr marL="0" lvl="2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sz="1700" dirty="0"/>
              <a:t> </a:t>
            </a:r>
            <a:r>
              <a:rPr lang="en-US" sz="1700" dirty="0" smtClean="0"/>
              <a:t>         </a:t>
            </a:r>
            <a:r>
              <a:rPr lang="en-US" sz="1700" dirty="0"/>
              <a:t>example- </a:t>
            </a:r>
            <a:r>
              <a:rPr lang="en-US" sz="1700" dirty="0" err="1"/>
              <a:t>vtkGeodesicGUI.h</a:t>
            </a:r>
            <a:r>
              <a:rPr lang="en-US" sz="1700" dirty="0"/>
              <a:t> – derived from </a:t>
            </a:r>
            <a:r>
              <a:rPr lang="en-US" sz="1700" dirty="0" err="1"/>
              <a:t>vtkSlicerModuleGUI</a:t>
            </a:r>
            <a:endParaRPr lang="en-US" sz="1700" dirty="0"/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The input image recognition and other user interactions are handled by MRML 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A Library for handling medical image extensions.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MRML works on scenes and node 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Each data object is a node and collection is a scene.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1700" dirty="0"/>
              <a:t>Nodes get the current state of application – like in our case the drawing.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053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4936" y="448013"/>
            <a:ext cx="7729728" cy="682287"/>
          </a:xfrm>
        </p:spPr>
        <p:txBody>
          <a:bodyPr>
            <a:normAutofit fontScale="90000"/>
          </a:bodyPr>
          <a:lstStyle/>
          <a:p>
            <a:r>
              <a:rPr lang="en-US" dirty="0"/>
              <a:t>Generic </a:t>
            </a:r>
            <a:r>
              <a:rPr lang="en-US" dirty="0" smtClean="0"/>
              <a:t>MRML Node</a:t>
            </a:r>
            <a:endParaRPr lang="en-US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34407" y="1365025"/>
            <a:ext cx="11049593" cy="481670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lvl="2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en-US" sz="1700" dirty="0"/>
              <a:t>First try to create the object from the </a:t>
            </a:r>
            <a:r>
              <a:rPr lang="en-US" altLang="en-US" sz="1700" dirty="0" err="1"/>
              <a:t>vtkObjectFactory</a:t>
            </a:r>
            <a:r>
              <a:rPr lang="en-US" altLang="en-US" sz="1700" dirty="0"/>
              <a:t> </a:t>
            </a:r>
          </a:p>
          <a:p>
            <a:pPr marL="914400" lvl="4" indent="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altLang="en-US" sz="1500" dirty="0" err="1"/>
              <a:t>vtkMRMLExampleLoadableModuleNode</a:t>
            </a:r>
            <a:r>
              <a:rPr lang="en-US" altLang="en-US" sz="1500" dirty="0"/>
              <a:t>* </a:t>
            </a:r>
            <a:r>
              <a:rPr lang="en-US" altLang="en-US" sz="1500" dirty="0" err="1"/>
              <a:t>vtkMRMLExampleLoadableModuleNode</a:t>
            </a:r>
            <a:r>
              <a:rPr lang="en-US" altLang="en-US" sz="1500" dirty="0"/>
              <a:t>::New() </a:t>
            </a:r>
          </a:p>
          <a:p>
            <a:pPr marL="914400" lvl="4" indent="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altLang="en-US" sz="1500" dirty="0"/>
              <a:t>{ </a:t>
            </a:r>
          </a:p>
          <a:p>
            <a:pPr marL="914400" lvl="4" indent="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altLang="en-US" sz="1500" dirty="0" err="1"/>
              <a:t>vtkObject</a:t>
            </a:r>
            <a:r>
              <a:rPr lang="en-US" altLang="en-US" sz="1500" dirty="0"/>
              <a:t>* ret = </a:t>
            </a:r>
            <a:r>
              <a:rPr lang="en-US" altLang="en-US" sz="1500" dirty="0" err="1"/>
              <a:t>vtkObjectFactory</a:t>
            </a:r>
            <a:r>
              <a:rPr lang="en-US" altLang="en-US" sz="1500" dirty="0"/>
              <a:t>::</a:t>
            </a:r>
            <a:r>
              <a:rPr lang="en-US" altLang="en-US" sz="1500" dirty="0" err="1"/>
              <a:t>CreateInstance</a:t>
            </a:r>
            <a:r>
              <a:rPr lang="en-US" altLang="en-US" sz="1500" dirty="0"/>
              <a:t>("</a:t>
            </a:r>
            <a:r>
              <a:rPr lang="en-US" altLang="en-US" sz="1500" dirty="0" err="1"/>
              <a:t>vtkMRMLExampleLoadableModuleNode</a:t>
            </a:r>
            <a:r>
              <a:rPr lang="en-US" altLang="en-US" sz="1500" dirty="0"/>
              <a:t>"); </a:t>
            </a:r>
          </a:p>
          <a:p>
            <a:pPr marL="914400" lvl="4" indent="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altLang="en-US" sz="1500" dirty="0"/>
              <a:t>if(ret) </a:t>
            </a:r>
          </a:p>
          <a:p>
            <a:pPr marL="914400" lvl="4" indent="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altLang="en-US" sz="1500" dirty="0"/>
              <a:t>{ </a:t>
            </a:r>
          </a:p>
          <a:p>
            <a:pPr marL="914400" lvl="4" indent="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altLang="en-US" sz="1500" dirty="0"/>
              <a:t>return (</a:t>
            </a:r>
            <a:r>
              <a:rPr lang="en-US" altLang="en-US" sz="1500" dirty="0" err="1"/>
              <a:t>vtkMRMLExampleLoadableModuleNode</a:t>
            </a:r>
            <a:r>
              <a:rPr lang="en-US" altLang="en-US" sz="1500" dirty="0"/>
              <a:t>*)ret;</a:t>
            </a:r>
          </a:p>
          <a:p>
            <a:pPr marL="914400" lvl="4" indent="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altLang="en-US" sz="1500" dirty="0"/>
              <a:t> }// If the factory was unable to create the object, then create it here.  </a:t>
            </a:r>
          </a:p>
          <a:p>
            <a:pPr marL="914400" lvl="4" indent="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altLang="en-US" sz="1500" dirty="0"/>
              <a:t>  //return new </a:t>
            </a:r>
            <a:r>
              <a:rPr lang="en-US" altLang="en-US" sz="1500" dirty="0" err="1"/>
              <a:t>vtkMRMLExampleLoadableModuleNode</a:t>
            </a:r>
            <a:r>
              <a:rPr lang="en-US" altLang="en-US" sz="1500" dirty="0"/>
              <a:t>;</a:t>
            </a:r>
          </a:p>
          <a:p>
            <a:pPr marL="914400" lvl="4" indent="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None/>
            </a:pPr>
            <a:r>
              <a:rPr lang="en-US" altLang="en-US" sz="1500" dirty="0"/>
              <a:t> } </a:t>
            </a:r>
          </a:p>
          <a:p>
            <a:pPr marL="228600" lvl="2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en-US" sz="1700" dirty="0"/>
              <a:t>Then </a:t>
            </a:r>
            <a:r>
              <a:rPr lang="en-US" altLang="en-US" sz="1700" dirty="0"/>
              <a:t>create a instance of </a:t>
            </a:r>
            <a:r>
              <a:rPr lang="en-US" altLang="en-US" sz="1700" dirty="0" err="1"/>
              <a:t>mrml</a:t>
            </a:r>
            <a:r>
              <a:rPr lang="en-US" altLang="en-US" sz="1700" dirty="0"/>
              <a:t> </a:t>
            </a:r>
            <a:r>
              <a:rPr lang="en-US" altLang="en-US" sz="1700" dirty="0"/>
              <a:t>scene</a:t>
            </a:r>
            <a:endParaRPr lang="en-US" altLang="en-US" sz="1700" dirty="0"/>
          </a:p>
          <a:p>
            <a:pPr marL="228600" lvl="2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en-US" sz="1700" dirty="0"/>
              <a:t>Attach the nodes to the scene.          </a:t>
            </a:r>
          </a:p>
          <a:p>
            <a:pPr marL="228600" lvl="2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en-US" sz="1700" dirty="0" err="1"/>
              <a:t>mrmlScene</a:t>
            </a:r>
            <a:r>
              <a:rPr lang="en-US" altLang="en-US" sz="1700" dirty="0"/>
              <a:t>-&gt;</a:t>
            </a:r>
            <a:r>
              <a:rPr lang="en-US" altLang="en-US" sz="1700" dirty="0" err="1"/>
              <a:t>AddNode</a:t>
            </a:r>
            <a:r>
              <a:rPr lang="en-US" altLang="en-US" sz="1700" dirty="0"/>
              <a:t>(</a:t>
            </a:r>
            <a:r>
              <a:rPr lang="en-US" altLang="en-US" sz="1700" dirty="0" err="1"/>
              <a:t>nodetoadd.getPointer</a:t>
            </a:r>
            <a:r>
              <a:rPr lang="en-US" altLang="en-US" sz="1700" dirty="0"/>
              <a:t>());</a:t>
            </a:r>
          </a:p>
        </p:txBody>
      </p:sp>
    </p:spTree>
    <p:extLst>
      <p:ext uri="{BB962C8B-B14F-4D97-AF65-F5344CB8AC3E}">
        <p14:creationId xmlns:p14="http://schemas.microsoft.com/office/powerpoint/2010/main" val="279411011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</TotalTime>
  <Words>546</Words>
  <Application>Microsoft Office PowerPoint</Application>
  <PresentationFormat>Widescreen</PresentationFormat>
  <Paragraphs>117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Segoe UI Semibold</vt:lpstr>
      <vt:lpstr>Segoe UI Semilight</vt:lpstr>
      <vt:lpstr>Segoe UI Symbol</vt:lpstr>
      <vt:lpstr>1_Office Theme</vt:lpstr>
      <vt:lpstr>Geodesic Segmentation -As a Plugin to Slicer</vt:lpstr>
      <vt:lpstr>Geodesic Segmentation [1]</vt:lpstr>
      <vt:lpstr>3DSlicer</vt:lpstr>
      <vt:lpstr>Extensions</vt:lpstr>
      <vt:lpstr>Extension wizard Module</vt:lpstr>
      <vt:lpstr>Loadable Module</vt:lpstr>
      <vt:lpstr>Directory Structure</vt:lpstr>
      <vt:lpstr>Gui and User Interaction[5]</vt:lpstr>
      <vt:lpstr>Generic MRML Node</vt:lpstr>
      <vt:lpstr>Future Ideas</vt:lpstr>
    </vt:vector>
  </TitlesOfParts>
  <Company>Penn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Slicer – CAPTk Integration</dc:title>
  <dc:creator>Sridharan, Patmaa</dc:creator>
  <cp:lastModifiedBy>Sridharan, Patmaa</cp:lastModifiedBy>
  <cp:revision>49</cp:revision>
  <dcterms:created xsi:type="dcterms:W3CDTF">2017-03-06T06:47:15Z</dcterms:created>
  <dcterms:modified xsi:type="dcterms:W3CDTF">2017-03-20T17:29:42Z</dcterms:modified>
</cp:coreProperties>
</file>