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0" r:id="rId3"/>
    <p:sldId id="288" r:id="rId4"/>
    <p:sldId id="261" r:id="rId5"/>
    <p:sldId id="266" r:id="rId6"/>
    <p:sldId id="289" r:id="rId7"/>
    <p:sldId id="290" r:id="rId8"/>
    <p:sldId id="291" r:id="rId9"/>
    <p:sldId id="292" r:id="rId10"/>
    <p:sldId id="293" r:id="rId11"/>
    <p:sldId id="295" r:id="rId12"/>
    <p:sldId id="294" r:id="rId13"/>
    <p:sldId id="296" r:id="rId14"/>
    <p:sldId id="25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337C"/>
    <a:srgbClr val="6F2927"/>
    <a:srgbClr val="002040"/>
    <a:srgbClr val="131D45"/>
    <a:srgbClr val="1621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2BD323-5C00-4890-83E2-BEFAF6C3291A}" type="datetimeFigureOut">
              <a:rPr lang="en-US" smtClean="0"/>
              <a:pPr/>
              <a:t>04/Feb/2016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35682D-76A5-4D9C-B781-7EDD65526A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593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D96127-0E3F-44C9-BF95-FF77EF9A788D}" type="datetimeFigureOut">
              <a:rPr lang="en-US" smtClean="0"/>
              <a:t>04/Feb/2016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FB183C-05F5-45B2-BB6A-5F98EB62E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251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D8842-2806-43D1-8909-D399EE67A8E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251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3886200"/>
            <a:ext cx="9144000" cy="2971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3174"/>
            <a:ext cx="9144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4625"/>
            <a:ext cx="7772400" cy="1527175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8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04/Feb/2016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6313034"/>
            <a:ext cx="2020660" cy="4041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6324600"/>
            <a:ext cx="1143000" cy="3592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629400" y="0"/>
            <a:ext cx="2514600" cy="61722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97562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97562"/>
          </a:xfrm>
        </p:spPr>
        <p:txBody>
          <a:bodyPr vert="eaVert"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6172200"/>
            <a:ext cx="9144000" cy="685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04/Feb/2016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6313034"/>
            <a:ext cx="2020660" cy="40413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6324600"/>
            <a:ext cx="1143000" cy="3592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172200"/>
            <a:ext cx="9144000" cy="685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04/Feb/2016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6313034"/>
            <a:ext cx="2020660" cy="4041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6324600"/>
            <a:ext cx="1143000" cy="3592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895600"/>
            <a:ext cx="9144000" cy="39624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400" b="1" cap="all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Click to edit Master title style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04/Feb/2016</a:t>
            </a:fld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6313034"/>
            <a:ext cx="2020660" cy="40413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6324600"/>
            <a:ext cx="1143000" cy="3592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72000"/>
          </a:xfrm>
        </p:spPr>
        <p:txBody>
          <a:bodyPr/>
          <a:lstStyle>
            <a:lvl1pPr>
              <a:defRPr sz="2800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 sz="2400"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 sz="2000"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 sz="1800"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 sz="1800"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72000"/>
          </a:xfrm>
        </p:spPr>
        <p:txBody>
          <a:bodyPr/>
          <a:lstStyle>
            <a:lvl1pPr>
              <a:defRPr sz="2800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 sz="2400"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 sz="2000"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 sz="1800"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 sz="1800"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6172200"/>
            <a:ext cx="9144000" cy="685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04/Feb/2016</a:t>
            </a:fld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6313034"/>
            <a:ext cx="2020660" cy="40413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6324600"/>
            <a:ext cx="1143000" cy="3592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100" b="1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3997325"/>
          </a:xfrm>
        </p:spPr>
        <p:txBody>
          <a:bodyPr/>
          <a:lstStyle>
            <a:lvl1pPr>
              <a:defRPr sz="2100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 sz="2000"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 sz="1800"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 sz="1600"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 sz="1600"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100" b="1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3997325"/>
          </a:xfrm>
        </p:spPr>
        <p:txBody>
          <a:bodyPr/>
          <a:lstStyle>
            <a:lvl1pPr>
              <a:defRPr sz="2100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 sz="2000"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 sz="1800"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 sz="1600"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 sz="1600"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0" y="6172200"/>
            <a:ext cx="9144000" cy="685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04/Feb/2016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6313034"/>
            <a:ext cx="2020660" cy="40413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6324600"/>
            <a:ext cx="1143000" cy="3592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6172200"/>
            <a:ext cx="9144000" cy="685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04/Feb/2016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6313034"/>
            <a:ext cx="2020660" cy="40413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6324600"/>
            <a:ext cx="1143000" cy="3592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62050"/>
          </a:xfrm>
          <a:prstGeom prst="rect">
            <a:avLst/>
          </a:prstGeom>
        </p:spPr>
        <p:txBody>
          <a:bodyPr anchor="ctr"/>
          <a:lstStyle>
            <a:lvl1pPr algn="ctr">
              <a:defRPr sz="2000" b="1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724400"/>
          </a:xfrm>
        </p:spPr>
        <p:txBody>
          <a:bodyPr/>
          <a:lstStyle>
            <a:lvl1pPr>
              <a:defRPr sz="2600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 sz="2800"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 sz="2400"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 sz="2000"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 sz="2000"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737100"/>
          </a:xfrm>
        </p:spPr>
        <p:txBody>
          <a:bodyPr/>
          <a:lstStyle>
            <a:lvl1pPr marL="0" indent="0">
              <a:buNone/>
              <a:defRPr sz="1400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6172200"/>
            <a:ext cx="9144000" cy="685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04/Feb/2016</a:t>
            </a:fld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6313034"/>
            <a:ext cx="2020660" cy="40413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6324600"/>
            <a:ext cx="1143000" cy="3592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6172200"/>
            <a:ext cx="9144000" cy="685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04/Feb/2016</a:t>
            </a:fld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6313034"/>
            <a:ext cx="2020660" cy="40413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6324600"/>
            <a:ext cx="1143000" cy="3592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72000"/>
          </a:xfrm>
        </p:spPr>
        <p:txBody>
          <a:bodyPr vert="eaVert"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6172200"/>
            <a:ext cx="9144000" cy="685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04/Feb/2016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6313034"/>
            <a:ext cx="2020660" cy="4041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6324600"/>
            <a:ext cx="1143000" cy="359229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04/Feb/2016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2971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524000"/>
          </a:xfrm>
        </p:spPr>
        <p:txBody>
          <a:bodyPr/>
          <a:lstStyle/>
          <a:p>
            <a:r>
              <a:rPr lang="it-IT" dirty="0"/>
              <a:t>CBICA S/W Dev Tutorials</a:t>
            </a:r>
            <a:br>
              <a:rPr lang="it-IT" dirty="0"/>
            </a:br>
            <a:r>
              <a:rPr lang="it-IT" dirty="0" smtClean="0"/>
              <a:t>14 </a:t>
            </a:r>
            <a:r>
              <a:rPr lang="it-IT" dirty="0"/>
              <a:t>– ITK </a:t>
            </a:r>
            <a:r>
              <a:rPr lang="it-IT" dirty="0" smtClean="0"/>
              <a:t>DICOM Handling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752600"/>
          </a:xfrm>
        </p:spPr>
        <p:txBody>
          <a:bodyPr/>
          <a:lstStyle/>
          <a:p>
            <a:r>
              <a:rPr lang="en-US" dirty="0" smtClean="0"/>
              <a:t>Sarthak Pati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 err="1" smtClean="0">
                <a:solidFill>
                  <a:srgbClr val="FF0000"/>
                </a:solidFill>
              </a:rPr>
              <a:t>MatrixType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/>
              <a:t>outputMatrix</a:t>
            </a:r>
            <a:r>
              <a:rPr lang="en-US" dirty="0"/>
              <a:t> = </a:t>
            </a:r>
            <a:r>
              <a:rPr lang="en-US" dirty="0" err="1">
                <a:solidFill>
                  <a:srgbClr val="00B050"/>
                </a:solidFill>
              </a:rPr>
              <a:t>vnl_matrix_inverse</a:t>
            </a:r>
            <a:r>
              <a:rPr lang="en-US" dirty="0" smtClean="0"/>
              <a:t>&lt; </a:t>
            </a:r>
            <a:r>
              <a:rPr lang="en-US" dirty="0" err="1" smtClean="0">
                <a:solidFill>
                  <a:srgbClr val="FF0000"/>
                </a:solidFill>
              </a:rPr>
              <a:t>PixelType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&gt;(</a:t>
            </a:r>
            <a:r>
              <a:rPr lang="en-US" dirty="0" err="1"/>
              <a:t>inputMatrix</a:t>
            </a:r>
            <a:r>
              <a:rPr lang="en-US" dirty="0"/>
              <a:t>); </a:t>
            </a:r>
            <a:endParaRPr lang="en-US" dirty="0" smtClean="0"/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>
                <a:solidFill>
                  <a:schemeClr val="bg1"/>
                </a:solidFill>
              </a:rPr>
              <a:t>typedef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itk</a:t>
            </a:r>
            <a:r>
              <a:rPr lang="en-US" dirty="0">
                <a:solidFill>
                  <a:schemeClr val="bg1"/>
                </a:solidFill>
              </a:rPr>
              <a:t>::</a:t>
            </a:r>
            <a:r>
              <a:rPr lang="en-US" dirty="0" err="1">
                <a:solidFill>
                  <a:schemeClr val="bg1"/>
                </a:solidFill>
              </a:rPr>
              <a:t>ImportImageFilter</a:t>
            </a:r>
            <a:r>
              <a:rPr lang="en-US" dirty="0" smtClean="0">
                <a:solidFill>
                  <a:schemeClr val="bg1"/>
                </a:solidFill>
              </a:rPr>
              <a:t>&lt; </a:t>
            </a:r>
            <a:r>
              <a:rPr lang="en-US" dirty="0" err="1" smtClean="0">
                <a:solidFill>
                  <a:schemeClr val="bg1"/>
                </a:solidFill>
              </a:rPr>
              <a:t>PixelType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smtClean="0">
                <a:solidFill>
                  <a:schemeClr val="bg1"/>
                </a:solidFill>
              </a:rPr>
              <a:t>2&gt; </a:t>
            </a:r>
            <a:r>
              <a:rPr lang="en-US" dirty="0" err="1">
                <a:solidFill>
                  <a:schemeClr val="bg1"/>
                </a:solidFill>
              </a:rPr>
              <a:t>ImportFilterType</a:t>
            </a:r>
            <a:r>
              <a:rPr lang="en-US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>
                <a:solidFill>
                  <a:schemeClr val="bg1"/>
                </a:solidFill>
              </a:rPr>
              <a:t>ImportFilterType</a:t>
            </a:r>
            <a:r>
              <a:rPr lang="en-US" dirty="0">
                <a:solidFill>
                  <a:schemeClr val="bg1"/>
                </a:solidFill>
              </a:rPr>
              <a:t>::Pointer filter = </a:t>
            </a:r>
            <a:r>
              <a:rPr lang="en-US" dirty="0" err="1">
                <a:solidFill>
                  <a:schemeClr val="bg1"/>
                </a:solidFill>
              </a:rPr>
              <a:t>ImportFilterType</a:t>
            </a:r>
            <a:r>
              <a:rPr lang="en-US" dirty="0">
                <a:solidFill>
                  <a:schemeClr val="bg1"/>
                </a:solidFill>
              </a:rPr>
              <a:t>::New</a:t>
            </a:r>
            <a:r>
              <a:rPr lang="en-US" dirty="0" smtClean="0">
                <a:solidFill>
                  <a:schemeClr val="bg1"/>
                </a:solidFill>
              </a:rPr>
              <a:t>();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>
                <a:solidFill>
                  <a:schemeClr val="bg1"/>
                </a:solidFill>
              </a:rPr>
              <a:t>filter-&gt;</a:t>
            </a:r>
            <a:r>
              <a:rPr lang="en-US" dirty="0" err="1">
                <a:solidFill>
                  <a:schemeClr val="bg1"/>
                </a:solidFill>
              </a:rPr>
              <a:t>SetOrigin</a:t>
            </a:r>
            <a:r>
              <a:rPr lang="en-US" dirty="0" smtClean="0">
                <a:solidFill>
                  <a:schemeClr val="bg1"/>
                </a:solidFill>
              </a:rPr>
              <a:t>( </a:t>
            </a:r>
            <a:r>
              <a:rPr lang="en-US" dirty="0" err="1" smtClean="0">
                <a:solidFill>
                  <a:schemeClr val="bg1"/>
                </a:solidFill>
              </a:rPr>
              <a:t>inputImage</a:t>
            </a:r>
            <a:r>
              <a:rPr lang="en-US" dirty="0" smtClean="0">
                <a:solidFill>
                  <a:schemeClr val="bg1"/>
                </a:solidFill>
              </a:rPr>
              <a:t>-</a:t>
            </a:r>
            <a:r>
              <a:rPr lang="en-US" dirty="0">
                <a:solidFill>
                  <a:schemeClr val="bg1"/>
                </a:solidFill>
              </a:rPr>
              <a:t>&gt;</a:t>
            </a:r>
            <a:r>
              <a:rPr lang="en-US" dirty="0" err="1">
                <a:solidFill>
                  <a:schemeClr val="bg1"/>
                </a:solidFill>
              </a:rPr>
              <a:t>GetOrigin</a:t>
            </a:r>
            <a:r>
              <a:rPr lang="en-US" dirty="0" smtClean="0">
                <a:solidFill>
                  <a:schemeClr val="bg1"/>
                </a:solidFill>
              </a:rPr>
              <a:t>() );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>
                <a:solidFill>
                  <a:schemeClr val="bg1"/>
                </a:solidFill>
              </a:rPr>
              <a:t>filter-&gt;</a:t>
            </a:r>
            <a:r>
              <a:rPr lang="en-US" dirty="0" err="1">
                <a:solidFill>
                  <a:schemeClr val="bg1"/>
                </a:solidFill>
              </a:rPr>
              <a:t>SetDirection</a:t>
            </a:r>
            <a:r>
              <a:rPr lang="en-US" dirty="0" smtClean="0">
                <a:solidFill>
                  <a:schemeClr val="bg1"/>
                </a:solidFill>
              </a:rPr>
              <a:t>( </a:t>
            </a:r>
            <a:r>
              <a:rPr lang="en-US" dirty="0" err="1" smtClean="0">
                <a:solidFill>
                  <a:schemeClr val="bg1"/>
                </a:solidFill>
              </a:rPr>
              <a:t>inputImage</a:t>
            </a:r>
            <a:r>
              <a:rPr lang="en-US" dirty="0" smtClean="0">
                <a:solidFill>
                  <a:schemeClr val="bg1"/>
                </a:solidFill>
              </a:rPr>
              <a:t>-</a:t>
            </a:r>
            <a:r>
              <a:rPr lang="en-US" dirty="0">
                <a:solidFill>
                  <a:schemeClr val="bg1"/>
                </a:solidFill>
              </a:rPr>
              <a:t>&gt;</a:t>
            </a:r>
            <a:r>
              <a:rPr lang="en-US" dirty="0" err="1">
                <a:solidFill>
                  <a:schemeClr val="bg1"/>
                </a:solidFill>
              </a:rPr>
              <a:t>GetDirection</a:t>
            </a:r>
            <a:r>
              <a:rPr lang="en-US" dirty="0" smtClean="0">
                <a:solidFill>
                  <a:schemeClr val="bg1"/>
                </a:solidFill>
              </a:rPr>
              <a:t>() );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>
                <a:solidFill>
                  <a:schemeClr val="bg1"/>
                </a:solidFill>
              </a:rPr>
              <a:t>filter-&gt;</a:t>
            </a:r>
            <a:r>
              <a:rPr lang="en-US" dirty="0" err="1">
                <a:solidFill>
                  <a:schemeClr val="bg1"/>
                </a:solidFill>
              </a:rPr>
              <a:t>SetSpacing</a:t>
            </a:r>
            <a:r>
              <a:rPr lang="en-US" dirty="0" smtClean="0">
                <a:solidFill>
                  <a:schemeClr val="bg1"/>
                </a:solidFill>
              </a:rPr>
              <a:t>( </a:t>
            </a:r>
            <a:r>
              <a:rPr lang="en-US" dirty="0" err="1" smtClean="0">
                <a:solidFill>
                  <a:schemeClr val="bg1"/>
                </a:solidFill>
              </a:rPr>
              <a:t>inputImage</a:t>
            </a:r>
            <a:r>
              <a:rPr lang="en-US" dirty="0" smtClean="0">
                <a:solidFill>
                  <a:schemeClr val="bg1"/>
                </a:solidFill>
              </a:rPr>
              <a:t>-</a:t>
            </a:r>
            <a:r>
              <a:rPr lang="en-US" dirty="0">
                <a:solidFill>
                  <a:schemeClr val="bg1"/>
                </a:solidFill>
              </a:rPr>
              <a:t>&gt;</a:t>
            </a:r>
            <a:r>
              <a:rPr lang="en-US" dirty="0" err="1">
                <a:solidFill>
                  <a:schemeClr val="bg1"/>
                </a:solidFill>
              </a:rPr>
              <a:t>GetSpacing</a:t>
            </a:r>
            <a:r>
              <a:rPr lang="en-US" dirty="0" smtClean="0">
                <a:solidFill>
                  <a:schemeClr val="bg1"/>
                </a:solidFill>
              </a:rPr>
              <a:t>() );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>
                <a:solidFill>
                  <a:schemeClr val="bg1"/>
                </a:solidFill>
              </a:rPr>
              <a:t>filter-&gt;</a:t>
            </a:r>
            <a:r>
              <a:rPr lang="en-US" dirty="0" err="1">
                <a:solidFill>
                  <a:schemeClr val="bg1"/>
                </a:solidFill>
              </a:rPr>
              <a:t>SetRegion</a:t>
            </a:r>
            <a:r>
              <a:rPr lang="en-US" dirty="0" smtClean="0">
                <a:solidFill>
                  <a:schemeClr val="bg1"/>
                </a:solidFill>
              </a:rPr>
              <a:t>( </a:t>
            </a:r>
            <a:r>
              <a:rPr lang="en-US" dirty="0" err="1" smtClean="0">
                <a:solidFill>
                  <a:schemeClr val="bg1"/>
                </a:solidFill>
              </a:rPr>
              <a:t>inputImage</a:t>
            </a:r>
            <a:r>
              <a:rPr lang="en-US" dirty="0" smtClean="0">
                <a:solidFill>
                  <a:schemeClr val="bg1"/>
                </a:solidFill>
              </a:rPr>
              <a:t>-</a:t>
            </a:r>
            <a:r>
              <a:rPr lang="en-US" dirty="0">
                <a:solidFill>
                  <a:schemeClr val="bg1"/>
                </a:solidFill>
              </a:rPr>
              <a:t>&gt;</a:t>
            </a:r>
            <a:r>
              <a:rPr lang="en-US" dirty="0" err="1">
                <a:solidFill>
                  <a:schemeClr val="bg1"/>
                </a:solidFill>
              </a:rPr>
              <a:t>GetBufferedRegion</a:t>
            </a:r>
            <a:r>
              <a:rPr lang="en-US" dirty="0" smtClean="0">
                <a:solidFill>
                  <a:schemeClr val="bg1"/>
                </a:solidFill>
              </a:rPr>
              <a:t>() );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>
                <a:solidFill>
                  <a:schemeClr val="bg1"/>
                </a:solidFill>
              </a:rPr>
              <a:t>bool </a:t>
            </a:r>
            <a:r>
              <a:rPr lang="en-US" dirty="0" err="1">
                <a:solidFill>
                  <a:schemeClr val="bg1"/>
                </a:solidFill>
              </a:rPr>
              <a:t>letFilterManageMemory</a:t>
            </a:r>
            <a:r>
              <a:rPr lang="en-US" dirty="0">
                <a:solidFill>
                  <a:schemeClr val="bg1"/>
                </a:solidFill>
              </a:rPr>
              <a:t> = true;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>
                <a:solidFill>
                  <a:schemeClr val="bg1"/>
                </a:solidFill>
              </a:rPr>
              <a:t>filter-&gt;</a:t>
            </a:r>
            <a:r>
              <a:rPr lang="en-US" dirty="0" err="1">
                <a:solidFill>
                  <a:schemeClr val="bg1"/>
                </a:solidFill>
              </a:rPr>
              <a:t>SetImportPointer</a:t>
            </a:r>
            <a:r>
              <a:rPr lang="en-US" dirty="0" smtClean="0">
                <a:solidFill>
                  <a:schemeClr val="bg1"/>
                </a:solidFill>
              </a:rPr>
              <a:t>( </a:t>
            </a:r>
            <a:r>
              <a:rPr lang="en-US" dirty="0" err="1" smtClean="0">
                <a:solidFill>
                  <a:schemeClr val="bg1"/>
                </a:solidFill>
              </a:rPr>
              <a:t>outputMatrix.data_block</a:t>
            </a:r>
            <a:r>
              <a:rPr lang="en-US" dirty="0">
                <a:solidFill>
                  <a:schemeClr val="bg1"/>
                </a:solidFill>
              </a:rPr>
              <a:t>(),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  </a:t>
            </a:r>
            <a:r>
              <a:rPr lang="en-US" dirty="0">
                <a:solidFill>
                  <a:schemeClr val="bg1"/>
                </a:solidFill>
              </a:rPr>
              <a:t>rows * cols, </a:t>
            </a:r>
            <a:r>
              <a:rPr lang="en-US" dirty="0" err="1" smtClean="0">
                <a:solidFill>
                  <a:schemeClr val="bg1"/>
                </a:solidFill>
              </a:rPr>
              <a:t>letFilterManageMemory</a:t>
            </a:r>
            <a:r>
              <a:rPr lang="en-US" dirty="0" smtClean="0">
                <a:solidFill>
                  <a:schemeClr val="bg1"/>
                </a:solidFill>
              </a:rPr>
              <a:t> );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 smtClean="0"/>
              <a:t>Compute the inverse of the </a:t>
            </a:r>
            <a:r>
              <a:rPr lang="en-US" b="1" dirty="0" err="1" smtClean="0">
                <a:solidFill>
                  <a:srgbClr val="22337C"/>
                </a:solidFill>
              </a:rPr>
              <a:t>inputMatrix</a:t>
            </a:r>
            <a:r>
              <a:rPr lang="en-US" dirty="0" smtClean="0"/>
              <a:t>.</a:t>
            </a:r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buNone/>
            </a:pPr>
            <a:r>
              <a:rPr lang="en-US" dirty="0" smtClean="0"/>
              <a:t>Note: Matrix inversion has been shown here purely for illustrative purposes, it may not (most likely) make sense in the image space. For a full list of </a:t>
            </a:r>
            <a:r>
              <a:rPr lang="en-US" dirty="0"/>
              <a:t>functionality available in VNL, please see </a:t>
            </a:r>
            <a:r>
              <a:rPr lang="en-US" baseline="30000" dirty="0" smtClean="0"/>
              <a:t>[4]</a:t>
            </a:r>
            <a:r>
              <a:rPr lang="en-US" dirty="0" smtClean="0"/>
              <a:t>. </a:t>
            </a:r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buNone/>
            </a:pPr>
            <a:r>
              <a:rPr lang="en-US" dirty="0" smtClean="0"/>
              <a:t>For instance, SVD, dot product, cross product, transpose, function integral, decompositions (QR, </a:t>
            </a:r>
            <a:r>
              <a:rPr lang="en-US" dirty="0" err="1" smtClean="0"/>
              <a:t>eigen</a:t>
            </a:r>
            <a:r>
              <a:rPr lang="en-US" dirty="0" smtClean="0"/>
              <a:t>, </a:t>
            </a:r>
            <a:r>
              <a:rPr lang="en-US" dirty="0" err="1" smtClean="0"/>
              <a:t>Cholesky</a:t>
            </a:r>
            <a:r>
              <a:rPr lang="en-US" dirty="0" smtClean="0"/>
              <a:t>) and many others are available.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47800" y="6324600"/>
            <a:ext cx="4876800" cy="365125"/>
          </a:xfrm>
        </p:spPr>
        <p:txBody>
          <a:bodyPr/>
          <a:lstStyle/>
          <a:p>
            <a:pPr algn="l"/>
            <a:r>
              <a:rPr lang="en-US" dirty="0" smtClean="0"/>
              <a:t>[4] </a:t>
            </a:r>
            <a:r>
              <a:rPr lang="en-US" dirty="0"/>
              <a:t>http://www.vtk.org/vxl/doc/release/core/vnl/html/</a:t>
            </a:r>
          </a:p>
        </p:txBody>
      </p:sp>
    </p:spTree>
    <p:extLst>
      <p:ext uri="{BB962C8B-B14F-4D97-AF65-F5344CB8AC3E}">
        <p14:creationId xmlns:p14="http://schemas.microsoft.com/office/powerpoint/2010/main" val="12455708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 err="1" smtClean="0">
                <a:solidFill>
                  <a:schemeClr val="bg1"/>
                </a:solidFill>
              </a:rPr>
              <a:t>MatrixType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outputMatrix</a:t>
            </a:r>
            <a:r>
              <a:rPr lang="en-US" dirty="0">
                <a:solidFill>
                  <a:schemeClr val="bg1"/>
                </a:solidFill>
              </a:rPr>
              <a:t> = </a:t>
            </a:r>
            <a:r>
              <a:rPr lang="en-US" dirty="0" err="1">
                <a:solidFill>
                  <a:schemeClr val="bg1"/>
                </a:solidFill>
              </a:rPr>
              <a:t>vnl_matrix_inverse</a:t>
            </a:r>
            <a:r>
              <a:rPr lang="en-US" dirty="0" smtClean="0">
                <a:solidFill>
                  <a:schemeClr val="bg1"/>
                </a:solidFill>
              </a:rPr>
              <a:t>&lt; </a:t>
            </a:r>
            <a:r>
              <a:rPr lang="en-US" dirty="0" err="1" smtClean="0">
                <a:solidFill>
                  <a:schemeClr val="bg1"/>
                </a:solidFill>
              </a:rPr>
              <a:t>PixelType</a:t>
            </a:r>
            <a:r>
              <a:rPr lang="en-US" dirty="0" smtClean="0">
                <a:solidFill>
                  <a:schemeClr val="bg1"/>
                </a:solidFill>
              </a:rPr>
              <a:t> &gt;(</a:t>
            </a:r>
            <a:r>
              <a:rPr lang="en-US" dirty="0" err="1">
                <a:solidFill>
                  <a:schemeClr val="bg1"/>
                </a:solidFill>
              </a:rPr>
              <a:t>inputMatrix</a:t>
            </a:r>
            <a:r>
              <a:rPr lang="en-US" dirty="0">
                <a:solidFill>
                  <a:schemeClr val="bg1"/>
                </a:solidFill>
              </a:rPr>
              <a:t>); 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 err="1">
                <a:solidFill>
                  <a:srgbClr val="00B0F0"/>
                </a:solidFill>
              </a:rPr>
              <a:t>typedef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/>
              <a:t>itk</a:t>
            </a:r>
            <a:r>
              <a:rPr lang="en-US" dirty="0"/>
              <a:t>::</a:t>
            </a:r>
            <a:r>
              <a:rPr lang="en-US" dirty="0" err="1">
                <a:solidFill>
                  <a:srgbClr val="00B050"/>
                </a:solidFill>
              </a:rPr>
              <a:t>ImportImageFilter</a:t>
            </a:r>
            <a:r>
              <a:rPr lang="en-US" dirty="0" smtClean="0"/>
              <a:t>&lt; </a:t>
            </a:r>
            <a:r>
              <a:rPr lang="en-US" dirty="0" err="1" smtClean="0">
                <a:solidFill>
                  <a:srgbClr val="FF0000"/>
                </a:solidFill>
              </a:rPr>
              <a:t>PixelType</a:t>
            </a:r>
            <a:r>
              <a:rPr lang="en-US" dirty="0"/>
              <a:t>, </a:t>
            </a:r>
            <a:r>
              <a:rPr lang="en-US" dirty="0" smtClean="0">
                <a:solidFill>
                  <a:srgbClr val="FF0000"/>
                </a:solidFill>
              </a:rPr>
              <a:t>2</a:t>
            </a:r>
            <a:r>
              <a:rPr lang="en-US" dirty="0" smtClean="0"/>
              <a:t>&gt; </a:t>
            </a:r>
            <a:r>
              <a:rPr lang="en-US" dirty="0" err="1"/>
              <a:t>ImportFilterType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 err="1"/>
              <a:t>ImportFilterType</a:t>
            </a:r>
            <a:r>
              <a:rPr lang="en-US" dirty="0"/>
              <a:t>::Pointer filter = </a:t>
            </a:r>
            <a:r>
              <a:rPr lang="en-US" dirty="0" err="1"/>
              <a:t>ImportFilterType</a:t>
            </a:r>
            <a:r>
              <a:rPr lang="en-US" dirty="0"/>
              <a:t>::New</a:t>
            </a:r>
            <a:r>
              <a:rPr lang="en-US" dirty="0" smtClean="0"/>
              <a:t>();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/>
              <a:t>filter-&gt;</a:t>
            </a:r>
            <a:r>
              <a:rPr lang="en-US" dirty="0" err="1">
                <a:solidFill>
                  <a:srgbClr val="00B050"/>
                </a:solidFill>
              </a:rPr>
              <a:t>SetOrigin</a:t>
            </a:r>
            <a:r>
              <a:rPr lang="en-US" dirty="0" smtClean="0"/>
              <a:t>( </a:t>
            </a:r>
            <a:r>
              <a:rPr lang="en-US" dirty="0" err="1" smtClean="0"/>
              <a:t>inputImage</a:t>
            </a:r>
            <a:r>
              <a:rPr lang="en-US" dirty="0" smtClean="0"/>
              <a:t>-</a:t>
            </a:r>
            <a:r>
              <a:rPr lang="en-US" dirty="0"/>
              <a:t>&gt;</a:t>
            </a:r>
            <a:r>
              <a:rPr lang="en-US" dirty="0" err="1">
                <a:solidFill>
                  <a:srgbClr val="00B050"/>
                </a:solidFill>
              </a:rPr>
              <a:t>GetOrigin</a:t>
            </a:r>
            <a:r>
              <a:rPr lang="en-US" dirty="0" smtClean="0"/>
              <a:t>() );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/>
              <a:t>filter-&gt;</a:t>
            </a:r>
            <a:r>
              <a:rPr lang="en-US" dirty="0" err="1">
                <a:solidFill>
                  <a:srgbClr val="00B050"/>
                </a:solidFill>
              </a:rPr>
              <a:t>SetDirection</a:t>
            </a:r>
            <a:r>
              <a:rPr lang="en-US" dirty="0" smtClean="0"/>
              <a:t>( </a:t>
            </a:r>
            <a:r>
              <a:rPr lang="en-US" dirty="0" err="1" smtClean="0"/>
              <a:t>inputImage</a:t>
            </a:r>
            <a:r>
              <a:rPr lang="en-US" dirty="0" smtClean="0"/>
              <a:t>-</a:t>
            </a:r>
            <a:r>
              <a:rPr lang="en-US" dirty="0"/>
              <a:t>&gt;</a:t>
            </a:r>
            <a:r>
              <a:rPr lang="en-US" dirty="0" err="1">
                <a:solidFill>
                  <a:srgbClr val="00B050"/>
                </a:solidFill>
              </a:rPr>
              <a:t>GetDirection</a:t>
            </a:r>
            <a:r>
              <a:rPr lang="en-US" dirty="0" smtClean="0"/>
              <a:t>() );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/>
              <a:t>filter-&gt;</a:t>
            </a:r>
            <a:r>
              <a:rPr lang="en-US" dirty="0" err="1">
                <a:solidFill>
                  <a:srgbClr val="00B050"/>
                </a:solidFill>
              </a:rPr>
              <a:t>SetSpacing</a:t>
            </a:r>
            <a:r>
              <a:rPr lang="en-US" dirty="0" smtClean="0"/>
              <a:t>( </a:t>
            </a:r>
            <a:r>
              <a:rPr lang="en-US" dirty="0" err="1" smtClean="0"/>
              <a:t>inputImage</a:t>
            </a:r>
            <a:r>
              <a:rPr lang="en-US" dirty="0" smtClean="0"/>
              <a:t>-</a:t>
            </a:r>
            <a:r>
              <a:rPr lang="en-US" dirty="0"/>
              <a:t>&gt;</a:t>
            </a:r>
            <a:r>
              <a:rPr lang="en-US" dirty="0" err="1">
                <a:solidFill>
                  <a:srgbClr val="00B050"/>
                </a:solidFill>
              </a:rPr>
              <a:t>GetSpacing</a:t>
            </a:r>
            <a:r>
              <a:rPr lang="en-US" dirty="0" smtClean="0"/>
              <a:t>() );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/>
              <a:t>filter-&gt;</a:t>
            </a:r>
            <a:r>
              <a:rPr lang="en-US" dirty="0" err="1">
                <a:solidFill>
                  <a:srgbClr val="00B050"/>
                </a:solidFill>
              </a:rPr>
              <a:t>SetRegion</a:t>
            </a:r>
            <a:r>
              <a:rPr lang="en-US" dirty="0" smtClean="0"/>
              <a:t>( </a:t>
            </a:r>
            <a:r>
              <a:rPr lang="en-US" dirty="0" err="1" smtClean="0"/>
              <a:t>inputImage</a:t>
            </a:r>
            <a:r>
              <a:rPr lang="en-US" dirty="0" smtClean="0"/>
              <a:t>-</a:t>
            </a:r>
            <a:r>
              <a:rPr lang="en-US" dirty="0"/>
              <a:t>&gt;</a:t>
            </a:r>
            <a:r>
              <a:rPr lang="en-US" dirty="0" err="1">
                <a:solidFill>
                  <a:srgbClr val="00B050"/>
                </a:solidFill>
              </a:rPr>
              <a:t>GetBufferedRegion</a:t>
            </a:r>
            <a:r>
              <a:rPr lang="en-US" dirty="0" smtClean="0"/>
              <a:t>() );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>
                <a:solidFill>
                  <a:schemeClr val="bg1"/>
                </a:solidFill>
              </a:rPr>
              <a:t>bool </a:t>
            </a:r>
            <a:r>
              <a:rPr lang="en-US" dirty="0" err="1">
                <a:solidFill>
                  <a:schemeClr val="bg1"/>
                </a:solidFill>
              </a:rPr>
              <a:t>letFilterManageMemory</a:t>
            </a:r>
            <a:r>
              <a:rPr lang="en-US" dirty="0">
                <a:solidFill>
                  <a:schemeClr val="bg1"/>
                </a:solidFill>
              </a:rPr>
              <a:t> = true;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>
                <a:solidFill>
                  <a:schemeClr val="bg1"/>
                </a:solidFill>
              </a:rPr>
              <a:t>filter-&gt;</a:t>
            </a:r>
            <a:r>
              <a:rPr lang="en-US" dirty="0" err="1">
                <a:solidFill>
                  <a:schemeClr val="bg1"/>
                </a:solidFill>
              </a:rPr>
              <a:t>SetImportPointer</a:t>
            </a:r>
            <a:r>
              <a:rPr lang="en-US" dirty="0" smtClean="0">
                <a:solidFill>
                  <a:schemeClr val="bg1"/>
                </a:solidFill>
              </a:rPr>
              <a:t>( </a:t>
            </a:r>
            <a:r>
              <a:rPr lang="en-US" dirty="0" err="1" smtClean="0">
                <a:solidFill>
                  <a:schemeClr val="bg1"/>
                </a:solidFill>
              </a:rPr>
              <a:t>outputMatrix.data_block</a:t>
            </a:r>
            <a:r>
              <a:rPr lang="en-US" dirty="0">
                <a:solidFill>
                  <a:schemeClr val="bg1"/>
                </a:solidFill>
              </a:rPr>
              <a:t>(),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  </a:t>
            </a:r>
            <a:r>
              <a:rPr lang="en-US" dirty="0">
                <a:solidFill>
                  <a:schemeClr val="bg1"/>
                </a:solidFill>
              </a:rPr>
              <a:t>rows * cols, </a:t>
            </a:r>
            <a:r>
              <a:rPr lang="en-US" dirty="0" err="1" smtClean="0">
                <a:solidFill>
                  <a:schemeClr val="bg1"/>
                </a:solidFill>
              </a:rPr>
              <a:t>letFilterManageMemory</a:t>
            </a:r>
            <a:r>
              <a:rPr lang="en-US" dirty="0" smtClean="0">
                <a:solidFill>
                  <a:schemeClr val="bg1"/>
                </a:solidFill>
              </a:rPr>
              <a:t> );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 smtClean="0"/>
              <a:t>Initialize the </a:t>
            </a:r>
            <a:r>
              <a:rPr lang="en-US" dirty="0" err="1" smtClean="0"/>
              <a:t>itk</a:t>
            </a:r>
            <a:r>
              <a:rPr lang="en-US" dirty="0" smtClean="0"/>
              <a:t>::</a:t>
            </a:r>
            <a:r>
              <a:rPr lang="en-US" b="1" dirty="0" err="1" smtClean="0">
                <a:solidFill>
                  <a:srgbClr val="22337C"/>
                </a:solidFill>
              </a:rPr>
              <a:t>ImportImageFilter</a:t>
            </a:r>
            <a:r>
              <a:rPr lang="en-US" dirty="0" smtClean="0">
                <a:solidFill>
                  <a:srgbClr val="22337C"/>
                </a:solidFill>
              </a:rPr>
              <a:t> </a:t>
            </a:r>
            <a:r>
              <a:rPr lang="en-US" dirty="0" smtClean="0"/>
              <a:t>class </a:t>
            </a:r>
            <a:r>
              <a:rPr lang="en-US" baseline="30000" dirty="0" smtClean="0"/>
              <a:t>[1]</a:t>
            </a:r>
            <a:r>
              <a:rPr lang="en-US" dirty="0" smtClean="0"/>
              <a:t>, which is used to transform data in the memory buffer to an </a:t>
            </a:r>
            <a:r>
              <a:rPr lang="en-US" dirty="0" err="1" smtClean="0"/>
              <a:t>itk</a:t>
            </a:r>
            <a:r>
              <a:rPr lang="en-US" dirty="0" smtClean="0"/>
              <a:t>::</a:t>
            </a:r>
            <a:r>
              <a:rPr lang="en-US" b="1" dirty="0" smtClean="0">
                <a:solidFill>
                  <a:srgbClr val="22337C"/>
                </a:solidFill>
              </a:rPr>
              <a:t>Image</a:t>
            </a:r>
            <a:r>
              <a:rPr lang="en-US" dirty="0" smtClean="0"/>
              <a:t>.</a:t>
            </a:r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buNone/>
            </a:pPr>
            <a:r>
              <a:rPr lang="en-US" dirty="0" smtClean="0"/>
              <a:t>The properties are set as the same as the input image for consistency.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47800" y="6324600"/>
            <a:ext cx="4876800" cy="365125"/>
          </a:xfrm>
        </p:spPr>
        <p:txBody>
          <a:bodyPr/>
          <a:lstStyle/>
          <a:p>
            <a:pPr algn="l"/>
            <a:r>
              <a:rPr lang="en-US" dirty="0"/>
              <a:t>[1] http://www.itk.org/Doxygen/html/classitk_1_1ImportImageFilter.html</a:t>
            </a:r>
          </a:p>
        </p:txBody>
      </p:sp>
    </p:spTree>
    <p:extLst>
      <p:ext uri="{BB962C8B-B14F-4D97-AF65-F5344CB8AC3E}">
        <p14:creationId xmlns:p14="http://schemas.microsoft.com/office/powerpoint/2010/main" val="2740711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MatrixType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outputMatrix</a:t>
            </a:r>
            <a:r>
              <a:rPr lang="en-US" dirty="0">
                <a:solidFill>
                  <a:schemeClr val="bg1"/>
                </a:solidFill>
              </a:rPr>
              <a:t> = </a:t>
            </a:r>
            <a:r>
              <a:rPr lang="en-US" dirty="0" err="1">
                <a:solidFill>
                  <a:schemeClr val="bg1"/>
                </a:solidFill>
              </a:rPr>
              <a:t>vnl_matrix_inverse</a:t>
            </a:r>
            <a:r>
              <a:rPr lang="en-US" dirty="0" smtClean="0">
                <a:solidFill>
                  <a:schemeClr val="bg1"/>
                </a:solidFill>
              </a:rPr>
              <a:t>&lt; </a:t>
            </a:r>
            <a:r>
              <a:rPr lang="en-US" dirty="0" err="1" smtClean="0">
                <a:solidFill>
                  <a:schemeClr val="bg1"/>
                </a:solidFill>
              </a:rPr>
              <a:t>PixelType</a:t>
            </a:r>
            <a:r>
              <a:rPr lang="en-US" dirty="0" smtClean="0">
                <a:solidFill>
                  <a:schemeClr val="bg1"/>
                </a:solidFill>
              </a:rPr>
              <a:t> &gt;(</a:t>
            </a:r>
            <a:r>
              <a:rPr lang="en-US" dirty="0" err="1">
                <a:solidFill>
                  <a:schemeClr val="bg1"/>
                </a:solidFill>
              </a:rPr>
              <a:t>inputMatrix</a:t>
            </a:r>
            <a:r>
              <a:rPr lang="en-US" dirty="0">
                <a:solidFill>
                  <a:schemeClr val="bg1"/>
                </a:solidFill>
              </a:rPr>
              <a:t>); 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>
                <a:solidFill>
                  <a:schemeClr val="bg1"/>
                </a:solidFill>
              </a:rPr>
              <a:t>typedef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itk</a:t>
            </a:r>
            <a:r>
              <a:rPr lang="en-US" dirty="0">
                <a:solidFill>
                  <a:schemeClr val="bg1"/>
                </a:solidFill>
              </a:rPr>
              <a:t>::</a:t>
            </a:r>
            <a:r>
              <a:rPr lang="en-US" dirty="0" err="1">
                <a:solidFill>
                  <a:schemeClr val="bg1"/>
                </a:solidFill>
              </a:rPr>
              <a:t>ImportImageFilter</a:t>
            </a:r>
            <a:r>
              <a:rPr lang="en-US" dirty="0" smtClean="0">
                <a:solidFill>
                  <a:schemeClr val="bg1"/>
                </a:solidFill>
              </a:rPr>
              <a:t>&lt; </a:t>
            </a:r>
            <a:r>
              <a:rPr lang="en-US" dirty="0" err="1" smtClean="0">
                <a:solidFill>
                  <a:schemeClr val="bg1"/>
                </a:solidFill>
              </a:rPr>
              <a:t>PixelType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smtClean="0">
                <a:solidFill>
                  <a:schemeClr val="bg1"/>
                </a:solidFill>
              </a:rPr>
              <a:t>2&gt; </a:t>
            </a:r>
            <a:r>
              <a:rPr lang="en-US" dirty="0" err="1">
                <a:solidFill>
                  <a:schemeClr val="bg1"/>
                </a:solidFill>
              </a:rPr>
              <a:t>ImportFilterType</a:t>
            </a:r>
            <a:r>
              <a:rPr lang="en-US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>
                <a:solidFill>
                  <a:schemeClr val="bg1"/>
                </a:solidFill>
              </a:rPr>
              <a:t>ImportFilterType</a:t>
            </a:r>
            <a:r>
              <a:rPr lang="en-US" dirty="0">
                <a:solidFill>
                  <a:schemeClr val="bg1"/>
                </a:solidFill>
              </a:rPr>
              <a:t>::Pointer filter = </a:t>
            </a:r>
            <a:r>
              <a:rPr lang="en-US" dirty="0" err="1">
                <a:solidFill>
                  <a:schemeClr val="bg1"/>
                </a:solidFill>
              </a:rPr>
              <a:t>ImportFilterType</a:t>
            </a:r>
            <a:r>
              <a:rPr lang="en-US" dirty="0">
                <a:solidFill>
                  <a:schemeClr val="bg1"/>
                </a:solidFill>
              </a:rPr>
              <a:t>::New</a:t>
            </a:r>
            <a:r>
              <a:rPr lang="en-US" dirty="0" smtClean="0">
                <a:solidFill>
                  <a:schemeClr val="bg1"/>
                </a:solidFill>
              </a:rPr>
              <a:t>();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>
                <a:solidFill>
                  <a:schemeClr val="bg1"/>
                </a:solidFill>
              </a:rPr>
              <a:t>filter-&gt;</a:t>
            </a:r>
            <a:r>
              <a:rPr lang="en-US" dirty="0" err="1">
                <a:solidFill>
                  <a:schemeClr val="bg1"/>
                </a:solidFill>
              </a:rPr>
              <a:t>SetOrigin</a:t>
            </a:r>
            <a:r>
              <a:rPr lang="en-US" dirty="0" smtClean="0">
                <a:solidFill>
                  <a:schemeClr val="bg1"/>
                </a:solidFill>
              </a:rPr>
              <a:t>( </a:t>
            </a:r>
            <a:r>
              <a:rPr lang="en-US" dirty="0" err="1" smtClean="0">
                <a:solidFill>
                  <a:schemeClr val="bg1"/>
                </a:solidFill>
              </a:rPr>
              <a:t>inputImage</a:t>
            </a:r>
            <a:r>
              <a:rPr lang="en-US" dirty="0" smtClean="0">
                <a:solidFill>
                  <a:schemeClr val="bg1"/>
                </a:solidFill>
              </a:rPr>
              <a:t>-</a:t>
            </a:r>
            <a:r>
              <a:rPr lang="en-US" dirty="0">
                <a:solidFill>
                  <a:schemeClr val="bg1"/>
                </a:solidFill>
              </a:rPr>
              <a:t>&gt;</a:t>
            </a:r>
            <a:r>
              <a:rPr lang="en-US" dirty="0" err="1">
                <a:solidFill>
                  <a:schemeClr val="bg1"/>
                </a:solidFill>
              </a:rPr>
              <a:t>GetOrigin</a:t>
            </a:r>
            <a:r>
              <a:rPr lang="en-US" dirty="0" smtClean="0">
                <a:solidFill>
                  <a:schemeClr val="bg1"/>
                </a:solidFill>
              </a:rPr>
              <a:t>() );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>
                <a:solidFill>
                  <a:schemeClr val="bg1"/>
                </a:solidFill>
              </a:rPr>
              <a:t>filter-&gt;</a:t>
            </a:r>
            <a:r>
              <a:rPr lang="en-US" dirty="0" err="1">
                <a:solidFill>
                  <a:schemeClr val="bg1"/>
                </a:solidFill>
              </a:rPr>
              <a:t>SetDirection</a:t>
            </a:r>
            <a:r>
              <a:rPr lang="en-US" dirty="0" smtClean="0">
                <a:solidFill>
                  <a:schemeClr val="bg1"/>
                </a:solidFill>
              </a:rPr>
              <a:t>( </a:t>
            </a:r>
            <a:r>
              <a:rPr lang="en-US" dirty="0" err="1" smtClean="0">
                <a:solidFill>
                  <a:schemeClr val="bg1"/>
                </a:solidFill>
              </a:rPr>
              <a:t>inputImage</a:t>
            </a:r>
            <a:r>
              <a:rPr lang="en-US" dirty="0" smtClean="0">
                <a:solidFill>
                  <a:schemeClr val="bg1"/>
                </a:solidFill>
              </a:rPr>
              <a:t>-</a:t>
            </a:r>
            <a:r>
              <a:rPr lang="en-US" dirty="0">
                <a:solidFill>
                  <a:schemeClr val="bg1"/>
                </a:solidFill>
              </a:rPr>
              <a:t>&gt;</a:t>
            </a:r>
            <a:r>
              <a:rPr lang="en-US" dirty="0" err="1">
                <a:solidFill>
                  <a:schemeClr val="bg1"/>
                </a:solidFill>
              </a:rPr>
              <a:t>GetDirection</a:t>
            </a:r>
            <a:r>
              <a:rPr lang="en-US" dirty="0" smtClean="0">
                <a:solidFill>
                  <a:schemeClr val="bg1"/>
                </a:solidFill>
              </a:rPr>
              <a:t>() );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>
                <a:solidFill>
                  <a:schemeClr val="bg1"/>
                </a:solidFill>
              </a:rPr>
              <a:t>filter-&gt;</a:t>
            </a:r>
            <a:r>
              <a:rPr lang="en-US" dirty="0" err="1">
                <a:solidFill>
                  <a:schemeClr val="bg1"/>
                </a:solidFill>
              </a:rPr>
              <a:t>SetSpacing</a:t>
            </a:r>
            <a:r>
              <a:rPr lang="en-US" dirty="0" smtClean="0">
                <a:solidFill>
                  <a:schemeClr val="bg1"/>
                </a:solidFill>
              </a:rPr>
              <a:t>( </a:t>
            </a:r>
            <a:r>
              <a:rPr lang="en-US" dirty="0" err="1" smtClean="0">
                <a:solidFill>
                  <a:schemeClr val="bg1"/>
                </a:solidFill>
              </a:rPr>
              <a:t>inputImage</a:t>
            </a:r>
            <a:r>
              <a:rPr lang="en-US" dirty="0" smtClean="0">
                <a:solidFill>
                  <a:schemeClr val="bg1"/>
                </a:solidFill>
              </a:rPr>
              <a:t>-</a:t>
            </a:r>
            <a:r>
              <a:rPr lang="en-US" dirty="0">
                <a:solidFill>
                  <a:schemeClr val="bg1"/>
                </a:solidFill>
              </a:rPr>
              <a:t>&gt;</a:t>
            </a:r>
            <a:r>
              <a:rPr lang="en-US" dirty="0" err="1">
                <a:solidFill>
                  <a:schemeClr val="bg1"/>
                </a:solidFill>
              </a:rPr>
              <a:t>GetSpacing</a:t>
            </a:r>
            <a:r>
              <a:rPr lang="en-US" dirty="0" smtClean="0">
                <a:solidFill>
                  <a:schemeClr val="bg1"/>
                </a:solidFill>
              </a:rPr>
              <a:t>() );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>
                <a:solidFill>
                  <a:schemeClr val="bg1"/>
                </a:solidFill>
              </a:rPr>
              <a:t>filter-&gt;</a:t>
            </a:r>
            <a:r>
              <a:rPr lang="en-US" dirty="0" err="1">
                <a:solidFill>
                  <a:schemeClr val="bg1"/>
                </a:solidFill>
              </a:rPr>
              <a:t>SetRegion</a:t>
            </a:r>
            <a:r>
              <a:rPr lang="en-US" dirty="0" smtClean="0">
                <a:solidFill>
                  <a:schemeClr val="bg1"/>
                </a:solidFill>
              </a:rPr>
              <a:t>( </a:t>
            </a:r>
            <a:r>
              <a:rPr lang="en-US" dirty="0" err="1" smtClean="0">
                <a:solidFill>
                  <a:schemeClr val="bg1"/>
                </a:solidFill>
              </a:rPr>
              <a:t>inputImage</a:t>
            </a:r>
            <a:r>
              <a:rPr lang="en-US" dirty="0" smtClean="0">
                <a:solidFill>
                  <a:schemeClr val="bg1"/>
                </a:solidFill>
              </a:rPr>
              <a:t>-</a:t>
            </a:r>
            <a:r>
              <a:rPr lang="en-US" dirty="0">
                <a:solidFill>
                  <a:schemeClr val="bg1"/>
                </a:solidFill>
              </a:rPr>
              <a:t>&gt;</a:t>
            </a:r>
            <a:r>
              <a:rPr lang="en-US" dirty="0" err="1">
                <a:solidFill>
                  <a:schemeClr val="bg1"/>
                </a:solidFill>
              </a:rPr>
              <a:t>GetBufferedRegion</a:t>
            </a:r>
            <a:r>
              <a:rPr lang="en-US" dirty="0" smtClean="0">
                <a:solidFill>
                  <a:schemeClr val="bg1"/>
                </a:solidFill>
              </a:rPr>
              <a:t>() 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>
                <a:solidFill>
                  <a:srgbClr val="FF0000"/>
                </a:solidFill>
              </a:rPr>
              <a:t>bool</a:t>
            </a:r>
            <a:r>
              <a:rPr lang="en-US" dirty="0"/>
              <a:t> </a:t>
            </a:r>
            <a:r>
              <a:rPr lang="en-US" dirty="0" err="1"/>
              <a:t>letFilterManageMemory</a:t>
            </a:r>
            <a:r>
              <a:rPr lang="en-US" dirty="0"/>
              <a:t> = true;</a:t>
            </a:r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/>
              <a:t>filter-&gt;</a:t>
            </a:r>
            <a:r>
              <a:rPr lang="en-US" dirty="0" err="1"/>
              <a:t>SetImportPointer</a:t>
            </a:r>
            <a:r>
              <a:rPr lang="en-US" dirty="0" smtClean="0"/>
              <a:t>( </a:t>
            </a:r>
            <a:r>
              <a:rPr lang="en-US" dirty="0" err="1" smtClean="0"/>
              <a:t>outputMatrix.data_block</a:t>
            </a:r>
            <a:r>
              <a:rPr lang="en-US" dirty="0"/>
              <a:t>(), 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rows * cols, </a:t>
            </a:r>
            <a:r>
              <a:rPr lang="en-US" dirty="0" err="1" smtClean="0"/>
              <a:t>letFilterManageMemory</a:t>
            </a:r>
            <a:r>
              <a:rPr lang="en-US" dirty="0" smtClean="0"/>
              <a:t> );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This ensures that the class handles its own memory instead of the user.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0191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500" dirty="0" smtClean="0"/>
              <a:t>  </a:t>
            </a:r>
            <a:r>
              <a:rPr lang="en-US" sz="1500" dirty="0" err="1" smtClean="0">
                <a:solidFill>
                  <a:srgbClr val="00B0F0"/>
                </a:solidFill>
              </a:rPr>
              <a:t>typedef</a:t>
            </a:r>
            <a:r>
              <a:rPr lang="en-US" sz="1500" dirty="0" smtClean="0">
                <a:solidFill>
                  <a:srgbClr val="00B0F0"/>
                </a:solidFill>
              </a:rPr>
              <a:t> </a:t>
            </a:r>
            <a:r>
              <a:rPr lang="en-US" sz="1500" dirty="0" err="1"/>
              <a:t>itk</a:t>
            </a:r>
            <a:r>
              <a:rPr lang="en-US" sz="1500" dirty="0"/>
              <a:t>::</a:t>
            </a:r>
            <a:r>
              <a:rPr lang="en-US" sz="1500" dirty="0" err="1">
                <a:solidFill>
                  <a:srgbClr val="00B050"/>
                </a:solidFill>
              </a:rPr>
              <a:t>ImageFileWriter</a:t>
            </a:r>
            <a:r>
              <a:rPr lang="en-US" sz="1500" dirty="0" smtClean="0"/>
              <a:t>&lt; </a:t>
            </a:r>
            <a:r>
              <a:rPr lang="en-US" sz="1500" dirty="0" err="1" smtClean="0">
                <a:solidFill>
                  <a:srgbClr val="FF0000"/>
                </a:solidFill>
              </a:rPr>
              <a:t>ImageType</a:t>
            </a:r>
            <a:r>
              <a:rPr lang="en-US" sz="1500" dirty="0" smtClean="0">
                <a:solidFill>
                  <a:srgbClr val="FF0000"/>
                </a:solidFill>
              </a:rPr>
              <a:t> </a:t>
            </a:r>
            <a:r>
              <a:rPr lang="en-US" sz="1500" dirty="0" smtClean="0"/>
              <a:t>&gt; </a:t>
            </a:r>
            <a:r>
              <a:rPr lang="en-US" sz="1500" dirty="0" err="1"/>
              <a:t>WriterType</a:t>
            </a:r>
            <a:r>
              <a:rPr lang="en-US" sz="1500" dirty="0"/>
              <a:t>;</a:t>
            </a:r>
          </a:p>
          <a:p>
            <a:pPr marL="0" indent="0">
              <a:buNone/>
            </a:pPr>
            <a:r>
              <a:rPr lang="en-US" sz="1500" dirty="0" smtClean="0"/>
              <a:t>  </a:t>
            </a:r>
            <a:r>
              <a:rPr lang="en-US" sz="1500" dirty="0" err="1" smtClean="0"/>
              <a:t>WriterType</a:t>
            </a:r>
            <a:r>
              <a:rPr lang="en-US" sz="1500" dirty="0"/>
              <a:t>::</a:t>
            </a:r>
            <a:r>
              <a:rPr lang="en-US" sz="1500" dirty="0">
                <a:solidFill>
                  <a:srgbClr val="00B050"/>
                </a:solidFill>
              </a:rPr>
              <a:t>Pointer</a:t>
            </a:r>
            <a:r>
              <a:rPr lang="en-US" sz="1500" dirty="0"/>
              <a:t> writer = </a:t>
            </a:r>
            <a:r>
              <a:rPr lang="en-US" sz="1500" dirty="0" err="1"/>
              <a:t>WriterType</a:t>
            </a:r>
            <a:r>
              <a:rPr lang="en-US" sz="1500" dirty="0"/>
              <a:t>::</a:t>
            </a:r>
            <a:r>
              <a:rPr lang="en-US" sz="1500" dirty="0">
                <a:solidFill>
                  <a:srgbClr val="00B050"/>
                </a:solidFill>
              </a:rPr>
              <a:t>New</a:t>
            </a:r>
            <a:r>
              <a:rPr lang="en-US" sz="1500" dirty="0"/>
              <a:t>();</a:t>
            </a:r>
          </a:p>
          <a:p>
            <a:pPr marL="0" indent="0">
              <a:buNone/>
            </a:pPr>
            <a:r>
              <a:rPr lang="en-US" sz="1500" dirty="0" smtClean="0"/>
              <a:t>  </a:t>
            </a:r>
            <a:r>
              <a:rPr lang="en-US" sz="1500" dirty="0"/>
              <a:t>writer-&gt;</a:t>
            </a:r>
            <a:r>
              <a:rPr lang="en-US" sz="1500" dirty="0" err="1">
                <a:solidFill>
                  <a:srgbClr val="00B050"/>
                </a:solidFill>
              </a:rPr>
              <a:t>SetInput</a:t>
            </a:r>
            <a:r>
              <a:rPr lang="en-US" sz="1500" dirty="0" smtClean="0"/>
              <a:t>( filter-</a:t>
            </a:r>
            <a:r>
              <a:rPr lang="en-US" sz="1500" dirty="0"/>
              <a:t>&gt;</a:t>
            </a:r>
            <a:r>
              <a:rPr lang="en-US" sz="1500" dirty="0" err="1">
                <a:solidFill>
                  <a:srgbClr val="00B050"/>
                </a:solidFill>
              </a:rPr>
              <a:t>GetOutput</a:t>
            </a:r>
            <a:r>
              <a:rPr lang="en-US" sz="1500" dirty="0" smtClean="0"/>
              <a:t>() );</a:t>
            </a:r>
            <a:endParaRPr lang="en-US" sz="1500" dirty="0"/>
          </a:p>
          <a:p>
            <a:pPr marL="0" indent="0">
              <a:buNone/>
            </a:pPr>
            <a:r>
              <a:rPr lang="en-US" sz="1500" dirty="0" smtClean="0"/>
              <a:t>  </a:t>
            </a:r>
            <a:r>
              <a:rPr lang="en-US" sz="1500" dirty="0"/>
              <a:t>writer-&gt;</a:t>
            </a:r>
            <a:r>
              <a:rPr lang="en-US" sz="1500" dirty="0" err="1">
                <a:solidFill>
                  <a:srgbClr val="00B050"/>
                </a:solidFill>
              </a:rPr>
              <a:t>SetFileName</a:t>
            </a:r>
            <a:r>
              <a:rPr lang="en-US" sz="1500" dirty="0" smtClean="0"/>
              <a:t>( </a:t>
            </a:r>
            <a:r>
              <a:rPr lang="en-US" sz="1500" dirty="0" err="1" smtClean="0"/>
              <a:t>outputFName</a:t>
            </a:r>
            <a:r>
              <a:rPr lang="en-US" sz="1500" dirty="0" smtClean="0"/>
              <a:t> );</a:t>
            </a:r>
            <a:endParaRPr lang="en-US" sz="1500" dirty="0"/>
          </a:p>
          <a:p>
            <a:pPr marL="0" indent="0">
              <a:buNone/>
            </a:pPr>
            <a:r>
              <a:rPr lang="en-US" sz="1500" dirty="0" smtClean="0"/>
              <a:t>  </a:t>
            </a:r>
            <a:r>
              <a:rPr lang="en-US" sz="1500" dirty="0"/>
              <a:t>writer-&gt;</a:t>
            </a:r>
            <a:r>
              <a:rPr lang="en-US" sz="1500" dirty="0">
                <a:solidFill>
                  <a:srgbClr val="00B050"/>
                </a:solidFill>
              </a:rPr>
              <a:t>Write</a:t>
            </a:r>
            <a:r>
              <a:rPr lang="en-US" sz="1500" dirty="0"/>
              <a:t>();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500" dirty="0" smtClean="0"/>
              <a:t>Write the output of the </a:t>
            </a:r>
            <a:r>
              <a:rPr lang="en-US" sz="1500" dirty="0" err="1" smtClean="0"/>
              <a:t>importImageFilter</a:t>
            </a:r>
            <a:r>
              <a:rPr lang="en-US" sz="1500" dirty="0" smtClean="0"/>
              <a:t> class to </a:t>
            </a:r>
            <a:r>
              <a:rPr lang="en-US" sz="1500" smtClean="0"/>
              <a:t>the specified file.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11011406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143000"/>
            <a:ext cx="8229600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4400" b="0" i="0" u="none" strike="noStrike" kern="1200" cap="none" spc="0" normalizeH="0" baseline="0" noProof="0" dirty="0" smtClean="0">
                <a:ln w="38100">
                  <a:solidFill>
                    <a:schemeClr val="bg1"/>
                  </a:solidFill>
                </a:ln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?</a:t>
            </a:r>
            <a:endParaRPr kumimoji="0" lang="en-US" sz="11500" b="0" i="0" u="none" strike="noStrike" kern="1200" cap="none" spc="0" normalizeH="0" baseline="0" noProof="0" dirty="0">
              <a:ln w="38100">
                <a:solidFill>
                  <a:schemeClr val="bg1"/>
                </a:solidFill>
              </a:ln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581400" y="6324600"/>
            <a:ext cx="1981200" cy="365125"/>
          </a:xfrm>
        </p:spPr>
        <p:txBody>
          <a:bodyPr/>
          <a:lstStyle/>
          <a:p>
            <a:r>
              <a:rPr lang="en-US" dirty="0" smtClean="0"/>
              <a:t>tutorials@cbica.upenn.edu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8006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Classes demonstrated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/>
              <a:t>itk</a:t>
            </a:r>
            <a:r>
              <a:rPr lang="en-US" dirty="0" smtClean="0"/>
              <a:t>::</a:t>
            </a:r>
            <a:r>
              <a:rPr lang="en-US" dirty="0"/>
              <a:t> </a:t>
            </a:r>
            <a:r>
              <a:rPr lang="en-US" dirty="0" err="1"/>
              <a:t>itkImportImageFilter</a:t>
            </a:r>
            <a:r>
              <a:rPr lang="en-US" dirty="0"/>
              <a:t> </a:t>
            </a:r>
            <a:r>
              <a:rPr lang="en-US" baseline="30000" dirty="0" smtClean="0"/>
              <a:t>[1]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This class enables importing image data from the memory buffer.</a:t>
            </a:r>
            <a:endParaRPr lang="en-US" b="1" dirty="0" smtClean="0">
              <a:solidFill>
                <a:srgbClr val="22337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47800" y="6324600"/>
            <a:ext cx="4876800" cy="365125"/>
          </a:xfrm>
        </p:spPr>
        <p:txBody>
          <a:bodyPr/>
          <a:lstStyle/>
          <a:p>
            <a:pPr algn="l"/>
            <a:r>
              <a:rPr lang="en-US" dirty="0"/>
              <a:t>[1] http://www.itk.org/Doxygen/html/classitk_1_1ImportImageFilter.html</a:t>
            </a:r>
          </a:p>
        </p:txBody>
      </p:sp>
    </p:spTree>
    <p:extLst>
      <p:ext uri="{BB962C8B-B14F-4D97-AF65-F5344CB8AC3E}">
        <p14:creationId xmlns:p14="http://schemas.microsoft.com/office/powerpoint/2010/main" val="1130057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Classes demonstrated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VNL data structures </a:t>
            </a:r>
            <a:r>
              <a:rPr lang="en-US" baseline="30000" dirty="0" smtClean="0"/>
              <a:t>[2]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VNL is distributed along with ITK and it is used for complex mathematical operations.</a:t>
            </a:r>
          </a:p>
          <a:p>
            <a:pPr marL="0" indent="0">
              <a:buNone/>
            </a:pPr>
            <a:endParaRPr lang="en-US" b="1" dirty="0">
              <a:solidFill>
                <a:srgbClr val="22337C"/>
              </a:solidFill>
            </a:endParaRPr>
          </a:p>
          <a:p>
            <a:pPr marL="0" indent="0">
              <a:buNone/>
            </a:pPr>
            <a:r>
              <a:rPr lang="en-US" b="1" dirty="0" err="1" smtClean="0">
                <a:solidFill>
                  <a:srgbClr val="22337C"/>
                </a:solidFill>
              </a:rPr>
              <a:t>vnl_matrix</a:t>
            </a:r>
            <a:r>
              <a:rPr lang="en-US" dirty="0" smtClean="0"/>
              <a:t>,</a:t>
            </a:r>
            <a:r>
              <a:rPr lang="en-US" b="1" dirty="0" smtClean="0">
                <a:solidFill>
                  <a:srgbClr val="22337C"/>
                </a:solidFill>
              </a:rPr>
              <a:t> </a:t>
            </a:r>
            <a:r>
              <a:rPr lang="en-US" b="1" dirty="0" err="1" smtClean="0">
                <a:solidFill>
                  <a:srgbClr val="22337C"/>
                </a:solidFill>
              </a:rPr>
              <a:t>vnl_vector</a:t>
            </a:r>
            <a:r>
              <a:rPr lang="en-US" b="1" dirty="0">
                <a:solidFill>
                  <a:srgbClr val="22337C"/>
                </a:solidFill>
              </a:rPr>
              <a:t> </a:t>
            </a:r>
            <a:r>
              <a:rPr lang="en-US" dirty="0" smtClean="0"/>
              <a:t>are some of the data structures provided</a:t>
            </a:r>
            <a:endParaRPr lang="en-US" b="1" dirty="0" smtClean="0">
              <a:solidFill>
                <a:srgbClr val="22337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47800" y="6324600"/>
            <a:ext cx="4876800" cy="365125"/>
          </a:xfrm>
        </p:spPr>
        <p:txBody>
          <a:bodyPr/>
          <a:lstStyle/>
          <a:p>
            <a:pPr algn="l"/>
            <a:r>
              <a:rPr lang="en-US" dirty="0" smtClean="0"/>
              <a:t>[2] </a:t>
            </a:r>
            <a:r>
              <a:rPr lang="en-US" dirty="0"/>
              <a:t>http://public.kitware.com/vxl/doc/release/books/core/book_6.html</a:t>
            </a:r>
          </a:p>
        </p:txBody>
      </p:sp>
    </p:spTree>
    <p:extLst>
      <p:ext uri="{BB962C8B-B14F-4D97-AF65-F5344CB8AC3E}">
        <p14:creationId xmlns:p14="http://schemas.microsoft.com/office/powerpoint/2010/main" val="4049776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/code/</a:t>
            </a:r>
            <a:r>
              <a:rPr lang="en-US" dirty="0" err="1" smtClean="0"/>
              <a:t>src</a:t>
            </a:r>
            <a:r>
              <a:rPr lang="en-US" dirty="0" smtClean="0"/>
              <a:t>/main.cxx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</a:rPr>
              <a:t>template</a:t>
            </a:r>
            <a:r>
              <a:rPr lang="en-US" dirty="0"/>
              <a:t> &lt;class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&gt;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void</a:t>
            </a:r>
            <a:r>
              <a:rPr lang="en-US" dirty="0"/>
              <a:t> </a:t>
            </a:r>
            <a:r>
              <a:rPr lang="en-US" dirty="0" err="1"/>
              <a:t>SafeReadImage</a:t>
            </a:r>
            <a:r>
              <a:rPr lang="en-US" dirty="0"/>
              <a:t>(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Pointer</a:t>
            </a:r>
            <a:r>
              <a:rPr lang="en-US" dirty="0"/>
              <a:t> image, </a:t>
            </a:r>
            <a:r>
              <a:rPr lang="en-US" dirty="0" err="1"/>
              <a:t>const</a:t>
            </a:r>
            <a:r>
              <a:rPr lang="en-US" dirty="0"/>
              <a:t>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string</a:t>
            </a:r>
            <a:r>
              <a:rPr lang="en-US" dirty="0"/>
              <a:t> &amp;</a:t>
            </a:r>
            <a:r>
              <a:rPr lang="en-US" dirty="0" err="1"/>
              <a:t>fName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smtClean="0"/>
              <a:t>{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00B0F0"/>
                </a:solidFill>
              </a:rPr>
              <a:t>typedef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/>
              <a:t>itk</a:t>
            </a:r>
            <a:r>
              <a:rPr lang="en-US" dirty="0"/>
              <a:t>::</a:t>
            </a:r>
            <a:r>
              <a:rPr lang="en-US" dirty="0" err="1">
                <a:solidFill>
                  <a:srgbClr val="00B050"/>
                </a:solidFill>
              </a:rPr>
              <a:t>ImageFileReader</a:t>
            </a:r>
            <a:r>
              <a:rPr lang="en-US" dirty="0"/>
              <a:t>&lt; </a:t>
            </a:r>
            <a:r>
              <a:rPr lang="en-US" dirty="0" err="1" smtClean="0">
                <a:solidFill>
                  <a:srgbClr val="FF0000"/>
                </a:solidFill>
              </a:rPr>
              <a:t>TImageType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/>
              <a:t>&gt; </a:t>
            </a:r>
            <a:r>
              <a:rPr lang="en-US" dirty="0" err="1">
                <a:solidFill>
                  <a:srgbClr val="FF0000"/>
                </a:solidFill>
              </a:rPr>
              <a:t>ImageReaderType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ImageReaderType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Pointer</a:t>
            </a:r>
            <a:r>
              <a:rPr lang="en-US" dirty="0"/>
              <a:t> reader = </a:t>
            </a:r>
            <a:r>
              <a:rPr lang="en-US" dirty="0" err="1"/>
              <a:t>ImageReaderType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New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  reader-&gt;</a:t>
            </a:r>
            <a:r>
              <a:rPr lang="en-US" dirty="0" err="1">
                <a:solidFill>
                  <a:srgbClr val="00B050"/>
                </a:solidFill>
              </a:rPr>
              <a:t>SetFileName</a:t>
            </a:r>
            <a:r>
              <a:rPr lang="en-US" dirty="0" smtClean="0"/>
              <a:t>( </a:t>
            </a:r>
            <a:r>
              <a:rPr lang="en-US" dirty="0" err="1" smtClean="0"/>
              <a:t>fName</a:t>
            </a:r>
            <a:r>
              <a:rPr lang="en-US" dirty="0" smtClean="0"/>
              <a:t> );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smtClean="0"/>
              <a:t>try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reader-&gt;</a:t>
            </a:r>
            <a:r>
              <a:rPr lang="en-US" dirty="0">
                <a:solidFill>
                  <a:srgbClr val="00B050"/>
                </a:solidFill>
              </a:rPr>
              <a:t>Update</a:t>
            </a:r>
            <a:r>
              <a:rPr lang="en-US" dirty="0" smtClean="0"/>
              <a:t>();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catch (</a:t>
            </a:r>
            <a:r>
              <a:rPr lang="en-US" dirty="0" err="1"/>
              <a:t>itk</a:t>
            </a:r>
            <a:r>
              <a:rPr lang="en-US" dirty="0"/>
              <a:t>::</a:t>
            </a:r>
            <a:r>
              <a:rPr lang="en-US" dirty="0" err="1">
                <a:solidFill>
                  <a:srgbClr val="00B050"/>
                </a:solidFill>
              </a:rPr>
              <a:t>ExceptionObject</a:t>
            </a:r>
            <a:r>
              <a:rPr lang="en-US" dirty="0"/>
              <a:t>&amp; e)</a:t>
            </a:r>
          </a:p>
          <a:p>
            <a:pPr marL="0" indent="0">
              <a:buNone/>
            </a:pPr>
            <a:r>
              <a:rPr lang="en-US" dirty="0"/>
              <a:t>  {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>
                <a:solidFill>
                  <a:srgbClr val="00B050"/>
                </a:solidFill>
              </a:rPr>
              <a:t>cerr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/>
              <a:t>&lt;&lt; "Exception caught: " &lt;&lt; </a:t>
            </a:r>
            <a:r>
              <a:rPr lang="en-US" dirty="0" err="1"/>
              <a:t>e.what</a:t>
            </a:r>
            <a:r>
              <a:rPr lang="en-US" dirty="0" smtClean="0"/>
              <a:t>() 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smtClean="0"/>
              <a:t>  </a:t>
            </a:r>
            <a:r>
              <a:rPr lang="en-US" dirty="0" smtClean="0">
                <a:solidFill>
                  <a:srgbClr val="FF0000"/>
                </a:solidFill>
              </a:rPr>
              <a:t>exit</a:t>
            </a:r>
            <a:r>
              <a:rPr lang="en-US" dirty="0"/>
              <a:t>( </a:t>
            </a:r>
            <a:r>
              <a:rPr lang="en-US" dirty="0">
                <a:solidFill>
                  <a:srgbClr val="00B0F0"/>
                </a:solidFill>
              </a:rPr>
              <a:t>EXIT_FAILURE</a:t>
            </a:r>
            <a:r>
              <a:rPr lang="en-US" dirty="0"/>
              <a:t> );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smtClean="0"/>
              <a:t>}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image-&gt;</a:t>
            </a:r>
            <a:r>
              <a:rPr lang="en-US" dirty="0">
                <a:solidFill>
                  <a:srgbClr val="00B050"/>
                </a:solidFill>
              </a:rPr>
              <a:t>Graft</a:t>
            </a:r>
            <a:r>
              <a:rPr lang="en-US" dirty="0" smtClean="0"/>
              <a:t>( reader-</a:t>
            </a:r>
            <a:r>
              <a:rPr lang="en-US" dirty="0"/>
              <a:t>&gt;</a:t>
            </a:r>
            <a:r>
              <a:rPr lang="en-US" dirty="0" err="1">
                <a:solidFill>
                  <a:srgbClr val="00B050"/>
                </a:solidFill>
              </a:rPr>
              <a:t>GetOutput</a:t>
            </a:r>
            <a:r>
              <a:rPr lang="en-US" dirty="0" smtClean="0"/>
              <a:t>() );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smtClean="0">
                <a:solidFill>
                  <a:srgbClr val="FF0000"/>
                </a:solidFill>
              </a:rPr>
              <a:t>return</a:t>
            </a:r>
            <a:r>
              <a:rPr lang="en-US" dirty="0" smtClean="0"/>
              <a:t>;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 smtClean="0"/>
              <a:t>Type safe code to read an image from supplied file name and throw an exception of there is an issue.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Code borrows from the first ITK tutorial where image reading is explained.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34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/code/</a:t>
            </a:r>
            <a:r>
              <a:rPr lang="en-US" dirty="0" err="1" smtClean="0"/>
              <a:t>src</a:t>
            </a:r>
            <a:r>
              <a:rPr lang="en-US" dirty="0" smtClean="0"/>
              <a:t>/main.cxx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 err="1" smtClean="0">
                <a:solidFill>
                  <a:srgbClr val="FF0000"/>
                </a:solidFill>
              </a:rPr>
              <a:t>int</a:t>
            </a:r>
            <a:r>
              <a:rPr lang="en-US" sz="1200" dirty="0" smtClean="0">
                <a:solidFill>
                  <a:srgbClr val="FF0000"/>
                </a:solidFill>
              </a:rPr>
              <a:t> </a:t>
            </a:r>
            <a:r>
              <a:rPr lang="en-US" sz="1200" dirty="0" smtClean="0"/>
              <a:t>main( </a:t>
            </a:r>
            <a:r>
              <a:rPr lang="en-US" sz="1200" dirty="0" err="1" smtClean="0">
                <a:solidFill>
                  <a:srgbClr val="FF0000"/>
                </a:solidFill>
              </a:rPr>
              <a:t>int</a:t>
            </a:r>
            <a:r>
              <a:rPr lang="en-US" sz="1200" dirty="0" smtClean="0">
                <a:solidFill>
                  <a:srgbClr val="FF0000"/>
                </a:solidFill>
              </a:rPr>
              <a:t> </a:t>
            </a:r>
            <a:r>
              <a:rPr lang="en-US" sz="1200" dirty="0" err="1" smtClean="0"/>
              <a:t>argc</a:t>
            </a:r>
            <a:r>
              <a:rPr lang="en-US" sz="1200" dirty="0" smtClean="0"/>
              <a:t>, </a:t>
            </a:r>
            <a:r>
              <a:rPr lang="en-US" sz="1200" dirty="0" smtClean="0">
                <a:solidFill>
                  <a:srgbClr val="FF0000"/>
                </a:solidFill>
              </a:rPr>
              <a:t>char</a:t>
            </a:r>
            <a:r>
              <a:rPr lang="en-US" sz="1200" dirty="0" smtClean="0"/>
              <a:t> **</a:t>
            </a:r>
            <a:r>
              <a:rPr lang="en-US" sz="1200" dirty="0" err="1" smtClean="0"/>
              <a:t>argv</a:t>
            </a:r>
            <a:r>
              <a:rPr lang="en-US" sz="1200" dirty="0" smtClean="0"/>
              <a:t> )</a:t>
            </a:r>
          </a:p>
          <a:p>
            <a:pPr marL="0" indent="0">
              <a:buNone/>
            </a:pPr>
            <a:r>
              <a:rPr lang="en-US" sz="1200" dirty="0" smtClean="0"/>
              <a:t>{</a:t>
            </a:r>
          </a:p>
          <a:p>
            <a:pPr marL="0" indent="0">
              <a:buNone/>
            </a:pPr>
            <a:r>
              <a:rPr lang="en-US" sz="1200" dirty="0" smtClean="0"/>
              <a:t>  </a:t>
            </a:r>
            <a:r>
              <a:rPr lang="en-US" sz="1200" dirty="0" smtClean="0">
                <a:solidFill>
                  <a:srgbClr val="00B050"/>
                </a:solidFill>
              </a:rPr>
              <a:t>// … obtain file names from command line</a:t>
            </a:r>
            <a:endParaRPr lang="en-US" sz="1200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200" dirty="0"/>
              <a:t> </a:t>
            </a:r>
            <a:r>
              <a:rPr lang="en-US" sz="1200" dirty="0" err="1"/>
              <a:t>itk</a:t>
            </a:r>
            <a:r>
              <a:rPr lang="en-US" sz="1200" dirty="0"/>
              <a:t>::</a:t>
            </a:r>
            <a:r>
              <a:rPr lang="en-US" sz="1200" dirty="0" err="1">
                <a:solidFill>
                  <a:srgbClr val="00B0F0"/>
                </a:solidFill>
              </a:rPr>
              <a:t>ImageIOBase</a:t>
            </a:r>
            <a:r>
              <a:rPr lang="en-US" sz="1200" dirty="0"/>
              <a:t>::</a:t>
            </a:r>
            <a:r>
              <a:rPr lang="en-US" sz="1200" dirty="0">
                <a:solidFill>
                  <a:srgbClr val="FF0000"/>
                </a:solidFill>
              </a:rPr>
              <a:t>Pointer</a:t>
            </a:r>
            <a:r>
              <a:rPr lang="en-US" sz="1200" dirty="0"/>
              <a:t> </a:t>
            </a:r>
            <a:r>
              <a:rPr lang="en-US" sz="1200" dirty="0" err="1"/>
              <a:t>im_base</a:t>
            </a:r>
            <a:r>
              <a:rPr lang="en-US" sz="1200" dirty="0"/>
              <a:t> = </a:t>
            </a:r>
            <a:r>
              <a:rPr lang="en-US" sz="1200" dirty="0" err="1"/>
              <a:t>itk</a:t>
            </a:r>
            <a:r>
              <a:rPr lang="en-US" sz="1200" dirty="0"/>
              <a:t>::</a:t>
            </a:r>
            <a:r>
              <a:rPr lang="en-US" sz="1200" dirty="0" err="1">
                <a:solidFill>
                  <a:srgbClr val="00B0F0"/>
                </a:solidFill>
              </a:rPr>
              <a:t>ImageIOFactory</a:t>
            </a:r>
            <a:r>
              <a:rPr lang="en-US" sz="1200" dirty="0"/>
              <a:t>::</a:t>
            </a:r>
            <a:r>
              <a:rPr lang="en-US" sz="1200" dirty="0" err="1">
                <a:solidFill>
                  <a:srgbClr val="FF0000"/>
                </a:solidFill>
              </a:rPr>
              <a:t>CreateImageIO</a:t>
            </a:r>
            <a:r>
              <a:rPr lang="en-US" sz="1200" dirty="0"/>
              <a:t>( inputFName1.c_str(), </a:t>
            </a:r>
            <a:r>
              <a:rPr lang="en-US" sz="1200" dirty="0" err="1"/>
              <a:t>itk</a:t>
            </a:r>
            <a:r>
              <a:rPr lang="en-US" sz="1200" dirty="0"/>
              <a:t>::</a:t>
            </a:r>
            <a:r>
              <a:rPr lang="en-US" sz="1200" dirty="0" err="1">
                <a:solidFill>
                  <a:srgbClr val="00B0F0"/>
                </a:solidFill>
              </a:rPr>
              <a:t>ImageIOFactory</a:t>
            </a:r>
            <a:r>
              <a:rPr lang="en-US" sz="1200" dirty="0"/>
              <a:t>::</a:t>
            </a:r>
            <a:r>
              <a:rPr lang="en-US" sz="1200" dirty="0" err="1">
                <a:solidFill>
                  <a:srgbClr val="FF0000"/>
                </a:solidFill>
              </a:rPr>
              <a:t>ReadMode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/>
              <a:t>);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/>
              <a:t>im_base</a:t>
            </a:r>
            <a:r>
              <a:rPr lang="en-US" sz="1200" dirty="0"/>
              <a:t>-&gt;</a:t>
            </a:r>
            <a:r>
              <a:rPr lang="en-US" sz="1200" dirty="0" err="1">
                <a:solidFill>
                  <a:srgbClr val="FF0000"/>
                </a:solidFill>
              </a:rPr>
              <a:t>SetFileName</a:t>
            </a:r>
            <a:r>
              <a:rPr lang="en-US" sz="1200" dirty="0"/>
              <a:t>( inputFName1 );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/>
              <a:t>im_base</a:t>
            </a:r>
            <a:r>
              <a:rPr lang="en-US" sz="1200" dirty="0"/>
              <a:t>-&gt;</a:t>
            </a:r>
            <a:r>
              <a:rPr lang="en-US" sz="1200" dirty="0" err="1">
                <a:solidFill>
                  <a:srgbClr val="FF0000"/>
                </a:solidFill>
              </a:rPr>
              <a:t>ReadImageInformation</a:t>
            </a:r>
            <a:r>
              <a:rPr lang="en-US" sz="1200" dirty="0"/>
              <a:t>();</a:t>
            </a:r>
          </a:p>
          <a:p>
            <a:pPr marL="0" indent="0">
              <a:buNone/>
            </a:pPr>
            <a:r>
              <a:rPr lang="en-US" sz="1200" dirty="0"/>
              <a:t>  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>
                <a:solidFill>
                  <a:srgbClr val="00B050"/>
                </a:solidFill>
              </a:rPr>
              <a:t>// perform basic sanity check</a:t>
            </a:r>
          </a:p>
          <a:p>
            <a:pPr marL="0" indent="0">
              <a:buNone/>
            </a:pPr>
            <a:r>
              <a:rPr lang="en-US" sz="1200" dirty="0"/>
              <a:t>  if (</a:t>
            </a:r>
            <a:r>
              <a:rPr lang="en-US" sz="1200" dirty="0" err="1"/>
              <a:t>im_base</a:t>
            </a:r>
            <a:r>
              <a:rPr lang="en-US" sz="1200" dirty="0"/>
              <a:t>-&gt;</a:t>
            </a:r>
            <a:r>
              <a:rPr lang="en-US" sz="1200" dirty="0" err="1">
                <a:solidFill>
                  <a:srgbClr val="FF0000"/>
                </a:solidFill>
              </a:rPr>
              <a:t>GetNumberOfDimensions</a:t>
            </a:r>
            <a:r>
              <a:rPr lang="en-US" sz="1200" dirty="0"/>
              <a:t>() != </a:t>
            </a:r>
            <a:r>
              <a:rPr lang="en-US" sz="1200" dirty="0" smtClean="0"/>
              <a:t>2)</a:t>
            </a:r>
            <a:endParaRPr lang="en-US" sz="1200" dirty="0"/>
          </a:p>
          <a:p>
            <a:pPr marL="0" indent="0">
              <a:buNone/>
            </a:pPr>
            <a:r>
              <a:rPr lang="en-US" sz="1200" dirty="0"/>
              <a:t>  {</a:t>
            </a:r>
          </a:p>
          <a:p>
            <a:pPr marL="0" indent="0">
              <a:buNone/>
            </a:pPr>
            <a:r>
              <a:rPr lang="en-US" sz="1200" dirty="0"/>
              <a:t>    </a:t>
            </a:r>
            <a:r>
              <a:rPr lang="en-US" sz="1200" dirty="0" err="1"/>
              <a:t>std</a:t>
            </a:r>
            <a:r>
              <a:rPr lang="en-US" sz="1200" dirty="0"/>
              <a:t>::</a:t>
            </a:r>
            <a:r>
              <a:rPr lang="en-US" sz="1200" dirty="0" err="1">
                <a:solidFill>
                  <a:srgbClr val="00B0F0"/>
                </a:solidFill>
              </a:rPr>
              <a:t>cerr</a:t>
            </a:r>
            <a:r>
              <a:rPr lang="en-US" sz="1200" dirty="0">
                <a:solidFill>
                  <a:srgbClr val="00B0F0"/>
                </a:solidFill>
              </a:rPr>
              <a:t> </a:t>
            </a:r>
            <a:r>
              <a:rPr lang="en-US" sz="1200" dirty="0"/>
              <a:t>&lt;&lt; </a:t>
            </a:r>
            <a:r>
              <a:rPr lang="en-US" sz="1200" dirty="0">
                <a:solidFill>
                  <a:srgbClr val="7030A0"/>
                </a:solidFill>
              </a:rPr>
              <a:t>"Unsupported Image Dimension. Only </a:t>
            </a:r>
            <a:r>
              <a:rPr lang="en-US" sz="1200" dirty="0" smtClean="0">
                <a:solidFill>
                  <a:srgbClr val="7030A0"/>
                </a:solidFill>
              </a:rPr>
              <a:t>2D </a:t>
            </a:r>
            <a:r>
              <a:rPr lang="en-US" sz="1200" dirty="0">
                <a:solidFill>
                  <a:srgbClr val="7030A0"/>
                </a:solidFill>
              </a:rPr>
              <a:t>images are currently supported.\n"</a:t>
            </a:r>
            <a:r>
              <a:rPr lang="en-US" sz="1200" dirty="0"/>
              <a:t>;</a:t>
            </a:r>
          </a:p>
          <a:p>
            <a:pPr marL="0" indent="0">
              <a:buNone/>
            </a:pPr>
            <a:r>
              <a:rPr lang="en-US" sz="1200" dirty="0"/>
              <a:t>    </a:t>
            </a:r>
            <a:r>
              <a:rPr lang="en-US" sz="1200" dirty="0">
                <a:solidFill>
                  <a:srgbClr val="00B0F0"/>
                </a:solidFill>
              </a:rPr>
              <a:t>return</a:t>
            </a:r>
            <a:r>
              <a:rPr lang="en-US" sz="1200" dirty="0"/>
              <a:t> </a:t>
            </a:r>
            <a:r>
              <a:rPr lang="en-US" sz="1200" dirty="0">
                <a:solidFill>
                  <a:srgbClr val="6F2927"/>
                </a:solidFill>
              </a:rPr>
              <a:t>EXIT_FAILURE</a:t>
            </a:r>
            <a:r>
              <a:rPr lang="en-US" sz="1200" dirty="0"/>
              <a:t>;</a:t>
            </a:r>
          </a:p>
          <a:p>
            <a:pPr marL="0" indent="0">
              <a:buNone/>
            </a:pPr>
            <a:r>
              <a:rPr lang="en-US" sz="1200" dirty="0"/>
              <a:t>  }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 smtClean="0"/>
              <a:t>Initialize </a:t>
            </a:r>
            <a:r>
              <a:rPr lang="en-US" sz="1200" dirty="0"/>
              <a:t>the Image base class </a:t>
            </a:r>
            <a:r>
              <a:rPr lang="en-US" sz="1200" baseline="30000" dirty="0"/>
              <a:t>[3]</a:t>
            </a:r>
            <a:r>
              <a:rPr lang="en-US" sz="1200" dirty="0"/>
              <a:t> with the input image file name for basic sanity checks (file is valid, number of dimensions are consistent with what is expected, etc.).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b="1" dirty="0">
                <a:solidFill>
                  <a:srgbClr val="22337C"/>
                </a:solidFill>
              </a:rPr>
              <a:t>inputFName1</a:t>
            </a:r>
            <a:r>
              <a:rPr lang="en-US" sz="1200" dirty="0">
                <a:solidFill>
                  <a:srgbClr val="22337C"/>
                </a:solidFill>
              </a:rPr>
              <a:t> </a:t>
            </a:r>
            <a:r>
              <a:rPr lang="en-US" sz="1200" dirty="0"/>
              <a:t>is the input file name which the user inputs in the command </a:t>
            </a:r>
            <a:r>
              <a:rPr lang="en-US" sz="1200" dirty="0" smtClean="0"/>
              <a:t>line </a:t>
            </a:r>
            <a:r>
              <a:rPr lang="en-US" sz="1200" dirty="0"/>
              <a:t>and </a:t>
            </a:r>
            <a:r>
              <a:rPr lang="en-US" sz="1200" b="1" dirty="0" err="1" smtClean="0">
                <a:solidFill>
                  <a:srgbClr val="22337C"/>
                </a:solidFill>
              </a:rPr>
              <a:t>outputFName</a:t>
            </a:r>
            <a:r>
              <a:rPr lang="en-US" sz="1200" dirty="0" smtClean="0"/>
              <a:t> is the file name of the image which is to be written out.</a:t>
            </a: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47800" y="6324600"/>
            <a:ext cx="4876800" cy="365125"/>
          </a:xfrm>
        </p:spPr>
        <p:txBody>
          <a:bodyPr/>
          <a:lstStyle/>
          <a:p>
            <a:pPr algn="l"/>
            <a:r>
              <a:rPr lang="en-US" dirty="0"/>
              <a:t>[3] http://www.itk.org/Doxygen/html/classitk_1_1ImageIOBase.html</a:t>
            </a:r>
          </a:p>
        </p:txBody>
      </p:sp>
    </p:spTree>
    <p:extLst>
      <p:ext uri="{BB962C8B-B14F-4D97-AF65-F5344CB8AC3E}">
        <p14:creationId xmlns:p14="http://schemas.microsoft.com/office/powerpoint/2010/main" val="405892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 err="1" smtClean="0">
                <a:solidFill>
                  <a:srgbClr val="00B0F0"/>
                </a:solidFill>
              </a:rPr>
              <a:t>typedef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float</a:t>
            </a:r>
            <a:r>
              <a:rPr lang="en-US" dirty="0"/>
              <a:t> </a:t>
            </a:r>
            <a:r>
              <a:rPr lang="en-US" dirty="0" err="1">
                <a:solidFill>
                  <a:srgbClr val="00B0F0"/>
                </a:solidFill>
              </a:rPr>
              <a:t>PixelType</a:t>
            </a:r>
            <a:r>
              <a:rPr lang="en-US" dirty="0"/>
              <a:t>;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00B0F0"/>
                </a:solidFill>
              </a:rPr>
              <a:t>typedef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/>
              <a:t>itk</a:t>
            </a:r>
            <a:r>
              <a:rPr lang="en-US" dirty="0"/>
              <a:t>::</a:t>
            </a:r>
            <a:r>
              <a:rPr lang="en-US" dirty="0">
                <a:solidFill>
                  <a:srgbClr val="FF0000"/>
                </a:solidFill>
              </a:rPr>
              <a:t>Image</a:t>
            </a:r>
            <a:r>
              <a:rPr lang="en-US" dirty="0" smtClean="0"/>
              <a:t>&lt; </a:t>
            </a:r>
            <a:r>
              <a:rPr lang="en-US" dirty="0" err="1" smtClean="0"/>
              <a:t>PixelType</a:t>
            </a:r>
            <a:r>
              <a:rPr lang="en-US" dirty="0"/>
              <a:t>, </a:t>
            </a:r>
            <a:r>
              <a:rPr lang="en-US" dirty="0" smtClean="0"/>
              <a:t>2 &gt; </a:t>
            </a:r>
            <a:r>
              <a:rPr lang="en-US" dirty="0" err="1">
                <a:solidFill>
                  <a:srgbClr val="00B0F0"/>
                </a:solidFill>
              </a:rPr>
              <a:t>ImageType</a:t>
            </a:r>
            <a:r>
              <a:rPr lang="en-US" dirty="0"/>
              <a:t>; 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ImageType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Pointer</a:t>
            </a:r>
            <a:r>
              <a:rPr lang="en-US" dirty="0"/>
              <a:t> </a:t>
            </a:r>
            <a:r>
              <a:rPr lang="en-US" dirty="0" err="1"/>
              <a:t>inputImage</a:t>
            </a:r>
            <a:r>
              <a:rPr lang="en-US" dirty="0"/>
              <a:t> = </a:t>
            </a:r>
            <a:r>
              <a:rPr lang="en-US" dirty="0" err="1">
                <a:solidFill>
                  <a:srgbClr val="FF0000"/>
                </a:solidFill>
              </a:rPr>
              <a:t>ImageType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New</a:t>
            </a:r>
            <a:r>
              <a:rPr lang="en-US" dirty="0"/>
              <a:t>(); </a:t>
            </a:r>
            <a:endParaRPr lang="en-US" dirty="0" smtClean="0"/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SafeReadImage</a:t>
            </a:r>
            <a:r>
              <a:rPr lang="en-US" dirty="0" smtClean="0">
                <a:solidFill>
                  <a:schemeClr val="bg1"/>
                </a:solidFill>
              </a:rPr>
              <a:t>&lt;</a:t>
            </a:r>
            <a:r>
              <a:rPr lang="en-US" dirty="0" err="1" smtClean="0">
                <a:solidFill>
                  <a:schemeClr val="bg1"/>
                </a:solidFill>
              </a:rPr>
              <a:t>ImageType</a:t>
            </a:r>
            <a:r>
              <a:rPr lang="en-US" dirty="0" smtClean="0">
                <a:solidFill>
                  <a:schemeClr val="bg1"/>
                </a:solidFill>
              </a:rPr>
              <a:t>&gt;( </a:t>
            </a:r>
            <a:r>
              <a:rPr lang="en-US" dirty="0" err="1" smtClean="0">
                <a:solidFill>
                  <a:schemeClr val="bg1"/>
                </a:solidFill>
              </a:rPr>
              <a:t>inputImage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im_base</a:t>
            </a:r>
            <a:r>
              <a:rPr lang="en-US" dirty="0">
                <a:solidFill>
                  <a:schemeClr val="bg1"/>
                </a:solidFill>
              </a:rPr>
              <a:t>-</a:t>
            </a:r>
            <a:r>
              <a:rPr lang="en-US" dirty="0" smtClean="0">
                <a:solidFill>
                  <a:schemeClr val="bg1"/>
                </a:solidFill>
              </a:rPr>
              <a:t>&gt; </a:t>
            </a:r>
            <a:r>
              <a:rPr lang="en-US" dirty="0" err="1" smtClean="0">
                <a:solidFill>
                  <a:schemeClr val="bg1"/>
                </a:solidFill>
              </a:rPr>
              <a:t>GetFileName</a:t>
            </a:r>
            <a:r>
              <a:rPr lang="en-US" dirty="0" smtClean="0">
                <a:solidFill>
                  <a:schemeClr val="bg1"/>
                </a:solidFill>
              </a:rPr>
              <a:t>());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const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unsigned </a:t>
            </a:r>
            <a:r>
              <a:rPr lang="en-US" dirty="0" err="1">
                <a:solidFill>
                  <a:schemeClr val="bg1"/>
                </a:solidFill>
              </a:rPr>
              <a:t>int</a:t>
            </a:r>
            <a:r>
              <a:rPr lang="en-US" dirty="0">
                <a:solidFill>
                  <a:schemeClr val="bg1"/>
                </a:solidFill>
              </a:rPr>
              <a:t> rows = </a:t>
            </a:r>
            <a:r>
              <a:rPr lang="en-US" dirty="0" err="1">
                <a:solidFill>
                  <a:schemeClr val="bg1"/>
                </a:solidFill>
              </a:rPr>
              <a:t>inputImage</a:t>
            </a:r>
            <a:r>
              <a:rPr lang="en-US" dirty="0">
                <a:solidFill>
                  <a:schemeClr val="bg1"/>
                </a:solidFill>
              </a:rPr>
              <a:t>-</a:t>
            </a:r>
            <a:r>
              <a:rPr lang="en-US" dirty="0" smtClean="0">
                <a:solidFill>
                  <a:schemeClr val="bg1"/>
                </a:solidFill>
              </a:rPr>
              <a:t>&gt; </a:t>
            </a:r>
            <a:r>
              <a:rPr lang="en-US" dirty="0" err="1" smtClean="0">
                <a:solidFill>
                  <a:schemeClr val="bg1"/>
                </a:solidFill>
              </a:rPr>
              <a:t>GetBufferedRegion</a:t>
            </a:r>
            <a:r>
              <a:rPr lang="en-US" dirty="0">
                <a:solidFill>
                  <a:schemeClr val="bg1"/>
                </a:solidFill>
              </a:rPr>
              <a:t>().</a:t>
            </a:r>
            <a:r>
              <a:rPr lang="en-US" dirty="0" err="1">
                <a:solidFill>
                  <a:schemeClr val="bg1"/>
                </a:solidFill>
              </a:rPr>
              <a:t>GetSize</a:t>
            </a:r>
            <a:r>
              <a:rPr lang="en-US" dirty="0">
                <a:solidFill>
                  <a:schemeClr val="bg1"/>
                </a:solidFill>
              </a:rPr>
              <a:t>()[0];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const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unsigned </a:t>
            </a:r>
            <a:r>
              <a:rPr lang="en-US" dirty="0" err="1">
                <a:solidFill>
                  <a:schemeClr val="bg1"/>
                </a:solidFill>
              </a:rPr>
              <a:t>int</a:t>
            </a:r>
            <a:r>
              <a:rPr lang="en-US" dirty="0">
                <a:solidFill>
                  <a:schemeClr val="bg1"/>
                </a:solidFill>
              </a:rPr>
              <a:t> cols = </a:t>
            </a:r>
            <a:r>
              <a:rPr lang="en-US" dirty="0" err="1">
                <a:solidFill>
                  <a:schemeClr val="bg1"/>
                </a:solidFill>
              </a:rPr>
              <a:t>inputImage</a:t>
            </a:r>
            <a:r>
              <a:rPr lang="en-US" dirty="0">
                <a:solidFill>
                  <a:schemeClr val="bg1"/>
                </a:solidFill>
              </a:rPr>
              <a:t>-</a:t>
            </a:r>
            <a:r>
              <a:rPr lang="en-US" dirty="0" smtClean="0">
                <a:solidFill>
                  <a:schemeClr val="bg1"/>
                </a:solidFill>
              </a:rPr>
              <a:t>&gt; </a:t>
            </a:r>
            <a:r>
              <a:rPr lang="en-US" dirty="0" err="1" smtClean="0">
                <a:solidFill>
                  <a:schemeClr val="bg1"/>
                </a:solidFill>
              </a:rPr>
              <a:t>GetBufferedRegion</a:t>
            </a:r>
            <a:r>
              <a:rPr lang="en-US" dirty="0">
                <a:solidFill>
                  <a:schemeClr val="bg1"/>
                </a:solidFill>
              </a:rPr>
              <a:t>().</a:t>
            </a:r>
            <a:r>
              <a:rPr lang="en-US" dirty="0" err="1">
                <a:solidFill>
                  <a:schemeClr val="bg1"/>
                </a:solidFill>
              </a:rPr>
              <a:t>GetSize</a:t>
            </a:r>
            <a:r>
              <a:rPr lang="en-US" dirty="0">
                <a:solidFill>
                  <a:schemeClr val="bg1"/>
                </a:solidFill>
              </a:rPr>
              <a:t>()[1];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typedef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vnl_matrix</a:t>
            </a:r>
            <a:r>
              <a:rPr lang="en-US" dirty="0">
                <a:solidFill>
                  <a:schemeClr val="bg1"/>
                </a:solidFill>
              </a:rPr>
              <a:t>&lt; </a:t>
            </a:r>
            <a:r>
              <a:rPr lang="en-US" dirty="0" err="1">
                <a:solidFill>
                  <a:schemeClr val="bg1"/>
                </a:solidFill>
              </a:rPr>
              <a:t>PixelType</a:t>
            </a:r>
            <a:r>
              <a:rPr lang="en-US" dirty="0">
                <a:solidFill>
                  <a:schemeClr val="bg1"/>
                </a:solidFill>
              </a:rPr>
              <a:t> &gt; </a:t>
            </a:r>
            <a:r>
              <a:rPr lang="en-US" dirty="0" err="1">
                <a:solidFill>
                  <a:schemeClr val="bg1"/>
                </a:solidFill>
              </a:rPr>
              <a:t>MatrixType</a:t>
            </a:r>
            <a:r>
              <a:rPr lang="en-US" dirty="0">
                <a:solidFill>
                  <a:schemeClr val="bg1"/>
                </a:solidFill>
              </a:rPr>
              <a:t>;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vnl_matrix_ref</a:t>
            </a:r>
            <a:r>
              <a:rPr lang="en-US" dirty="0">
                <a:solidFill>
                  <a:schemeClr val="bg1"/>
                </a:solidFill>
              </a:rPr>
              <a:t>&lt; </a:t>
            </a:r>
            <a:r>
              <a:rPr lang="en-US" dirty="0" err="1">
                <a:solidFill>
                  <a:schemeClr val="bg1"/>
                </a:solidFill>
              </a:rPr>
              <a:t>PixelType</a:t>
            </a:r>
            <a:r>
              <a:rPr lang="en-US" dirty="0">
                <a:solidFill>
                  <a:schemeClr val="bg1"/>
                </a:solidFill>
              </a:rPr>
              <a:t> &gt; </a:t>
            </a:r>
            <a:r>
              <a:rPr lang="en-US" dirty="0" err="1">
                <a:solidFill>
                  <a:schemeClr val="bg1"/>
                </a:solidFill>
              </a:rPr>
              <a:t>inputMatrix</a:t>
            </a:r>
            <a:r>
              <a:rPr lang="en-US" dirty="0">
                <a:solidFill>
                  <a:schemeClr val="bg1"/>
                </a:solidFill>
              </a:rPr>
              <a:t>(rows, </a:t>
            </a:r>
            <a:r>
              <a:rPr lang="en-US" dirty="0" smtClean="0">
                <a:solidFill>
                  <a:schemeClr val="bg1"/>
                </a:solidFill>
              </a:rPr>
              <a:t>cols, </a:t>
            </a:r>
            <a:r>
              <a:rPr lang="en-US" dirty="0" err="1" smtClean="0">
                <a:solidFill>
                  <a:schemeClr val="bg1"/>
                </a:solidFill>
              </a:rPr>
              <a:t>inputImage</a:t>
            </a:r>
            <a:r>
              <a:rPr lang="en-US" dirty="0" smtClean="0">
                <a:solidFill>
                  <a:schemeClr val="bg1"/>
                </a:solidFill>
              </a:rPr>
              <a:t>-&gt; </a:t>
            </a:r>
            <a:r>
              <a:rPr lang="en-US" dirty="0" err="1" smtClean="0">
                <a:solidFill>
                  <a:schemeClr val="bg1"/>
                </a:solidFill>
              </a:rPr>
              <a:t>GetBufferPointer</a:t>
            </a:r>
            <a:r>
              <a:rPr lang="en-US" dirty="0">
                <a:solidFill>
                  <a:schemeClr val="bg1"/>
                </a:solidFill>
              </a:rPr>
              <a:t>() </a:t>
            </a:r>
            <a:r>
              <a:rPr lang="en-US" dirty="0" smtClean="0">
                <a:solidFill>
                  <a:schemeClr val="bg1"/>
                </a:solidFill>
              </a:rPr>
              <a:t>); 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Define the default pixel type, image type and initialize the memory for the input image.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 2D image is assumed.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139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typedef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float </a:t>
            </a:r>
            <a:r>
              <a:rPr lang="en-US" dirty="0" err="1">
                <a:solidFill>
                  <a:schemeClr val="bg1"/>
                </a:solidFill>
              </a:rPr>
              <a:t>PixelType</a:t>
            </a:r>
            <a:r>
              <a:rPr lang="en-US" dirty="0">
                <a:solidFill>
                  <a:schemeClr val="bg1"/>
                </a:solidFill>
              </a:rPr>
              <a:t>; 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typedef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itk</a:t>
            </a:r>
            <a:r>
              <a:rPr lang="en-US" dirty="0">
                <a:solidFill>
                  <a:schemeClr val="bg1"/>
                </a:solidFill>
              </a:rPr>
              <a:t>::Image</a:t>
            </a:r>
            <a:r>
              <a:rPr lang="en-US" dirty="0" smtClean="0">
                <a:solidFill>
                  <a:schemeClr val="bg1"/>
                </a:solidFill>
              </a:rPr>
              <a:t>&lt; </a:t>
            </a:r>
            <a:r>
              <a:rPr lang="en-US" dirty="0" err="1" smtClean="0">
                <a:solidFill>
                  <a:schemeClr val="bg1"/>
                </a:solidFill>
              </a:rPr>
              <a:t>PixelType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smtClean="0">
                <a:solidFill>
                  <a:schemeClr val="bg1"/>
                </a:solidFill>
              </a:rPr>
              <a:t>2 &gt; </a:t>
            </a:r>
            <a:r>
              <a:rPr lang="en-US" dirty="0" err="1">
                <a:solidFill>
                  <a:schemeClr val="bg1"/>
                </a:solidFill>
              </a:rPr>
              <a:t>ImageType</a:t>
            </a:r>
            <a:r>
              <a:rPr lang="en-US" dirty="0">
                <a:solidFill>
                  <a:schemeClr val="bg1"/>
                </a:solidFill>
              </a:rPr>
              <a:t>; 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ImageType</a:t>
            </a:r>
            <a:r>
              <a:rPr lang="en-US" dirty="0">
                <a:solidFill>
                  <a:schemeClr val="bg1"/>
                </a:solidFill>
              </a:rPr>
              <a:t>::Pointer </a:t>
            </a:r>
            <a:r>
              <a:rPr lang="en-US" dirty="0" err="1">
                <a:solidFill>
                  <a:schemeClr val="bg1"/>
                </a:solidFill>
              </a:rPr>
              <a:t>inputImage</a:t>
            </a:r>
            <a:r>
              <a:rPr lang="en-US" dirty="0">
                <a:solidFill>
                  <a:schemeClr val="bg1"/>
                </a:solidFill>
              </a:rPr>
              <a:t> = </a:t>
            </a:r>
            <a:r>
              <a:rPr lang="en-US" dirty="0" err="1">
                <a:solidFill>
                  <a:schemeClr val="bg1"/>
                </a:solidFill>
              </a:rPr>
              <a:t>ImageType</a:t>
            </a:r>
            <a:r>
              <a:rPr lang="en-US" dirty="0">
                <a:solidFill>
                  <a:schemeClr val="bg1"/>
                </a:solidFill>
              </a:rPr>
              <a:t>::New(); 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 err="1" smtClean="0"/>
              <a:t>SafeReadImage</a:t>
            </a:r>
            <a:r>
              <a:rPr lang="en-US" dirty="0" smtClean="0"/>
              <a:t>&lt;</a:t>
            </a:r>
            <a:r>
              <a:rPr lang="en-US" dirty="0" err="1" smtClean="0">
                <a:solidFill>
                  <a:srgbClr val="FF0000"/>
                </a:solidFill>
              </a:rPr>
              <a:t>ImageType</a:t>
            </a:r>
            <a:r>
              <a:rPr lang="en-US" dirty="0" smtClean="0"/>
              <a:t>&gt;( </a:t>
            </a:r>
            <a:r>
              <a:rPr lang="en-US" dirty="0" err="1" smtClean="0"/>
              <a:t>inputImage</a:t>
            </a:r>
            <a:r>
              <a:rPr lang="en-US" dirty="0"/>
              <a:t>, </a:t>
            </a:r>
            <a:r>
              <a:rPr lang="en-US" dirty="0" err="1"/>
              <a:t>im_base</a:t>
            </a:r>
            <a:r>
              <a:rPr lang="en-US" dirty="0"/>
              <a:t>-</a:t>
            </a:r>
            <a:r>
              <a:rPr lang="en-US" dirty="0" smtClean="0"/>
              <a:t>&gt; </a:t>
            </a:r>
            <a:r>
              <a:rPr lang="en-US" dirty="0" err="1" smtClean="0">
                <a:solidFill>
                  <a:srgbClr val="00B050"/>
                </a:solidFill>
              </a:rPr>
              <a:t>GetFileName</a:t>
            </a:r>
            <a:r>
              <a:rPr lang="en-US" dirty="0" smtClean="0"/>
              <a:t>());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 err="1" smtClean="0">
                <a:solidFill>
                  <a:srgbClr val="00B0F0"/>
                </a:solidFill>
              </a:rPr>
              <a:t>const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unsigned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rows = </a:t>
            </a:r>
            <a:r>
              <a:rPr lang="en-US" dirty="0" err="1"/>
              <a:t>inputImage</a:t>
            </a:r>
            <a:r>
              <a:rPr lang="en-US" dirty="0"/>
              <a:t>-</a:t>
            </a:r>
            <a:r>
              <a:rPr lang="en-US" dirty="0" smtClean="0"/>
              <a:t>&gt; </a:t>
            </a:r>
            <a:r>
              <a:rPr lang="en-US" dirty="0" err="1" smtClean="0">
                <a:solidFill>
                  <a:srgbClr val="00B050"/>
                </a:solidFill>
              </a:rPr>
              <a:t>GetBufferedRegion</a:t>
            </a:r>
            <a:r>
              <a:rPr lang="en-US" dirty="0"/>
              <a:t>().</a:t>
            </a:r>
            <a:r>
              <a:rPr lang="en-US" dirty="0" err="1">
                <a:solidFill>
                  <a:srgbClr val="00B050"/>
                </a:solidFill>
              </a:rPr>
              <a:t>GetSize</a:t>
            </a:r>
            <a:r>
              <a:rPr lang="en-US" dirty="0"/>
              <a:t>()[0];</a:t>
            </a:r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 err="1" smtClean="0">
                <a:solidFill>
                  <a:srgbClr val="00B0F0"/>
                </a:solidFill>
              </a:rPr>
              <a:t>const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unsigned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cols = </a:t>
            </a:r>
            <a:r>
              <a:rPr lang="en-US" dirty="0" err="1"/>
              <a:t>inputImage</a:t>
            </a:r>
            <a:r>
              <a:rPr lang="en-US" dirty="0"/>
              <a:t>-</a:t>
            </a:r>
            <a:r>
              <a:rPr lang="en-US" dirty="0" smtClean="0"/>
              <a:t>&gt; </a:t>
            </a:r>
            <a:r>
              <a:rPr lang="en-US" dirty="0" err="1" smtClean="0">
                <a:solidFill>
                  <a:srgbClr val="00B050"/>
                </a:solidFill>
              </a:rPr>
              <a:t>GetBufferedRegion</a:t>
            </a:r>
            <a:r>
              <a:rPr lang="en-US" dirty="0"/>
              <a:t>().</a:t>
            </a:r>
            <a:r>
              <a:rPr lang="en-US" dirty="0" err="1">
                <a:solidFill>
                  <a:srgbClr val="00B050"/>
                </a:solidFill>
              </a:rPr>
              <a:t>GetSize</a:t>
            </a:r>
            <a:r>
              <a:rPr lang="en-US" dirty="0"/>
              <a:t>()[1];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typedef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vnl_matrix</a:t>
            </a:r>
            <a:r>
              <a:rPr lang="en-US" dirty="0">
                <a:solidFill>
                  <a:schemeClr val="bg1"/>
                </a:solidFill>
              </a:rPr>
              <a:t>&lt; </a:t>
            </a:r>
            <a:r>
              <a:rPr lang="en-US" dirty="0" err="1">
                <a:solidFill>
                  <a:schemeClr val="bg1"/>
                </a:solidFill>
              </a:rPr>
              <a:t>PixelType</a:t>
            </a:r>
            <a:r>
              <a:rPr lang="en-US" dirty="0">
                <a:solidFill>
                  <a:schemeClr val="bg1"/>
                </a:solidFill>
              </a:rPr>
              <a:t> &gt; </a:t>
            </a:r>
            <a:r>
              <a:rPr lang="en-US" dirty="0" err="1">
                <a:solidFill>
                  <a:schemeClr val="bg1"/>
                </a:solidFill>
              </a:rPr>
              <a:t>MatrixType</a:t>
            </a:r>
            <a:r>
              <a:rPr lang="en-US" dirty="0">
                <a:solidFill>
                  <a:schemeClr val="bg1"/>
                </a:solidFill>
              </a:rPr>
              <a:t>;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vnl_matrix_ref</a:t>
            </a:r>
            <a:r>
              <a:rPr lang="en-US" dirty="0">
                <a:solidFill>
                  <a:schemeClr val="bg1"/>
                </a:solidFill>
              </a:rPr>
              <a:t>&lt; </a:t>
            </a:r>
            <a:r>
              <a:rPr lang="en-US" dirty="0" err="1">
                <a:solidFill>
                  <a:schemeClr val="bg1"/>
                </a:solidFill>
              </a:rPr>
              <a:t>PixelType</a:t>
            </a:r>
            <a:r>
              <a:rPr lang="en-US" dirty="0">
                <a:solidFill>
                  <a:schemeClr val="bg1"/>
                </a:solidFill>
              </a:rPr>
              <a:t> &gt; </a:t>
            </a:r>
            <a:r>
              <a:rPr lang="en-US" dirty="0" err="1">
                <a:solidFill>
                  <a:schemeClr val="bg1"/>
                </a:solidFill>
              </a:rPr>
              <a:t>inputMatrix</a:t>
            </a:r>
            <a:r>
              <a:rPr lang="en-US" dirty="0">
                <a:solidFill>
                  <a:schemeClr val="bg1"/>
                </a:solidFill>
              </a:rPr>
              <a:t>(rows, </a:t>
            </a:r>
            <a:r>
              <a:rPr lang="en-US" dirty="0" smtClean="0">
                <a:solidFill>
                  <a:schemeClr val="bg1"/>
                </a:solidFill>
              </a:rPr>
              <a:t>cols, </a:t>
            </a:r>
            <a:r>
              <a:rPr lang="en-US" dirty="0" err="1" smtClean="0">
                <a:solidFill>
                  <a:schemeClr val="bg1"/>
                </a:solidFill>
              </a:rPr>
              <a:t>inputImage</a:t>
            </a:r>
            <a:r>
              <a:rPr lang="en-US" dirty="0" smtClean="0">
                <a:solidFill>
                  <a:schemeClr val="bg1"/>
                </a:solidFill>
              </a:rPr>
              <a:t>-&gt; </a:t>
            </a:r>
            <a:r>
              <a:rPr lang="en-US" dirty="0" err="1" smtClean="0">
                <a:solidFill>
                  <a:schemeClr val="bg1"/>
                </a:solidFill>
              </a:rPr>
              <a:t>GetBufferPointer</a:t>
            </a:r>
            <a:r>
              <a:rPr lang="en-US" dirty="0">
                <a:solidFill>
                  <a:schemeClr val="bg1"/>
                </a:solidFill>
              </a:rPr>
              <a:t>() </a:t>
            </a:r>
            <a:r>
              <a:rPr lang="en-US" dirty="0" smtClean="0">
                <a:solidFill>
                  <a:schemeClr val="bg1"/>
                </a:solidFill>
              </a:rPr>
              <a:t>);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Read the image safely (with exceptions and warnings) and store the number of rows and columns.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2095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typedef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float </a:t>
            </a:r>
            <a:r>
              <a:rPr lang="en-US" dirty="0" err="1">
                <a:solidFill>
                  <a:schemeClr val="bg1"/>
                </a:solidFill>
              </a:rPr>
              <a:t>PixelType</a:t>
            </a:r>
            <a:r>
              <a:rPr lang="en-US" dirty="0">
                <a:solidFill>
                  <a:schemeClr val="bg1"/>
                </a:solidFill>
              </a:rPr>
              <a:t>; 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typedef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itk</a:t>
            </a:r>
            <a:r>
              <a:rPr lang="en-US" dirty="0">
                <a:solidFill>
                  <a:schemeClr val="bg1"/>
                </a:solidFill>
              </a:rPr>
              <a:t>::Image</a:t>
            </a:r>
            <a:r>
              <a:rPr lang="en-US" dirty="0" smtClean="0">
                <a:solidFill>
                  <a:schemeClr val="bg1"/>
                </a:solidFill>
              </a:rPr>
              <a:t>&lt; </a:t>
            </a:r>
            <a:r>
              <a:rPr lang="en-US" dirty="0" err="1" smtClean="0">
                <a:solidFill>
                  <a:schemeClr val="bg1"/>
                </a:solidFill>
              </a:rPr>
              <a:t>PixelType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smtClean="0">
                <a:solidFill>
                  <a:schemeClr val="bg1"/>
                </a:solidFill>
              </a:rPr>
              <a:t>2 &gt; </a:t>
            </a:r>
            <a:r>
              <a:rPr lang="en-US" dirty="0" err="1">
                <a:solidFill>
                  <a:schemeClr val="bg1"/>
                </a:solidFill>
              </a:rPr>
              <a:t>ImageType</a:t>
            </a:r>
            <a:r>
              <a:rPr lang="en-US" dirty="0">
                <a:solidFill>
                  <a:schemeClr val="bg1"/>
                </a:solidFill>
              </a:rPr>
              <a:t>; 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ImageType</a:t>
            </a:r>
            <a:r>
              <a:rPr lang="en-US" dirty="0">
                <a:solidFill>
                  <a:schemeClr val="bg1"/>
                </a:solidFill>
              </a:rPr>
              <a:t>::Pointer </a:t>
            </a:r>
            <a:r>
              <a:rPr lang="en-US" dirty="0" err="1">
                <a:solidFill>
                  <a:schemeClr val="bg1"/>
                </a:solidFill>
              </a:rPr>
              <a:t>inputImage</a:t>
            </a:r>
            <a:r>
              <a:rPr lang="en-US" dirty="0">
                <a:solidFill>
                  <a:schemeClr val="bg1"/>
                </a:solidFill>
              </a:rPr>
              <a:t> = </a:t>
            </a:r>
            <a:r>
              <a:rPr lang="en-US" dirty="0" err="1">
                <a:solidFill>
                  <a:schemeClr val="bg1"/>
                </a:solidFill>
              </a:rPr>
              <a:t>ImageType</a:t>
            </a:r>
            <a:r>
              <a:rPr lang="en-US" dirty="0">
                <a:solidFill>
                  <a:schemeClr val="bg1"/>
                </a:solidFill>
              </a:rPr>
              <a:t>::New(); 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 err="1" smtClean="0">
                <a:solidFill>
                  <a:schemeClr val="bg1"/>
                </a:solidFill>
              </a:rPr>
              <a:t>SafeReadImage</a:t>
            </a:r>
            <a:r>
              <a:rPr lang="en-US" dirty="0" smtClean="0">
                <a:solidFill>
                  <a:schemeClr val="bg1"/>
                </a:solidFill>
              </a:rPr>
              <a:t>&lt;</a:t>
            </a:r>
            <a:r>
              <a:rPr lang="en-US" dirty="0" err="1" smtClean="0">
                <a:solidFill>
                  <a:schemeClr val="bg1"/>
                </a:solidFill>
              </a:rPr>
              <a:t>ImageType</a:t>
            </a:r>
            <a:r>
              <a:rPr lang="en-US" dirty="0" smtClean="0">
                <a:solidFill>
                  <a:schemeClr val="bg1"/>
                </a:solidFill>
              </a:rPr>
              <a:t>&gt;( </a:t>
            </a:r>
            <a:r>
              <a:rPr lang="en-US" dirty="0" err="1" smtClean="0">
                <a:solidFill>
                  <a:schemeClr val="bg1"/>
                </a:solidFill>
              </a:rPr>
              <a:t>inputImage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im_base</a:t>
            </a:r>
            <a:r>
              <a:rPr lang="en-US" dirty="0">
                <a:solidFill>
                  <a:schemeClr val="bg1"/>
                </a:solidFill>
              </a:rPr>
              <a:t>-</a:t>
            </a:r>
            <a:r>
              <a:rPr lang="en-US" dirty="0" smtClean="0">
                <a:solidFill>
                  <a:schemeClr val="bg1"/>
                </a:solidFill>
              </a:rPr>
              <a:t>&gt; </a:t>
            </a:r>
            <a:r>
              <a:rPr lang="en-US" dirty="0" err="1" smtClean="0">
                <a:solidFill>
                  <a:schemeClr val="bg1"/>
                </a:solidFill>
              </a:rPr>
              <a:t>GetFileName</a:t>
            </a:r>
            <a:r>
              <a:rPr lang="en-US" dirty="0" smtClean="0">
                <a:solidFill>
                  <a:schemeClr val="bg1"/>
                </a:solidFill>
              </a:rPr>
              <a:t>());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const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unsigned </a:t>
            </a:r>
            <a:r>
              <a:rPr lang="en-US" dirty="0" err="1">
                <a:solidFill>
                  <a:schemeClr val="bg1"/>
                </a:solidFill>
              </a:rPr>
              <a:t>int</a:t>
            </a:r>
            <a:r>
              <a:rPr lang="en-US" dirty="0">
                <a:solidFill>
                  <a:schemeClr val="bg1"/>
                </a:solidFill>
              </a:rPr>
              <a:t> rows = </a:t>
            </a:r>
            <a:r>
              <a:rPr lang="en-US" dirty="0" err="1">
                <a:solidFill>
                  <a:schemeClr val="bg1"/>
                </a:solidFill>
              </a:rPr>
              <a:t>inputImage</a:t>
            </a:r>
            <a:r>
              <a:rPr lang="en-US" dirty="0">
                <a:solidFill>
                  <a:schemeClr val="bg1"/>
                </a:solidFill>
              </a:rPr>
              <a:t>-</a:t>
            </a:r>
            <a:r>
              <a:rPr lang="en-US" dirty="0" smtClean="0">
                <a:solidFill>
                  <a:schemeClr val="bg1"/>
                </a:solidFill>
              </a:rPr>
              <a:t>&gt; </a:t>
            </a:r>
            <a:r>
              <a:rPr lang="en-US" dirty="0" err="1" smtClean="0">
                <a:solidFill>
                  <a:schemeClr val="bg1"/>
                </a:solidFill>
              </a:rPr>
              <a:t>GetBufferedRegion</a:t>
            </a:r>
            <a:r>
              <a:rPr lang="en-US" dirty="0">
                <a:solidFill>
                  <a:schemeClr val="bg1"/>
                </a:solidFill>
              </a:rPr>
              <a:t>().</a:t>
            </a:r>
            <a:r>
              <a:rPr lang="en-US" dirty="0" err="1">
                <a:solidFill>
                  <a:schemeClr val="bg1"/>
                </a:solidFill>
              </a:rPr>
              <a:t>GetSize</a:t>
            </a:r>
            <a:r>
              <a:rPr lang="en-US" dirty="0">
                <a:solidFill>
                  <a:schemeClr val="bg1"/>
                </a:solidFill>
              </a:rPr>
              <a:t>()[0];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const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unsigned </a:t>
            </a:r>
            <a:r>
              <a:rPr lang="en-US" dirty="0" err="1">
                <a:solidFill>
                  <a:schemeClr val="bg1"/>
                </a:solidFill>
              </a:rPr>
              <a:t>int</a:t>
            </a:r>
            <a:r>
              <a:rPr lang="en-US" dirty="0">
                <a:solidFill>
                  <a:schemeClr val="bg1"/>
                </a:solidFill>
              </a:rPr>
              <a:t> cols = </a:t>
            </a:r>
            <a:r>
              <a:rPr lang="en-US" dirty="0" err="1">
                <a:solidFill>
                  <a:schemeClr val="bg1"/>
                </a:solidFill>
              </a:rPr>
              <a:t>inputImage</a:t>
            </a:r>
            <a:r>
              <a:rPr lang="en-US" dirty="0">
                <a:solidFill>
                  <a:schemeClr val="bg1"/>
                </a:solidFill>
              </a:rPr>
              <a:t>-</a:t>
            </a:r>
            <a:r>
              <a:rPr lang="en-US" dirty="0" smtClean="0">
                <a:solidFill>
                  <a:schemeClr val="bg1"/>
                </a:solidFill>
              </a:rPr>
              <a:t>&gt; </a:t>
            </a:r>
            <a:r>
              <a:rPr lang="en-US" dirty="0" err="1" smtClean="0">
                <a:solidFill>
                  <a:schemeClr val="bg1"/>
                </a:solidFill>
              </a:rPr>
              <a:t>GetBufferedRegion</a:t>
            </a:r>
            <a:r>
              <a:rPr lang="en-US" dirty="0">
                <a:solidFill>
                  <a:schemeClr val="bg1"/>
                </a:solidFill>
              </a:rPr>
              <a:t>().</a:t>
            </a:r>
            <a:r>
              <a:rPr lang="en-US" dirty="0" err="1">
                <a:solidFill>
                  <a:schemeClr val="bg1"/>
                </a:solidFill>
              </a:rPr>
              <a:t>GetSize</a:t>
            </a:r>
            <a:r>
              <a:rPr lang="en-US" dirty="0">
                <a:solidFill>
                  <a:schemeClr val="bg1"/>
                </a:solidFill>
              </a:rPr>
              <a:t>()[1];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 err="1" smtClean="0">
                <a:solidFill>
                  <a:srgbClr val="00B0F0"/>
                </a:solidFill>
              </a:rPr>
              <a:t>typedef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vnl_matrix</a:t>
            </a:r>
            <a:r>
              <a:rPr lang="en-US" dirty="0"/>
              <a:t>&lt; </a:t>
            </a:r>
            <a:r>
              <a:rPr lang="en-US" dirty="0" err="1">
                <a:solidFill>
                  <a:srgbClr val="FF0000"/>
                </a:solidFill>
              </a:rPr>
              <a:t>PixelType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&gt; </a:t>
            </a:r>
            <a:r>
              <a:rPr lang="en-US" dirty="0" err="1"/>
              <a:t>MatrixType</a:t>
            </a:r>
            <a:r>
              <a:rPr lang="en-US" dirty="0"/>
              <a:t>; </a:t>
            </a:r>
            <a:r>
              <a:rPr lang="en-US" dirty="0" smtClean="0"/>
              <a:t>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vnl_matrix_ref</a:t>
            </a:r>
            <a:r>
              <a:rPr lang="en-US" dirty="0">
                <a:solidFill>
                  <a:schemeClr val="bg1"/>
                </a:solidFill>
              </a:rPr>
              <a:t>&lt; </a:t>
            </a:r>
            <a:r>
              <a:rPr lang="en-US" dirty="0" err="1">
                <a:solidFill>
                  <a:schemeClr val="bg1"/>
                </a:solidFill>
              </a:rPr>
              <a:t>PixelType</a:t>
            </a:r>
            <a:r>
              <a:rPr lang="en-US" dirty="0">
                <a:solidFill>
                  <a:schemeClr val="bg1"/>
                </a:solidFill>
              </a:rPr>
              <a:t> &gt; </a:t>
            </a:r>
            <a:r>
              <a:rPr lang="en-US" dirty="0" err="1">
                <a:solidFill>
                  <a:schemeClr val="bg1"/>
                </a:solidFill>
              </a:rPr>
              <a:t>inputMatrix</a:t>
            </a:r>
            <a:r>
              <a:rPr lang="en-US" dirty="0">
                <a:solidFill>
                  <a:schemeClr val="bg1"/>
                </a:solidFill>
              </a:rPr>
              <a:t>(rows, </a:t>
            </a:r>
            <a:r>
              <a:rPr lang="en-US" dirty="0" smtClean="0">
                <a:solidFill>
                  <a:schemeClr val="bg1"/>
                </a:solidFill>
              </a:rPr>
              <a:t>cols, </a:t>
            </a:r>
            <a:r>
              <a:rPr lang="en-US" dirty="0" err="1" smtClean="0">
                <a:solidFill>
                  <a:schemeClr val="bg1"/>
                </a:solidFill>
              </a:rPr>
              <a:t>inputImage</a:t>
            </a:r>
            <a:r>
              <a:rPr lang="en-US" dirty="0" smtClean="0">
                <a:solidFill>
                  <a:schemeClr val="bg1"/>
                </a:solidFill>
              </a:rPr>
              <a:t>-&gt; </a:t>
            </a:r>
            <a:r>
              <a:rPr lang="en-US" dirty="0" err="1" smtClean="0">
                <a:solidFill>
                  <a:schemeClr val="bg1"/>
                </a:solidFill>
              </a:rPr>
              <a:t>GetBufferPointer</a:t>
            </a:r>
            <a:r>
              <a:rPr lang="en-US" dirty="0">
                <a:solidFill>
                  <a:schemeClr val="bg1"/>
                </a:solidFill>
              </a:rPr>
              <a:t>() </a:t>
            </a:r>
            <a:r>
              <a:rPr lang="en-US" dirty="0" smtClean="0">
                <a:solidFill>
                  <a:schemeClr val="bg1"/>
                </a:solidFill>
              </a:rPr>
              <a:t>);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Define the VNL matrix type with will be used.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204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typedef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float </a:t>
            </a:r>
            <a:r>
              <a:rPr lang="en-US" dirty="0" err="1">
                <a:solidFill>
                  <a:schemeClr val="bg1"/>
                </a:solidFill>
              </a:rPr>
              <a:t>PixelType</a:t>
            </a:r>
            <a:r>
              <a:rPr lang="en-US" dirty="0">
                <a:solidFill>
                  <a:schemeClr val="bg1"/>
                </a:solidFill>
              </a:rPr>
              <a:t>; 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typedef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itk</a:t>
            </a:r>
            <a:r>
              <a:rPr lang="en-US" dirty="0">
                <a:solidFill>
                  <a:schemeClr val="bg1"/>
                </a:solidFill>
              </a:rPr>
              <a:t>::Image</a:t>
            </a:r>
            <a:r>
              <a:rPr lang="en-US" dirty="0" smtClean="0">
                <a:solidFill>
                  <a:schemeClr val="bg1"/>
                </a:solidFill>
              </a:rPr>
              <a:t>&lt; </a:t>
            </a:r>
            <a:r>
              <a:rPr lang="en-US" dirty="0" err="1" smtClean="0">
                <a:solidFill>
                  <a:schemeClr val="bg1"/>
                </a:solidFill>
              </a:rPr>
              <a:t>PixelType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smtClean="0">
                <a:solidFill>
                  <a:schemeClr val="bg1"/>
                </a:solidFill>
              </a:rPr>
              <a:t>2 &gt; </a:t>
            </a:r>
            <a:r>
              <a:rPr lang="en-US" dirty="0" err="1">
                <a:solidFill>
                  <a:schemeClr val="bg1"/>
                </a:solidFill>
              </a:rPr>
              <a:t>ImageType</a:t>
            </a:r>
            <a:r>
              <a:rPr lang="en-US" dirty="0">
                <a:solidFill>
                  <a:schemeClr val="bg1"/>
                </a:solidFill>
              </a:rPr>
              <a:t>; 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ImageType</a:t>
            </a:r>
            <a:r>
              <a:rPr lang="en-US" dirty="0">
                <a:solidFill>
                  <a:schemeClr val="bg1"/>
                </a:solidFill>
              </a:rPr>
              <a:t>::Pointer </a:t>
            </a:r>
            <a:r>
              <a:rPr lang="en-US" dirty="0" err="1">
                <a:solidFill>
                  <a:schemeClr val="bg1"/>
                </a:solidFill>
              </a:rPr>
              <a:t>inputImage</a:t>
            </a:r>
            <a:r>
              <a:rPr lang="en-US" dirty="0">
                <a:solidFill>
                  <a:schemeClr val="bg1"/>
                </a:solidFill>
              </a:rPr>
              <a:t> = </a:t>
            </a:r>
            <a:r>
              <a:rPr lang="en-US" dirty="0" err="1">
                <a:solidFill>
                  <a:schemeClr val="bg1"/>
                </a:solidFill>
              </a:rPr>
              <a:t>ImageType</a:t>
            </a:r>
            <a:r>
              <a:rPr lang="en-US" dirty="0">
                <a:solidFill>
                  <a:schemeClr val="bg1"/>
                </a:solidFill>
              </a:rPr>
              <a:t>::New(); 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 err="1" smtClean="0">
                <a:solidFill>
                  <a:schemeClr val="bg1"/>
                </a:solidFill>
              </a:rPr>
              <a:t>SafeReadImage</a:t>
            </a:r>
            <a:r>
              <a:rPr lang="en-US" dirty="0" smtClean="0">
                <a:solidFill>
                  <a:schemeClr val="bg1"/>
                </a:solidFill>
              </a:rPr>
              <a:t>&lt;</a:t>
            </a:r>
            <a:r>
              <a:rPr lang="en-US" dirty="0" err="1" smtClean="0">
                <a:solidFill>
                  <a:schemeClr val="bg1"/>
                </a:solidFill>
              </a:rPr>
              <a:t>ImageType</a:t>
            </a:r>
            <a:r>
              <a:rPr lang="en-US" dirty="0" smtClean="0">
                <a:solidFill>
                  <a:schemeClr val="bg1"/>
                </a:solidFill>
              </a:rPr>
              <a:t>&gt;( </a:t>
            </a:r>
            <a:r>
              <a:rPr lang="en-US" dirty="0" err="1" smtClean="0">
                <a:solidFill>
                  <a:schemeClr val="bg1"/>
                </a:solidFill>
              </a:rPr>
              <a:t>inputImage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im_base</a:t>
            </a:r>
            <a:r>
              <a:rPr lang="en-US" dirty="0">
                <a:solidFill>
                  <a:schemeClr val="bg1"/>
                </a:solidFill>
              </a:rPr>
              <a:t>-</a:t>
            </a:r>
            <a:r>
              <a:rPr lang="en-US" dirty="0" smtClean="0">
                <a:solidFill>
                  <a:schemeClr val="bg1"/>
                </a:solidFill>
              </a:rPr>
              <a:t>&gt; </a:t>
            </a:r>
            <a:r>
              <a:rPr lang="en-US" dirty="0" err="1" smtClean="0">
                <a:solidFill>
                  <a:schemeClr val="bg1"/>
                </a:solidFill>
              </a:rPr>
              <a:t>GetFileName</a:t>
            </a:r>
            <a:r>
              <a:rPr lang="en-US" dirty="0" smtClean="0">
                <a:solidFill>
                  <a:schemeClr val="bg1"/>
                </a:solidFill>
              </a:rPr>
              <a:t>());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const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unsigned </a:t>
            </a:r>
            <a:r>
              <a:rPr lang="en-US" dirty="0" err="1">
                <a:solidFill>
                  <a:schemeClr val="bg1"/>
                </a:solidFill>
              </a:rPr>
              <a:t>int</a:t>
            </a:r>
            <a:r>
              <a:rPr lang="en-US" dirty="0">
                <a:solidFill>
                  <a:schemeClr val="bg1"/>
                </a:solidFill>
              </a:rPr>
              <a:t> rows = </a:t>
            </a:r>
            <a:r>
              <a:rPr lang="en-US" dirty="0" err="1">
                <a:solidFill>
                  <a:schemeClr val="bg1"/>
                </a:solidFill>
              </a:rPr>
              <a:t>inputImage</a:t>
            </a:r>
            <a:r>
              <a:rPr lang="en-US" dirty="0">
                <a:solidFill>
                  <a:schemeClr val="bg1"/>
                </a:solidFill>
              </a:rPr>
              <a:t>-</a:t>
            </a:r>
            <a:r>
              <a:rPr lang="en-US" dirty="0" smtClean="0">
                <a:solidFill>
                  <a:schemeClr val="bg1"/>
                </a:solidFill>
              </a:rPr>
              <a:t>&gt; </a:t>
            </a:r>
            <a:r>
              <a:rPr lang="en-US" dirty="0" err="1" smtClean="0">
                <a:solidFill>
                  <a:schemeClr val="bg1"/>
                </a:solidFill>
              </a:rPr>
              <a:t>GetBufferedRegion</a:t>
            </a:r>
            <a:r>
              <a:rPr lang="en-US" dirty="0">
                <a:solidFill>
                  <a:schemeClr val="bg1"/>
                </a:solidFill>
              </a:rPr>
              <a:t>().</a:t>
            </a:r>
            <a:r>
              <a:rPr lang="en-US" dirty="0" err="1">
                <a:solidFill>
                  <a:schemeClr val="bg1"/>
                </a:solidFill>
              </a:rPr>
              <a:t>GetSize</a:t>
            </a:r>
            <a:r>
              <a:rPr lang="en-US" dirty="0">
                <a:solidFill>
                  <a:schemeClr val="bg1"/>
                </a:solidFill>
              </a:rPr>
              <a:t>()[0];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const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unsigned </a:t>
            </a:r>
            <a:r>
              <a:rPr lang="en-US" dirty="0" err="1">
                <a:solidFill>
                  <a:schemeClr val="bg1"/>
                </a:solidFill>
              </a:rPr>
              <a:t>int</a:t>
            </a:r>
            <a:r>
              <a:rPr lang="en-US" dirty="0">
                <a:solidFill>
                  <a:schemeClr val="bg1"/>
                </a:solidFill>
              </a:rPr>
              <a:t> cols = </a:t>
            </a:r>
            <a:r>
              <a:rPr lang="en-US" dirty="0" err="1">
                <a:solidFill>
                  <a:schemeClr val="bg1"/>
                </a:solidFill>
              </a:rPr>
              <a:t>inputImage</a:t>
            </a:r>
            <a:r>
              <a:rPr lang="en-US" dirty="0">
                <a:solidFill>
                  <a:schemeClr val="bg1"/>
                </a:solidFill>
              </a:rPr>
              <a:t>-</a:t>
            </a:r>
            <a:r>
              <a:rPr lang="en-US" dirty="0" smtClean="0">
                <a:solidFill>
                  <a:schemeClr val="bg1"/>
                </a:solidFill>
              </a:rPr>
              <a:t>&gt; </a:t>
            </a:r>
            <a:r>
              <a:rPr lang="en-US" dirty="0" err="1" smtClean="0">
                <a:solidFill>
                  <a:schemeClr val="bg1"/>
                </a:solidFill>
              </a:rPr>
              <a:t>GetBufferedRegion</a:t>
            </a:r>
            <a:r>
              <a:rPr lang="en-US" dirty="0">
                <a:solidFill>
                  <a:schemeClr val="bg1"/>
                </a:solidFill>
              </a:rPr>
              <a:t>().</a:t>
            </a:r>
            <a:r>
              <a:rPr lang="en-US" dirty="0" err="1">
                <a:solidFill>
                  <a:schemeClr val="bg1"/>
                </a:solidFill>
              </a:rPr>
              <a:t>GetSize</a:t>
            </a:r>
            <a:r>
              <a:rPr lang="en-US" dirty="0">
                <a:solidFill>
                  <a:schemeClr val="bg1"/>
                </a:solidFill>
              </a:rPr>
              <a:t>()[1];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typedef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vnl_matrix</a:t>
            </a:r>
            <a:r>
              <a:rPr lang="en-US" dirty="0">
                <a:solidFill>
                  <a:schemeClr val="bg1"/>
                </a:solidFill>
              </a:rPr>
              <a:t>&lt; </a:t>
            </a:r>
            <a:r>
              <a:rPr lang="en-US" dirty="0" err="1">
                <a:solidFill>
                  <a:schemeClr val="bg1"/>
                </a:solidFill>
              </a:rPr>
              <a:t>PixelType</a:t>
            </a:r>
            <a:r>
              <a:rPr lang="en-US" dirty="0">
                <a:solidFill>
                  <a:schemeClr val="bg1"/>
                </a:solidFill>
              </a:rPr>
              <a:t> &gt; </a:t>
            </a:r>
            <a:r>
              <a:rPr lang="en-US" dirty="0" err="1">
                <a:solidFill>
                  <a:schemeClr val="bg1"/>
                </a:solidFill>
              </a:rPr>
              <a:t>MatrixType</a:t>
            </a:r>
            <a:r>
              <a:rPr lang="en-US" dirty="0">
                <a:solidFill>
                  <a:schemeClr val="bg1"/>
                </a:solidFill>
              </a:rPr>
              <a:t>;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00B050"/>
                </a:solidFill>
              </a:rPr>
              <a:t>vnl_matrix_ref</a:t>
            </a:r>
            <a:r>
              <a:rPr lang="en-US" dirty="0"/>
              <a:t>&lt; </a:t>
            </a:r>
            <a:r>
              <a:rPr lang="en-US" dirty="0" err="1">
                <a:solidFill>
                  <a:srgbClr val="FF0000"/>
                </a:solidFill>
              </a:rPr>
              <a:t>PixelType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&gt; </a:t>
            </a:r>
            <a:r>
              <a:rPr lang="en-US" dirty="0" err="1"/>
              <a:t>inputMatrix</a:t>
            </a:r>
            <a:r>
              <a:rPr lang="en-US" dirty="0"/>
              <a:t>(rows, </a:t>
            </a:r>
            <a:r>
              <a:rPr lang="en-US" dirty="0" smtClean="0"/>
              <a:t>cols, </a:t>
            </a:r>
            <a:r>
              <a:rPr lang="en-US" dirty="0" err="1" smtClean="0"/>
              <a:t>inputImage</a:t>
            </a:r>
            <a:r>
              <a:rPr lang="en-US" dirty="0" smtClean="0"/>
              <a:t>-&gt; </a:t>
            </a:r>
            <a:r>
              <a:rPr lang="en-US" dirty="0" err="1" smtClean="0">
                <a:solidFill>
                  <a:srgbClr val="00B050"/>
                </a:solidFill>
              </a:rPr>
              <a:t>GetBufferPointer</a:t>
            </a:r>
            <a:r>
              <a:rPr lang="en-US" dirty="0"/>
              <a:t>() </a:t>
            </a:r>
            <a:r>
              <a:rPr lang="en-US" dirty="0" smtClean="0"/>
              <a:t>);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Get the data pointer from the image to the VNL matrix.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226884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1">
  <a:themeElements>
    <a:clrScheme name="Custom 1">
      <a:dk1>
        <a:srgbClr val="000000"/>
      </a:dk1>
      <a:lt1>
        <a:srgbClr val="FFFFFF"/>
      </a:lt1>
      <a:dk2>
        <a:srgbClr val="6F2927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template_1</Template>
  <TotalTime>349</TotalTime>
  <Words>1287</Words>
  <Application>Microsoft Office PowerPoint</Application>
  <PresentationFormat>On-screen Show (4:3)</PresentationFormat>
  <Paragraphs>180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Segoe UI</vt:lpstr>
      <vt:lpstr>template_1</vt:lpstr>
      <vt:lpstr>CBICA S/W Dev Tutorials 14 – ITK DICOM Handling</vt:lpstr>
      <vt:lpstr>Classes demonstrated</vt:lpstr>
      <vt:lpstr>Classes demonstrated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PowerPoint Presentation</vt:lpstr>
    </vt:vector>
  </TitlesOfParts>
  <Company>UPHS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Sarthak Pati</dc:creator>
  <cp:lastModifiedBy>Pati, Sarthak</cp:lastModifiedBy>
  <cp:revision>47</cp:revision>
  <dcterms:created xsi:type="dcterms:W3CDTF">2015-03-02T14:56:53Z</dcterms:created>
  <dcterms:modified xsi:type="dcterms:W3CDTF">2016-02-04T14:31:56Z</dcterms:modified>
</cp:coreProperties>
</file>