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20"/>
  </p:notesMasterIdLst>
  <p:sldIdLst>
    <p:sldId id="256" r:id="rId3"/>
    <p:sldId id="280" r:id="rId4"/>
    <p:sldId id="281" r:id="rId5"/>
    <p:sldId id="286" r:id="rId6"/>
    <p:sldId id="285" r:id="rId7"/>
    <p:sldId id="259" r:id="rId8"/>
    <p:sldId id="287" r:id="rId9"/>
    <p:sldId id="282" r:id="rId10"/>
    <p:sldId id="290" r:id="rId11"/>
    <p:sldId id="288" r:id="rId12"/>
    <p:sldId id="289" r:id="rId13"/>
    <p:sldId id="291" r:id="rId14"/>
    <p:sldId id="292" r:id="rId15"/>
    <p:sldId id="293" r:id="rId16"/>
    <p:sldId id="295" r:id="rId17"/>
    <p:sldId id="294" r:id="rId18"/>
    <p:sldId id="25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0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6E460-515B-405C-84D9-50DA61025AFE}" type="datetimeFigureOut">
              <a:rPr lang="en-US" smtClean="0"/>
              <a:t>26-Mar-17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691ACA-80DB-4208-9575-4D193C167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279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1767" y="6369181"/>
              <a:ext cx="1285875" cy="404132"/>
            </a:xfrm>
            <a:prstGeom prst="rect">
              <a:avLst/>
            </a:prstGeom>
            <a:noFill/>
            <a:ln w="9525">
              <a:solidFill>
                <a:srgbClr val="002040"/>
              </a:solidFill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93687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4338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>
                    <a:lumMod val="6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fld id="{3A58E68A-A204-413D-96F6-8F1149D77122}" type="datetimeFigureOut">
              <a:rPr lang="en-US" smtClean="0"/>
              <a:pPr/>
              <a:t>26-Mar-17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81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6673" y="1690688"/>
            <a:ext cx="11638547" cy="44862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/>
          <a:p>
            <a:fld id="{3A58E68A-A204-413D-96F6-8F1149D77122}" type="datetimeFigureOut">
              <a:rPr lang="en-US" smtClean="0"/>
              <a:t>26-Mar-17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12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250992"/>
            <a:ext cx="9144000" cy="4356016"/>
          </a:xfrm>
          <a:ln>
            <a:noFill/>
          </a:ln>
          <a:effectLst/>
        </p:spPr>
        <p:txBody>
          <a:bodyPr anchor="ctr">
            <a:noAutofit/>
          </a:bodyPr>
          <a:lstStyle>
            <a:lvl1pPr algn="ctr">
              <a:defRPr sz="41300">
                <a:ln w="15875">
                  <a:solidFill>
                    <a:schemeClr val="bg1"/>
                  </a:solidFill>
                </a:ln>
                <a:effectLst/>
              </a:defRPr>
            </a:lvl1pPr>
          </a:lstStyle>
          <a:p>
            <a:r>
              <a:rPr lang="en-US" dirty="0"/>
              <a:t>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Contact Information</a:t>
            </a:r>
          </a:p>
        </p:txBody>
      </p:sp>
    </p:spTree>
    <p:extLst>
      <p:ext uri="{BB962C8B-B14F-4D97-AF65-F5344CB8AC3E}">
        <p14:creationId xmlns:p14="http://schemas.microsoft.com/office/powerpoint/2010/main" val="379192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8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312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6673" y="1074275"/>
            <a:ext cx="5763127" cy="51026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74275"/>
            <a:ext cx="5723020" cy="51026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011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674" y="1681163"/>
            <a:ext cx="57409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674" y="2505075"/>
            <a:ext cx="57409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7230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72302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56673" y="264696"/>
            <a:ext cx="11638547" cy="14093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8657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21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28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690688"/>
            <a:ext cx="6713620" cy="41766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674" y="1690688"/>
            <a:ext cx="4512176" cy="418456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56673" y="264696"/>
            <a:ext cx="11638547" cy="14093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3793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690688"/>
            <a:ext cx="6712032" cy="41703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674" y="1690688"/>
            <a:ext cx="4515352" cy="41783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56673" y="264696"/>
            <a:ext cx="11638547" cy="14093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85613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172200"/>
            <a:ext cx="12192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939338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256673" y="264696"/>
            <a:ext cx="11638547" cy="6746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256673" y="1014153"/>
            <a:ext cx="11638547" cy="5136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1601841" y="6311900"/>
            <a:ext cx="74482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280363" y="6311900"/>
            <a:ext cx="581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F2DD4-06ED-490A-84F1-7D33998F6EC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1767" y="6369181"/>
            <a:ext cx="1285875" cy="404132"/>
          </a:xfrm>
          <a:prstGeom prst="rect">
            <a:avLst/>
          </a:prstGeom>
          <a:noFill/>
          <a:ln w="9525">
            <a:solidFill>
              <a:srgbClr val="002040"/>
            </a:solidFill>
            <a:miter lim="800000"/>
            <a:headEnd/>
            <a:tailEnd/>
          </a:ln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89" y="6369181"/>
            <a:ext cx="2020660" cy="40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886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Segoe UI Semibold" panose="020B07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1767" y="6369181"/>
              <a:ext cx="1285875" cy="404132"/>
            </a:xfrm>
            <a:prstGeom prst="rect">
              <a:avLst/>
            </a:prstGeom>
            <a:noFill/>
            <a:ln w="9525">
              <a:solidFill>
                <a:srgbClr val="002040"/>
              </a:solidFill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499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tk.org/Doxygen/html/classitk_1_1CannyEdgeDetectionImageFilter.html" TargetMode="External"/><Relationship Id="rId2" Type="http://schemas.openxmlformats.org/officeDocument/2006/relationships/hyperlink" Target="https://itk.org/Doxygen/html/classitk_1_1DiscreteGaussianImageFilter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cppreference.com/w/cpp/language/auto" TargetMode="External"/><Relationship Id="rId2" Type="http://schemas.openxmlformats.org/officeDocument/2006/relationships/hyperlink" Target="http://en.cppreference.com/w/cpp/keyword/usin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CBICA S/W Dev Tutorials</a:t>
            </a:r>
            <a:br>
              <a:rPr lang="it-IT" dirty="0"/>
            </a:br>
            <a:r>
              <a:rPr lang="it-IT" dirty="0"/>
              <a:t>– ITK and C++11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Sarthak Pati</a:t>
            </a:r>
          </a:p>
        </p:txBody>
      </p:sp>
    </p:spTree>
    <p:extLst>
      <p:ext uri="{BB962C8B-B14F-4D97-AF65-F5344CB8AC3E}">
        <p14:creationId xmlns:p14="http://schemas.microsoft.com/office/powerpoint/2010/main" val="2500986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500" dirty="0">
                <a:solidFill>
                  <a:srgbClr val="0000FF"/>
                </a:solidFill>
                <a:latin typeface="Consolas" panose="020B0609020204030204" pitchFamily="49" charset="0"/>
              </a:rPr>
              <a:t>using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500" dirty="0" err="1">
                <a:solidFill>
                  <a:srgbClr val="2B91AF"/>
                </a:solidFill>
                <a:latin typeface="Consolas" panose="020B0609020204030204" pitchFamily="49" charset="0"/>
              </a:rPr>
              <a:t>ImageType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itk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en-US" sz="1500" dirty="0">
                <a:solidFill>
                  <a:srgbClr val="2B91AF"/>
                </a:solidFill>
                <a:latin typeface="Consolas" panose="020B0609020204030204" pitchFamily="49" charset="0"/>
              </a:rPr>
              <a:t>Image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&lt; </a:t>
            </a:r>
            <a:r>
              <a:rPr lang="en-US" sz="1500" dirty="0">
                <a:solidFill>
                  <a:srgbClr val="0000FF"/>
                </a:solidFill>
                <a:latin typeface="Consolas" panose="020B0609020204030204" pitchFamily="49" charset="0"/>
              </a:rPr>
              <a:t>float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, 3 &gt;;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5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1500" dirty="0">
                <a:solidFill>
                  <a:srgbClr val="0000FF"/>
                </a:solidFill>
                <a:latin typeface="Consolas" panose="020B0609020204030204" pitchFamily="49" charset="0"/>
              </a:rPr>
              <a:t>auto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inputImage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5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cbica</a:t>
            </a:r>
            <a:r>
              <a:rPr lang="en-US" sz="15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::</a:t>
            </a:r>
            <a:r>
              <a:rPr lang="en-US" sz="15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ReadImage</a:t>
            </a:r>
            <a:r>
              <a:rPr lang="en-US" sz="15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&lt; </a:t>
            </a:r>
            <a:r>
              <a:rPr lang="en-US" sz="15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ImageType</a:t>
            </a:r>
            <a:r>
              <a:rPr lang="en-US" sz="15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 &gt;(</a:t>
            </a:r>
            <a:r>
              <a:rPr lang="en-US" sz="15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inputFileName</a:t>
            </a:r>
            <a:r>
              <a:rPr lang="en-US" sz="15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Keywords shown: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b="1" dirty="0">
                <a:solidFill>
                  <a:srgbClr val="C00000"/>
                </a:solidFill>
              </a:rPr>
              <a:t>using</a:t>
            </a:r>
            <a:r>
              <a:rPr lang="en-US" dirty="0"/>
              <a:t>: a more readable way of writing the old </a:t>
            </a:r>
            <a:r>
              <a:rPr lang="en-US" dirty="0">
                <a:solidFill>
                  <a:srgbClr val="C00000"/>
                </a:solidFill>
              </a:rPr>
              <a:t>typedef</a:t>
            </a:r>
            <a:r>
              <a:rPr lang="en-US" dirty="0"/>
              <a:t> statements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b="1" dirty="0">
                <a:solidFill>
                  <a:srgbClr val="C00000"/>
                </a:solidFill>
              </a:rPr>
              <a:t>auto</a:t>
            </a:r>
            <a:r>
              <a:rPr lang="en-US" dirty="0"/>
              <a:t>: deduce data type of variable based on initialization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Using: http://en.cppreference.com/w/cpp/keyword/using</a:t>
            </a:r>
          </a:p>
          <a:p>
            <a:r>
              <a:rPr lang="en-US" dirty="0"/>
              <a:t>Auto: https://msdn.microsoft.com/en-us/library/05w82thz.aspx</a:t>
            </a:r>
          </a:p>
        </p:txBody>
      </p:sp>
    </p:spTree>
    <p:extLst>
      <p:ext uri="{BB962C8B-B14F-4D97-AF65-F5344CB8AC3E}">
        <p14:creationId xmlns:p14="http://schemas.microsoft.com/office/powerpoint/2010/main" val="3869391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5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using </a:t>
            </a:r>
            <a:r>
              <a:rPr lang="en-US" sz="15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ImageType</a:t>
            </a:r>
            <a:r>
              <a:rPr lang="en-US" sz="15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 = </a:t>
            </a:r>
            <a:r>
              <a:rPr lang="en-US" sz="15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itk</a:t>
            </a:r>
            <a:r>
              <a:rPr lang="en-US" sz="15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::Image&lt; float, 3 &gt;;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5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1500" dirty="0">
                <a:solidFill>
                  <a:srgbClr val="0000FF"/>
                </a:solidFill>
                <a:latin typeface="Consolas" panose="020B0609020204030204" pitchFamily="49" charset="0"/>
              </a:rPr>
              <a:t>auto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inputImage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cbica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en-US" sz="1500" dirty="0" err="1">
                <a:solidFill>
                  <a:srgbClr val="00B050"/>
                </a:solidFill>
                <a:latin typeface="Consolas" panose="020B0609020204030204" pitchFamily="49" charset="0"/>
              </a:rPr>
              <a:t>ReadImage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&lt; </a:t>
            </a:r>
            <a:r>
              <a:rPr lang="en-US" sz="1500" dirty="0" err="1">
                <a:solidFill>
                  <a:srgbClr val="2B91AF"/>
                </a:solidFill>
                <a:latin typeface="Consolas" panose="020B0609020204030204" pitchFamily="49" charset="0"/>
              </a:rPr>
              <a:t>ImageType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&gt;(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inputFileName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 err="1"/>
              <a:t>cbica</a:t>
            </a:r>
            <a:r>
              <a:rPr lang="en-US" dirty="0"/>
              <a:t>::</a:t>
            </a:r>
            <a:r>
              <a:rPr lang="en-US" dirty="0" err="1">
                <a:solidFill>
                  <a:srgbClr val="00B050"/>
                </a:solidFill>
              </a:rPr>
              <a:t>ReadImage</a:t>
            </a:r>
            <a:r>
              <a:rPr lang="en-US" dirty="0"/>
              <a:t> is a </a:t>
            </a:r>
            <a:r>
              <a:rPr lang="en-US" dirty="0">
                <a:solidFill>
                  <a:srgbClr val="C00000"/>
                </a:solidFill>
              </a:rPr>
              <a:t>template</a:t>
            </a:r>
            <a:r>
              <a:rPr lang="en-US" dirty="0"/>
              <a:t>-based function (basically a function which isn’t dependent on a data type and which can be deduced by the compiler automatically at compile time based on usage) which does a bunch of sanity checks on the image before loading it to memory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</p:spPr>
        <p:txBody>
          <a:bodyPr/>
          <a:lstStyle/>
          <a:p>
            <a:r>
              <a:rPr lang="en-US" dirty="0"/>
              <a:t>Templates: http://www.cplusplus.com/doc/tutorial/templates/</a:t>
            </a:r>
          </a:p>
        </p:txBody>
      </p:sp>
    </p:spTree>
    <p:extLst>
      <p:ext uri="{BB962C8B-B14F-4D97-AF65-F5344CB8AC3E}">
        <p14:creationId xmlns:p14="http://schemas.microsoft.com/office/powerpoint/2010/main" val="1878271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auto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gaussianFilter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itk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DiscreteGaussianImageFilter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ImageType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ImageType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&gt;::New(); 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gaussianFilter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-&gt;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SetInput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(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inputImage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 );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gaussianFilter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-&gt;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SetVariance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(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varianceValue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 );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gaussianFilter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-&gt;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SetMaximumKernelWidth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(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kernelWidthValue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 );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gaussianFilter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-&gt;Update();</a:t>
            </a:r>
            <a:endParaRPr lang="en-US" sz="1500" dirty="0">
              <a:solidFill>
                <a:schemeClr val="bg1">
                  <a:lumMod val="75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Initialize a Gaussian Filter object in the memory.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All </a:t>
            </a:r>
            <a:r>
              <a:rPr lang="en-US" b="1" i="1" dirty="0">
                <a:solidFill>
                  <a:srgbClr val="C00000"/>
                </a:solidFill>
              </a:rPr>
              <a:t>::New( )</a:t>
            </a:r>
            <a:r>
              <a:rPr lang="en-US" dirty="0"/>
              <a:t> directives in ITK output </a:t>
            </a:r>
            <a:r>
              <a:rPr lang="en-US" dirty="0">
                <a:solidFill>
                  <a:srgbClr val="00B0F0"/>
                </a:solidFill>
              </a:rPr>
              <a:t>smart pointers </a:t>
            </a:r>
            <a:r>
              <a:rPr lang="en-US" dirty="0"/>
              <a:t>(their allocation and deallocation is handled by the compiler, thus making the program free of memory and resource leaks and ensures exception-safety)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</p:spPr>
        <p:txBody>
          <a:bodyPr/>
          <a:lstStyle/>
          <a:p>
            <a:r>
              <a:rPr lang="en-US" dirty="0"/>
              <a:t>Smart Pointers: https://msdn.microsoft.com/en-us/library/hh279674.aspx</a:t>
            </a:r>
          </a:p>
        </p:txBody>
      </p:sp>
    </p:spTree>
    <p:extLst>
      <p:ext uri="{BB962C8B-B14F-4D97-AF65-F5344CB8AC3E}">
        <p14:creationId xmlns:p14="http://schemas.microsoft.com/office/powerpoint/2010/main" val="2815821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auto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gaussianFilter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itk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DiscreteGaussianImageFilter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ImageType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ImageType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&gt;::New(); 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gaussianFilter</a:t>
            </a:r>
            <a:r>
              <a:rPr lang="en-US" sz="1600" dirty="0">
                <a:solidFill>
                  <a:srgbClr val="008080"/>
                </a:solidFill>
                <a:latin typeface="Consolas" panose="020B0609020204030204" pitchFamily="49" charset="0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SetInput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inputImage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);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gaussianFilter</a:t>
            </a:r>
            <a:r>
              <a:rPr lang="en-US" sz="1600" dirty="0">
                <a:solidFill>
                  <a:srgbClr val="008080"/>
                </a:solidFill>
                <a:latin typeface="Consolas" panose="020B0609020204030204" pitchFamily="49" charset="0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SetVariance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varianceValue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);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gaussianFilter</a:t>
            </a:r>
            <a:r>
              <a:rPr lang="en-US" sz="1600" dirty="0">
                <a:solidFill>
                  <a:srgbClr val="008080"/>
                </a:solidFill>
                <a:latin typeface="Consolas" panose="020B0609020204030204" pitchFamily="49" charset="0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SetMaximumKernelWidth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kernelWidthValue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);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gaussianFilter</a:t>
            </a:r>
            <a:r>
              <a:rPr lang="en-US" sz="1600" dirty="0">
                <a:solidFill>
                  <a:srgbClr val="008080"/>
                </a:solidFill>
                <a:latin typeface="Consolas" panose="020B0609020204030204" pitchFamily="49" charset="0"/>
              </a:rPr>
              <a:t>-&gt;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Update();</a:t>
            </a:r>
            <a:endParaRPr lang="en-US" sz="15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Set up the requirements for the Gaussian filter, basically the </a:t>
            </a:r>
            <a:r>
              <a:rPr lang="en-US" dirty="0">
                <a:solidFill>
                  <a:srgbClr val="C00000"/>
                </a:solidFill>
              </a:rPr>
              <a:t>variance</a:t>
            </a:r>
            <a:r>
              <a:rPr lang="en-US" dirty="0"/>
              <a:t> (which can be different for different dimensions) and </a:t>
            </a:r>
            <a:r>
              <a:rPr lang="en-US" dirty="0">
                <a:solidFill>
                  <a:srgbClr val="C00000"/>
                </a:solidFill>
              </a:rPr>
              <a:t>maximum kernel width </a:t>
            </a:r>
            <a:r>
              <a:rPr lang="en-US" dirty="0"/>
              <a:t>(default is 32 along each dimension)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</p:spPr>
        <p:txBody>
          <a:bodyPr/>
          <a:lstStyle/>
          <a:p>
            <a:r>
              <a:rPr lang="en-US" dirty="0"/>
              <a:t>Smart Pointers: https://msdn.microsoft.com/en-us/library/hh279674.aspx</a:t>
            </a:r>
          </a:p>
        </p:txBody>
      </p:sp>
    </p:spTree>
    <p:extLst>
      <p:ext uri="{BB962C8B-B14F-4D97-AF65-F5344CB8AC3E}">
        <p14:creationId xmlns:p14="http://schemas.microsoft.com/office/powerpoint/2010/main" val="31764636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auto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gaussianFilter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itk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DiscreteGaussianImageFilter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ImageType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ImageType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&gt;::New(); 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gaussianFilter</a:t>
            </a:r>
            <a:r>
              <a:rPr lang="en-US" sz="1600" dirty="0">
                <a:solidFill>
                  <a:srgbClr val="008080"/>
                </a:solidFill>
                <a:latin typeface="Consolas" panose="020B0609020204030204" pitchFamily="49" charset="0"/>
              </a:rPr>
              <a:t>-&gt;</a:t>
            </a:r>
            <a:r>
              <a:rPr lang="en-US" sz="1600" dirty="0" err="1">
                <a:solidFill>
                  <a:srgbClr val="00B050"/>
                </a:solidFill>
                <a:latin typeface="Consolas" panose="020B0609020204030204" pitchFamily="49" charset="0"/>
              </a:rPr>
              <a:t>SetInput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inputImage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);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gaussianFilter</a:t>
            </a:r>
            <a:r>
              <a:rPr lang="en-US" sz="1600" dirty="0">
                <a:solidFill>
                  <a:srgbClr val="008080"/>
                </a:solidFill>
                <a:latin typeface="Consolas" panose="020B0609020204030204" pitchFamily="49" charset="0"/>
              </a:rPr>
              <a:t>-&gt;</a:t>
            </a:r>
            <a:r>
              <a:rPr lang="en-US" sz="1600" dirty="0" err="1">
                <a:solidFill>
                  <a:srgbClr val="00B050"/>
                </a:solidFill>
                <a:latin typeface="Consolas" panose="020B0609020204030204" pitchFamily="49" charset="0"/>
              </a:rPr>
              <a:t>SetVariance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varianceValue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);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gaussianFilter</a:t>
            </a:r>
            <a:r>
              <a:rPr lang="en-US" sz="1600" dirty="0">
                <a:solidFill>
                  <a:srgbClr val="008080"/>
                </a:solidFill>
                <a:latin typeface="Consolas" panose="020B0609020204030204" pitchFamily="49" charset="0"/>
              </a:rPr>
              <a:t>-&gt;</a:t>
            </a:r>
            <a:r>
              <a:rPr lang="en-US" sz="1600" dirty="0" err="1">
                <a:solidFill>
                  <a:srgbClr val="00B050"/>
                </a:solidFill>
                <a:latin typeface="Consolas" panose="020B0609020204030204" pitchFamily="49" charset="0"/>
              </a:rPr>
              <a:t>SetMaximumKernelWidth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kernelWidthValue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);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gaussianFilter</a:t>
            </a:r>
            <a:r>
              <a:rPr lang="en-US" sz="1600" dirty="0">
                <a:solidFill>
                  <a:srgbClr val="008080"/>
                </a:solidFill>
                <a:latin typeface="Consolas" panose="020B0609020204030204" pitchFamily="49" charset="0"/>
              </a:rPr>
              <a:t>-&gt;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</a:rPr>
              <a:t>Update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 </a:t>
            </a:r>
            <a:endParaRPr lang="en-US" sz="15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Set up the requirements for the Gaussian filter, basically the </a:t>
            </a:r>
            <a:r>
              <a:rPr lang="en-US" dirty="0">
                <a:solidFill>
                  <a:srgbClr val="C00000"/>
                </a:solidFill>
              </a:rPr>
              <a:t>variance</a:t>
            </a:r>
            <a:r>
              <a:rPr lang="en-US" dirty="0"/>
              <a:t> (which can be different for different dimensions) and </a:t>
            </a:r>
            <a:r>
              <a:rPr lang="en-US" dirty="0">
                <a:solidFill>
                  <a:srgbClr val="C00000"/>
                </a:solidFill>
              </a:rPr>
              <a:t>maximum kernel width </a:t>
            </a:r>
            <a:r>
              <a:rPr lang="en-US" dirty="0"/>
              <a:t>(default is 32 along each dimension)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</p:spPr>
        <p:txBody>
          <a:bodyPr/>
          <a:lstStyle/>
          <a:p>
            <a:r>
              <a:rPr lang="en-US" dirty="0"/>
              <a:t>https://itk.org/Doxygen/html/classitk_1_1DiscreteGaussianImageFilter.html</a:t>
            </a:r>
          </a:p>
        </p:txBody>
      </p:sp>
    </p:spTree>
    <p:extLst>
      <p:ext uri="{BB962C8B-B14F-4D97-AF65-F5344CB8AC3E}">
        <p14:creationId xmlns:p14="http://schemas.microsoft.com/office/powerpoint/2010/main" val="10228984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auto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cannyFilter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itk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CannyEdgeDetectionImageFilter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ImageType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ImageType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&gt;::New(); 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cannyFilter</a:t>
            </a:r>
            <a:r>
              <a:rPr lang="en-US" sz="1600" dirty="0">
                <a:solidFill>
                  <a:srgbClr val="008080"/>
                </a:solidFill>
                <a:latin typeface="Consolas" panose="020B0609020204030204" pitchFamily="49" charset="0"/>
              </a:rPr>
              <a:t>-&gt;</a:t>
            </a:r>
            <a:r>
              <a:rPr lang="en-US" sz="1600" dirty="0" err="1">
                <a:solidFill>
                  <a:srgbClr val="00B050"/>
                </a:solidFill>
                <a:latin typeface="Consolas" panose="020B0609020204030204" pitchFamily="49" charset="0"/>
              </a:rPr>
              <a:t>SetInput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gaussianFilter</a:t>
            </a:r>
            <a:r>
              <a:rPr lang="en-US" sz="1600" dirty="0">
                <a:solidFill>
                  <a:srgbClr val="008080"/>
                </a:solidFill>
                <a:latin typeface="Consolas" panose="020B0609020204030204" pitchFamily="49" charset="0"/>
              </a:rPr>
              <a:t>-&gt;</a:t>
            </a:r>
            <a:r>
              <a:rPr lang="en-US" sz="1600" dirty="0" err="1">
                <a:solidFill>
                  <a:srgbClr val="00B050"/>
                </a:solidFill>
                <a:latin typeface="Consolas" panose="020B0609020204030204" pitchFamily="49" charset="0"/>
              </a:rPr>
              <a:t>GetOutput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 );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cannyFilter</a:t>
            </a:r>
            <a:r>
              <a:rPr lang="en-US" sz="1600" dirty="0">
                <a:solidFill>
                  <a:srgbClr val="008080"/>
                </a:solidFill>
                <a:latin typeface="Consolas" panose="020B0609020204030204" pitchFamily="49" charset="0"/>
              </a:rPr>
              <a:t>-&gt;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</a:rPr>
              <a:t>Update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600" dirty="0">
              <a:solidFill>
                <a:schemeClr val="bg1">
                  <a:lumMod val="75000"/>
                </a:schemeClr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cbica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::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WriteImage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&lt;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ImageType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 &gt;(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	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cannyFilter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-&gt;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GetOutput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(), 	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outputFileName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	);</a:t>
            </a:r>
            <a:endParaRPr lang="en-US" sz="1500" dirty="0">
              <a:solidFill>
                <a:schemeClr val="bg1">
                  <a:lumMod val="75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Similar to the Gaussian filter, we will initialize the Canny Edge detection object as a smart pointer and process the smoothened image.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</p:spPr>
        <p:txBody>
          <a:bodyPr/>
          <a:lstStyle/>
          <a:p>
            <a:r>
              <a:rPr lang="en-US" dirty="0"/>
              <a:t>https://itk.org/Doxygen/html/classitk_1_1CannyEdgeDetectionImageFilter.html</a:t>
            </a:r>
          </a:p>
        </p:txBody>
      </p:sp>
    </p:spTree>
    <p:extLst>
      <p:ext uri="{BB962C8B-B14F-4D97-AF65-F5344CB8AC3E}">
        <p14:creationId xmlns:p14="http://schemas.microsoft.com/office/powerpoint/2010/main" val="26156406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  auto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cannyFilter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itk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::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CannyEdgeDetectionImageFilter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&lt;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ImageType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,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ImageType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 &gt;::New(); 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600" dirty="0">
              <a:solidFill>
                <a:schemeClr val="bg1">
                  <a:lumMod val="75000"/>
                </a:schemeClr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cannyFilter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-&gt;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SetInput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(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                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gaussianFilter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-&gt;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GetOutput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() );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 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cannyFilter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-&gt;Update();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600" dirty="0">
              <a:solidFill>
                <a:schemeClr val="bg1">
                  <a:lumMod val="75000"/>
                </a:schemeClr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cbica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en-US" sz="1600" dirty="0" err="1">
                <a:solidFill>
                  <a:srgbClr val="00B050"/>
                </a:solidFill>
                <a:latin typeface="Consolas" panose="020B0609020204030204" pitchFamily="49" charset="0"/>
              </a:rPr>
              <a:t>WriteImage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ImageType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&gt;(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	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cannyFilter</a:t>
            </a:r>
            <a:r>
              <a:rPr lang="en-US" sz="1600" dirty="0">
                <a:solidFill>
                  <a:srgbClr val="008080"/>
                </a:solidFill>
                <a:latin typeface="Consolas" panose="020B0609020204030204" pitchFamily="49" charset="0"/>
              </a:rPr>
              <a:t>-&gt;</a:t>
            </a:r>
            <a:r>
              <a:rPr lang="en-US" sz="1600" dirty="0" err="1">
                <a:solidFill>
                  <a:srgbClr val="00B050"/>
                </a:solidFill>
                <a:latin typeface="Consolas" panose="020B0609020204030204" pitchFamily="49" charset="0"/>
              </a:rPr>
              <a:t>GetOutput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(), 	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outputFileName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	);</a:t>
            </a:r>
            <a:endParaRPr lang="en-US" sz="15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 err="1"/>
              <a:t>cbica</a:t>
            </a:r>
            <a:r>
              <a:rPr lang="en-US" dirty="0"/>
              <a:t>::</a:t>
            </a:r>
            <a:r>
              <a:rPr lang="en-US" dirty="0" err="1">
                <a:solidFill>
                  <a:srgbClr val="00B050"/>
                </a:solidFill>
              </a:rPr>
              <a:t>WriteImage</a:t>
            </a:r>
            <a:r>
              <a:rPr lang="en-US" dirty="0"/>
              <a:t> is a template-based function that does sanity checks of image object and writes it to the file name provided.</a:t>
            </a:r>
          </a:p>
        </p:txBody>
      </p:sp>
    </p:spTree>
    <p:extLst>
      <p:ext uri="{BB962C8B-B14F-4D97-AF65-F5344CB8AC3E}">
        <p14:creationId xmlns:p14="http://schemas.microsoft.com/office/powerpoint/2010/main" val="2784663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?</a:t>
            </a:r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</p:spPr>
        <p:txBody>
          <a:bodyPr/>
          <a:lstStyle/>
          <a:p>
            <a:r>
              <a:rPr lang="en-US" dirty="0"/>
              <a:t>tutorials@cbica.upenn.edu </a:t>
            </a:r>
          </a:p>
        </p:txBody>
      </p:sp>
    </p:spTree>
    <p:extLst>
      <p:ext uri="{BB962C8B-B14F-4D97-AF65-F5344CB8AC3E}">
        <p14:creationId xmlns:p14="http://schemas.microsoft.com/office/powerpoint/2010/main" val="3925620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Things demonstrated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err="1"/>
              <a:t>itk</a:t>
            </a:r>
            <a:r>
              <a:rPr lang="en-US" sz="2400" dirty="0"/>
              <a:t>::</a:t>
            </a:r>
            <a:r>
              <a:rPr lang="en-US" sz="2400" dirty="0" err="1">
                <a:solidFill>
                  <a:srgbClr val="C00000"/>
                </a:solidFill>
              </a:rPr>
              <a:t>DiscreteGaussianImageFilter</a:t>
            </a:r>
            <a:endParaRPr lang="en-US" sz="24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2400" dirty="0">
                <a:hlinkClick r:id="rId2"/>
              </a:rPr>
              <a:t>https://itk.org/Doxygen/html/classitk_1_1DiscreteGaussianImageFilter.html</a:t>
            </a:r>
            <a:r>
              <a:rPr lang="en-US" sz="2400" dirty="0"/>
              <a:t>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err="1"/>
              <a:t>itk</a:t>
            </a:r>
            <a:r>
              <a:rPr lang="en-US" sz="2400" dirty="0"/>
              <a:t>::</a:t>
            </a:r>
            <a:r>
              <a:rPr lang="en-US" sz="2400" dirty="0" err="1">
                <a:solidFill>
                  <a:srgbClr val="C00000"/>
                </a:solidFill>
              </a:rPr>
              <a:t>CannyEdgeDetectionImageFilter</a:t>
            </a:r>
            <a:r>
              <a:rPr lang="en-US" sz="2400" dirty="0"/>
              <a:t> </a:t>
            </a:r>
          </a:p>
          <a:p>
            <a:pPr marL="0" indent="0">
              <a:buNone/>
            </a:pPr>
            <a:r>
              <a:rPr lang="en-US" sz="2400" dirty="0">
                <a:hlinkClick r:id="rId3"/>
              </a:rPr>
              <a:t>https://itk.org/Doxygen/html/classitk_1_1CannyEdgeDetectionImageFilter.html</a:t>
            </a:r>
            <a:r>
              <a:rPr lang="en-US" sz="2400" dirty="0"/>
              <a:t> 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73932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Things demonstrated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err="1">
                <a:solidFill>
                  <a:schemeClr val="bg1">
                    <a:lumMod val="75000"/>
                  </a:schemeClr>
                </a:solidFill>
              </a:rPr>
              <a:t>itk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::</a:t>
            </a:r>
            <a:r>
              <a:rPr lang="en-US" sz="2400" dirty="0" err="1">
                <a:solidFill>
                  <a:schemeClr val="bg1">
                    <a:lumMod val="75000"/>
                  </a:schemeClr>
                </a:solidFill>
              </a:rPr>
              <a:t>DiscreteGaussianImageFilter</a:t>
            </a:r>
            <a:endParaRPr lang="en-US" sz="24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https://itk.org/Doxygen/html/classitk_1_1DiscreteGaussianImageFilter.html </a:t>
            </a:r>
          </a:p>
          <a:p>
            <a:pPr marL="0" indent="0">
              <a:buNone/>
            </a:pPr>
            <a:endParaRPr lang="en-US" sz="24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 err="1">
                <a:solidFill>
                  <a:schemeClr val="bg1">
                    <a:lumMod val="75000"/>
                  </a:schemeClr>
                </a:solidFill>
              </a:rPr>
              <a:t>itk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::</a:t>
            </a:r>
            <a:r>
              <a:rPr lang="en-US" sz="2400" dirty="0" err="1">
                <a:solidFill>
                  <a:schemeClr val="bg1">
                    <a:lumMod val="75000"/>
                  </a:schemeClr>
                </a:solidFill>
              </a:rPr>
              <a:t>CannyEdgeDetectionImageFilter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https://itk.org/Doxygen/html/classitk_1_1CannyEdgeDetectionImageFilter.html </a:t>
            </a:r>
          </a:p>
          <a:p>
            <a:pPr marL="0" indent="0">
              <a:buNone/>
            </a:pPr>
            <a:endParaRPr lang="en-US" sz="24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400" b="1" dirty="0"/>
              <a:t>C++11 Keywords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>
                <a:solidFill>
                  <a:srgbClr val="C00000"/>
                </a:solidFill>
              </a:rPr>
              <a:t>using</a:t>
            </a:r>
            <a:r>
              <a:rPr lang="en-US" sz="2400" dirty="0"/>
              <a:t>: </a:t>
            </a:r>
            <a:r>
              <a:rPr lang="en-US" sz="2400" dirty="0">
                <a:hlinkClick r:id="rId2"/>
              </a:rPr>
              <a:t>http://en.cppreference.com/w/cpp/keyword/using</a:t>
            </a:r>
            <a:r>
              <a:rPr lang="en-US" sz="2400" dirty="0"/>
              <a:t> 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>
                <a:solidFill>
                  <a:srgbClr val="C00000"/>
                </a:solidFill>
              </a:rPr>
              <a:t>auto</a:t>
            </a:r>
            <a:r>
              <a:rPr lang="en-US" sz="2400" dirty="0"/>
              <a:t>: </a:t>
            </a:r>
            <a:r>
              <a:rPr lang="en-US" sz="2400" dirty="0">
                <a:hlinkClick r:id="rId3"/>
              </a:rPr>
              <a:t>http://en.cppreference.com/w/cpp/language/auto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60704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Build ITK with C++11 on Linux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Pass the following options during CMake configuration:</a:t>
            </a:r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>
                <a:solidFill>
                  <a:srgbClr val="C00000"/>
                </a:solidFill>
              </a:rPr>
              <a:t>CMAKE_CXX_FLAGS</a:t>
            </a:r>
            <a:r>
              <a:rPr lang="en-US" dirty="0">
                <a:solidFill>
                  <a:srgbClr val="002060"/>
                </a:solidFill>
              </a:rPr>
              <a:t>=-</a:t>
            </a:r>
            <a:r>
              <a:rPr lang="en-US" dirty="0" err="1">
                <a:solidFill>
                  <a:srgbClr val="002060"/>
                </a:solidFill>
              </a:rPr>
              <a:t>std</a:t>
            </a:r>
            <a:r>
              <a:rPr lang="en-US" dirty="0">
                <a:solidFill>
                  <a:srgbClr val="002060"/>
                </a:solidFill>
              </a:rPr>
              <a:t>=</a:t>
            </a:r>
            <a:r>
              <a:rPr lang="en-US" dirty="0" err="1">
                <a:solidFill>
                  <a:srgbClr val="002060"/>
                </a:solidFill>
              </a:rPr>
              <a:t>c++</a:t>
            </a:r>
            <a:r>
              <a:rPr lang="en-US" dirty="0">
                <a:solidFill>
                  <a:srgbClr val="002060"/>
                </a:solidFill>
              </a:rPr>
              <a:t>11</a:t>
            </a:r>
            <a:r>
              <a:rPr lang="en-US" dirty="0">
                <a:solidFill>
                  <a:srgbClr val="C00000"/>
                </a:solidFill>
              </a:rPr>
              <a:t> 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C00000"/>
                </a:solidFill>
              </a:rPr>
              <a:t>VCL_INCLUDE_CXX_0X</a:t>
            </a:r>
            <a:r>
              <a:rPr lang="en-US" dirty="0">
                <a:solidFill>
                  <a:srgbClr val="002060"/>
                </a:solidFill>
              </a:rPr>
              <a:t>=ON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On Clang compiler, this is automatic.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On CBICA cluster, do </a:t>
            </a:r>
          </a:p>
          <a:p>
            <a:pPr marL="0" indent="0">
              <a:buNone/>
            </a:pPr>
            <a:r>
              <a:rPr lang="en-US" dirty="0">
                <a:solidFill>
                  <a:srgbClr val="C00000"/>
                </a:solidFill>
              </a:rPr>
              <a:t>	</a:t>
            </a:r>
            <a:r>
              <a:rPr lang="en-US" dirty="0">
                <a:solidFill>
                  <a:srgbClr val="002060"/>
                </a:solidFill>
              </a:rPr>
              <a:t>module load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itk</a:t>
            </a:r>
            <a:r>
              <a:rPr lang="en-US" dirty="0">
                <a:solidFill>
                  <a:srgbClr val="C00000"/>
                </a:solidFill>
              </a:rPr>
              <a:t>/4.10.1-static-cpp11</a:t>
            </a:r>
          </a:p>
        </p:txBody>
      </p:sp>
    </p:spTree>
    <p:extLst>
      <p:ext uri="{BB962C8B-B14F-4D97-AF65-F5344CB8AC3E}">
        <p14:creationId xmlns:p14="http://schemas.microsoft.com/office/powerpoint/2010/main" val="3958918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Code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ITK_CPP11/</a:t>
            </a: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	presentation.pptx</a:t>
            </a:r>
          </a:p>
          <a:p>
            <a:pPr marL="0" indent="0">
              <a:buNone/>
            </a:pPr>
            <a:r>
              <a:rPr lang="en-US" dirty="0"/>
              <a:t>	code/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>
                <a:solidFill>
                  <a:srgbClr val="C00000"/>
                </a:solidFill>
              </a:rPr>
              <a:t>CMakeLists.txt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 err="1"/>
              <a:t>src</a:t>
            </a:r>
            <a:r>
              <a:rPr lang="en-US" dirty="0"/>
              <a:t>/</a:t>
            </a:r>
          </a:p>
          <a:p>
            <a:pPr marL="0" indent="0">
              <a:buNone/>
            </a:pPr>
            <a:r>
              <a:rPr lang="en-US" dirty="0"/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1388788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/code/CMakeLists.txt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6673" y="1074275"/>
            <a:ext cx="5763127" cy="5102688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 CMAKE_CXX_FLAGS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"${CMAKE_CXX_FLAGS} -</a:t>
            </a:r>
            <a:r>
              <a:rPr lang="en-US" dirty="0" err="1">
                <a:solidFill>
                  <a:srgbClr val="A31515"/>
                </a:solidFill>
                <a:latin typeface="Consolas" panose="020B0609020204030204" pitchFamily="49" charset="0"/>
              </a:rPr>
              <a:t>std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=</a:t>
            </a:r>
            <a:r>
              <a:rPr lang="en-US" dirty="0" err="1">
                <a:solidFill>
                  <a:srgbClr val="A31515"/>
                </a:solidFill>
                <a:latin typeface="Consolas" panose="020B0609020204030204" pitchFamily="49" charset="0"/>
              </a:rPr>
              <a:t>c++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11"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</a:pP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SET(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MainSources</a:t>
            </a:r>
            <a:endParaRPr lang="en-US" dirty="0">
              <a:solidFill>
                <a:schemeClr val="bg1">
                  <a:lumMod val="75000"/>
                </a:schemeClr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src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/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cbicaCmdParser.h</a:t>
            </a:r>
            <a:endParaRPr lang="en-US" dirty="0">
              <a:solidFill>
                <a:schemeClr val="bg1">
                  <a:lumMod val="75000"/>
                </a:schemeClr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src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/cbicaCmdParser.cpp</a:t>
            </a: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src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/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cbicaUtilities.h</a:t>
            </a:r>
            <a:endParaRPr lang="en-US" dirty="0">
              <a:solidFill>
                <a:schemeClr val="bg1">
                  <a:lumMod val="75000"/>
                </a:schemeClr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src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/cbicaUtilities.cpp</a:t>
            </a: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src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/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cbicaITKSafeImageIO.h</a:t>
            </a:r>
            <a:endParaRPr lang="en-US" dirty="0">
              <a:solidFill>
                <a:schemeClr val="bg1">
                  <a:lumMod val="75000"/>
                </a:schemeClr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src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/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cbicaITKImageInfo.h</a:t>
            </a:r>
            <a:endParaRPr lang="en-US" dirty="0">
              <a:solidFill>
                <a:schemeClr val="bg1">
                  <a:lumMod val="75000"/>
                </a:schemeClr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src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/cbicaITKImageInfo.cpp</a:t>
            </a: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Adds C++11 flag for compilation (</a:t>
            </a:r>
            <a:r>
              <a:rPr lang="en-US" b="1" dirty="0">
                <a:solidFill>
                  <a:srgbClr val="C00000"/>
                </a:solidFill>
              </a:rPr>
              <a:t>only needed on GCC &lt; 5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58761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/code/CMakeLists.txt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6673" y="1074275"/>
            <a:ext cx="5763127" cy="5102688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SET( CMAKE_CXX_FLAGS "${CMAKE_CXX_FLAGS} -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std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=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c++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11")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</a:pP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 </a:t>
            </a:r>
            <a:r>
              <a:rPr lang="en-US" dirty="0" err="1">
                <a:solidFill>
                  <a:srgbClr val="C00000"/>
                </a:solidFill>
                <a:latin typeface="Consolas" panose="020B0609020204030204" pitchFamily="49" charset="0"/>
              </a:rPr>
              <a:t>MainSources</a:t>
            </a:r>
            <a:endParaRPr 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src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/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cbicaCmdParser.h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src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/cbicaCmdParser.cpp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src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/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cbicaUtilities.h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src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/cbicaUtilities.cpp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src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/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cbicaITKSafeImageIO.h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src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/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cbicaITKImageInfo.h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src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/cbicaITKImageInfo.cpp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Helper classes available for 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b="1" dirty="0" err="1">
                <a:solidFill>
                  <a:srgbClr val="C00000"/>
                </a:solidFill>
              </a:rPr>
              <a:t>CmdParser</a:t>
            </a:r>
            <a:r>
              <a:rPr lang="en-US" b="1" dirty="0">
                <a:solidFill>
                  <a:srgbClr val="C00000"/>
                </a:solidFill>
              </a:rPr>
              <a:t>: </a:t>
            </a:r>
            <a:r>
              <a:rPr lang="en-US" dirty="0"/>
              <a:t>easily constructing good command line interfaces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b="1" dirty="0">
                <a:solidFill>
                  <a:srgbClr val="C00000"/>
                </a:solidFill>
              </a:rPr>
              <a:t>Utilities:</a:t>
            </a:r>
            <a:r>
              <a:rPr lang="en-US" dirty="0"/>
              <a:t> bunch of system utilities (cross platform and header-only)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b="1" dirty="0" err="1">
                <a:solidFill>
                  <a:srgbClr val="C00000"/>
                </a:solidFill>
              </a:rPr>
              <a:t>ImageInfo</a:t>
            </a:r>
            <a:r>
              <a:rPr lang="en-US" b="1" dirty="0">
                <a:solidFill>
                  <a:srgbClr val="C00000"/>
                </a:solidFill>
              </a:rPr>
              <a:t>:</a:t>
            </a:r>
            <a:r>
              <a:rPr lang="en-US" dirty="0"/>
              <a:t> reading image header with just file name 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b="1" dirty="0" err="1">
                <a:solidFill>
                  <a:srgbClr val="C00000"/>
                </a:solidFill>
              </a:rPr>
              <a:t>SafeImageIO</a:t>
            </a:r>
            <a:r>
              <a:rPr lang="en-US" b="1" dirty="0">
                <a:solidFill>
                  <a:srgbClr val="C00000"/>
                </a:solidFill>
              </a:rPr>
              <a:t>: </a:t>
            </a:r>
            <a:r>
              <a:rPr lang="en-US" dirty="0"/>
              <a:t>reading full image while checking for information correct-ness and other sanity checks</a:t>
            </a:r>
          </a:p>
        </p:txBody>
      </p:sp>
    </p:spTree>
    <p:extLst>
      <p:ext uri="{BB962C8B-B14F-4D97-AF65-F5344CB8AC3E}">
        <p14:creationId xmlns:p14="http://schemas.microsoft.com/office/powerpoint/2010/main" val="3984540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auto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parser =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cbica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CmdParser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argc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argv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"ITK_CPP11"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parser.</a:t>
            </a:r>
            <a:r>
              <a:rPr lang="en-US" dirty="0" err="1">
                <a:solidFill>
                  <a:srgbClr val="00B0F0"/>
                </a:solidFill>
                <a:latin typeface="Consolas" panose="020B0609020204030204" pitchFamily="49" charset="0"/>
              </a:rPr>
              <a:t>addRequiredParameter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dirty="0" err="1">
                <a:solidFill>
                  <a:srgbClr val="A31515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"input"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cbica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::Parameter::FILE,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".nii.gz"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"The input file"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parser.</a:t>
            </a:r>
            <a:r>
              <a:rPr lang="en-US" dirty="0" err="1">
                <a:solidFill>
                  <a:srgbClr val="00B0F0"/>
                </a:solidFill>
                <a:latin typeface="Consolas" panose="020B0609020204030204" pitchFamily="49" charset="0"/>
              </a:rPr>
              <a:t>addRequiredParameter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"o"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"output"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cbica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::Parameter::FILE,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".nii.gz"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"File to write output"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parser.</a:t>
            </a:r>
            <a:r>
              <a:rPr lang="en-US" dirty="0" err="1">
                <a:solidFill>
                  <a:srgbClr val="00B0F0"/>
                </a:solidFill>
                <a:latin typeface="Consolas" panose="020B0609020204030204" pitchFamily="49" charset="0"/>
              </a:rPr>
              <a:t>addRequiredParameter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dirty="0" err="1">
                <a:solidFill>
                  <a:srgbClr val="A31515"/>
                </a:solidFill>
                <a:latin typeface="Consolas" panose="020B0609020204030204" pitchFamily="49" charset="0"/>
              </a:rPr>
              <a:t>var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"variance"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cbica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::Parameter::FLOAT,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"no range defined"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"The sigma value to use for hessian filter"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"It is measured in the units of image spacing."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parser.</a:t>
            </a:r>
            <a:r>
              <a:rPr lang="en-US" dirty="0" err="1">
                <a:solidFill>
                  <a:srgbClr val="00B0F0"/>
                </a:solidFill>
                <a:latin typeface="Consolas" panose="020B0609020204030204" pitchFamily="49" charset="0"/>
              </a:rPr>
              <a:t>addRequiredParameter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"k"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dirty="0" err="1">
                <a:solidFill>
                  <a:srgbClr val="A31515"/>
                </a:solidFill>
                <a:latin typeface="Consolas" panose="020B0609020204030204" pitchFamily="49" charset="0"/>
              </a:rPr>
              <a:t>kernelWidth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cbica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::Parameter::FLOAT,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"no range defined"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"The sigma value to use for hessian filter"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"It is measured in the units of image spacing."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Construct the command line interface: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dirty="0"/>
              <a:t>Laconic parameter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dirty="0"/>
              <a:t>Verbose parameter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dirty="0"/>
              <a:t>Parameter type (FILE, DIR, FLOAT, INT, BOOL, STRING)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dirty="0"/>
              <a:t>Data range (if any)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dirty="0"/>
              <a:t>Description (up to 5 mines)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Functions writing to console (width formatted):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dirty="0" err="1"/>
              <a:t>echoUsage</a:t>
            </a:r>
            <a:r>
              <a:rPr lang="en-US" dirty="0"/>
              <a:t>( ): print usage 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dirty="0" err="1"/>
              <a:t>echoHelp</a:t>
            </a:r>
            <a:r>
              <a:rPr lang="en-US" dirty="0"/>
              <a:t>( ): print verbose usage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dirty="0" err="1"/>
              <a:t>echoVersion</a:t>
            </a:r>
            <a:r>
              <a:rPr lang="en-US" dirty="0"/>
              <a:t>( ): print version (taken from </a:t>
            </a:r>
            <a:r>
              <a:rPr lang="en-US" dirty="0" err="1"/>
              <a:t>CMakeLists</a:t>
            </a:r>
            <a:r>
              <a:rPr lang="en-US" dirty="0"/>
              <a:t> file)</a:t>
            </a:r>
          </a:p>
        </p:txBody>
      </p:sp>
    </p:spTree>
    <p:extLst>
      <p:ext uri="{BB962C8B-B14F-4D97-AF65-F5344CB8AC3E}">
        <p14:creationId xmlns:p14="http://schemas.microsoft.com/office/powerpoint/2010/main" val="2250068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std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::string 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inputFileName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outputFileName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 float 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varianceValue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kernelWidthValue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5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parser.</a:t>
            </a:r>
            <a:r>
              <a:rPr lang="en-US" sz="1500" dirty="0" err="1">
                <a:solidFill>
                  <a:srgbClr val="00B050"/>
                </a:solidFill>
                <a:latin typeface="Consolas" panose="020B0609020204030204" pitchFamily="49" charset="0"/>
              </a:rPr>
              <a:t>getParameterValue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500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sz="1500" dirty="0" err="1">
                <a:solidFill>
                  <a:srgbClr val="A31515"/>
                </a:solidFill>
                <a:latin typeface="Consolas" panose="020B0609020204030204" pitchFamily="49" charset="0"/>
              </a:rPr>
              <a:t>i</a:t>
            </a:r>
            <a:r>
              <a:rPr lang="en-US" sz="1500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inputFileName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parser.</a:t>
            </a:r>
            <a:r>
              <a:rPr lang="en-US" sz="1500" dirty="0" err="1">
                <a:solidFill>
                  <a:srgbClr val="00B050"/>
                </a:solidFill>
                <a:latin typeface="Consolas" panose="020B0609020204030204" pitchFamily="49" charset="0"/>
              </a:rPr>
              <a:t>getParameterValue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500" dirty="0">
                <a:solidFill>
                  <a:srgbClr val="A31515"/>
                </a:solidFill>
                <a:latin typeface="Consolas" panose="020B0609020204030204" pitchFamily="49" charset="0"/>
              </a:rPr>
              <a:t>"o"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outputFileName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parser.</a:t>
            </a:r>
            <a:r>
              <a:rPr lang="en-US" sz="1500" dirty="0" err="1">
                <a:solidFill>
                  <a:srgbClr val="00B050"/>
                </a:solidFill>
                <a:latin typeface="Consolas" panose="020B0609020204030204" pitchFamily="49" charset="0"/>
              </a:rPr>
              <a:t>getParameterValue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500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sz="1500" dirty="0" err="1">
                <a:solidFill>
                  <a:srgbClr val="A31515"/>
                </a:solidFill>
                <a:latin typeface="Consolas" panose="020B0609020204030204" pitchFamily="49" charset="0"/>
              </a:rPr>
              <a:t>var</a:t>
            </a:r>
            <a:r>
              <a:rPr lang="en-US" sz="1500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varianceValue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parser.</a:t>
            </a:r>
            <a:r>
              <a:rPr lang="en-US" sz="1500" dirty="0" err="1">
                <a:solidFill>
                  <a:srgbClr val="00B050"/>
                </a:solidFill>
                <a:latin typeface="Consolas" panose="020B0609020204030204" pitchFamily="49" charset="0"/>
              </a:rPr>
              <a:t>getParameterValue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500" dirty="0">
                <a:solidFill>
                  <a:srgbClr val="A31515"/>
                </a:solidFill>
                <a:latin typeface="Consolas" panose="020B0609020204030204" pitchFamily="49" charset="0"/>
              </a:rPr>
              <a:t>"k"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kernelWidthValue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500" dirty="0"/>
              <a:t>Get the parameter values from the command line for the different things that will be used</a:t>
            </a:r>
          </a:p>
        </p:txBody>
      </p:sp>
    </p:spTree>
    <p:extLst>
      <p:ext uri="{BB962C8B-B14F-4D97-AF65-F5344CB8AC3E}">
        <p14:creationId xmlns:p14="http://schemas.microsoft.com/office/powerpoint/2010/main" val="3197755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1306</Words>
  <Application>Microsoft Office PowerPoint</Application>
  <PresentationFormat>Widescreen</PresentationFormat>
  <Paragraphs>163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Arial</vt:lpstr>
      <vt:lpstr>Calibri</vt:lpstr>
      <vt:lpstr>Calibri Light</vt:lpstr>
      <vt:lpstr>Consolas</vt:lpstr>
      <vt:lpstr>Segoe UI</vt:lpstr>
      <vt:lpstr>Segoe UI Semibold</vt:lpstr>
      <vt:lpstr>Segoe UI Semilight</vt:lpstr>
      <vt:lpstr>Segoe UI Symbol</vt:lpstr>
      <vt:lpstr>Office Theme</vt:lpstr>
      <vt:lpstr>Custom Design</vt:lpstr>
      <vt:lpstr>CBICA S/W Dev Tutorials – ITK and C++11</vt:lpstr>
      <vt:lpstr>Things demonstrated</vt:lpstr>
      <vt:lpstr>Things demonstrated</vt:lpstr>
      <vt:lpstr>Build ITK with C++11 on Linux</vt:lpstr>
      <vt:lpstr>Code Structure</vt:lpstr>
      <vt:lpstr>/code/CMakeLists.txt</vt:lpstr>
      <vt:lpstr>/code/CMakeLists.txt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Sarthak Pati</dc:creator>
  <cp:lastModifiedBy>Sarthak Pati</cp:lastModifiedBy>
  <cp:revision>24</cp:revision>
  <dcterms:created xsi:type="dcterms:W3CDTF">2016-03-11T15:32:15Z</dcterms:created>
  <dcterms:modified xsi:type="dcterms:W3CDTF">2017-03-26T20:16:31Z</dcterms:modified>
</cp:coreProperties>
</file>