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3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8" r:id="rId10"/>
    <p:sldId id="269" r:id="rId11"/>
    <p:sldId id="264" r:id="rId12"/>
    <p:sldId id="267" r:id="rId13"/>
    <p:sldId id="270" r:id="rId14"/>
    <p:sldId id="271" r:id="rId15"/>
    <p:sldId id="280" r:id="rId16"/>
    <p:sldId id="28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2" r:id="rId26"/>
    <p:sldId id="265" r:id="rId27"/>
    <p:sldId id="283" r:id="rId28"/>
    <p:sldId id="266" r:id="rId29"/>
    <p:sldId id="284" r:id="rId30"/>
    <p:sldId id="285" r:id="rId31"/>
    <p:sldId id="263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85" d="100"/>
          <a:sy n="85" d="100"/>
        </p:scale>
        <p:origin x="48" y="3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6E460-515B-405C-84D9-50DA61025AFE}" type="datetimeFigureOut">
              <a:rPr lang="en-US" smtClean="0"/>
              <a:t>13-May-16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91ACA-80DB-4208-9575-4D193C167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79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Basically, goes</a:t>
            </a:r>
            <a:r>
              <a:rPr lang="en-US" baseline="0" dirty="0"/>
              <a:t> a long way in making the code usable, stable and extensible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068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Now we start the tests by comparing </a:t>
            </a:r>
            <a:r>
              <a:rPr lang="en-US" b="1" dirty="0" err="1"/>
              <a:t>outputImage</a:t>
            </a:r>
            <a:r>
              <a:rPr lang="en-US" dirty="0"/>
              <a:t> and </a:t>
            </a:r>
            <a:r>
              <a:rPr lang="en-US" b="1" dirty="0" err="1"/>
              <a:t>inputImage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419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7250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559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82443"/>
            <a:ext cx="9144000" cy="2387600"/>
          </a:xfrm>
        </p:spPr>
        <p:txBody>
          <a:bodyPr anchor="ctr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84443"/>
            <a:ext cx="9144000" cy="1655762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fld id="{3A58E68A-A204-413D-96F6-8F1149D77122}" type="datetimeFigureOut">
              <a:rPr lang="en-US" smtClean="0"/>
              <a:pPr/>
              <a:t>13-May-16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1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690688"/>
            <a:ext cx="10515600" cy="44862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/>
          <a:p>
            <a:fld id="{3A58E68A-A204-413D-96F6-8F1149D77122}" type="datetimeFigureOut">
              <a:rPr lang="en-US" smtClean="0"/>
              <a:t>13-May-16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12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250992"/>
            <a:ext cx="9144000" cy="4356016"/>
          </a:xfrm>
          <a:ln>
            <a:noFill/>
          </a:ln>
          <a:effectLst/>
        </p:spPr>
        <p:txBody>
          <a:bodyPr anchor="ctr">
            <a:noAutofit/>
          </a:bodyPr>
          <a:lstStyle>
            <a:lvl1pPr algn="ctr">
              <a:defRPr sz="41300">
                <a:ln w="15875">
                  <a:solidFill>
                    <a:schemeClr val="bg1"/>
                  </a:solidFill>
                </a:ln>
                <a:effectLst/>
              </a:defRPr>
            </a:lvl1pPr>
          </a:lstStyle>
          <a:p>
            <a:r>
              <a:rPr lang="en-US" dirty="0"/>
              <a:t>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Contact Information</a:t>
            </a:r>
          </a:p>
        </p:txBody>
      </p:sp>
    </p:spTree>
    <p:extLst>
      <p:ext uri="{BB962C8B-B14F-4D97-AF65-F5344CB8AC3E}">
        <p14:creationId xmlns:p14="http://schemas.microsoft.com/office/powerpoint/2010/main" val="379192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1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838199" y="1379622"/>
            <a:ext cx="5161547" cy="46349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79622"/>
            <a:ext cx="5181600" cy="46349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2011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0"/>
            <a:ext cx="10515600" cy="12094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384386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224339"/>
            <a:ext cx="5157787" cy="37914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84386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224339"/>
            <a:ext cx="5183188" cy="37914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57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1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2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395663"/>
            <a:ext cx="6172200" cy="4596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12" y="1395102"/>
            <a:ext cx="3932237" cy="460479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094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379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395662"/>
            <a:ext cx="6172200" cy="45960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395102"/>
            <a:ext cx="3932237" cy="460481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0"/>
            <a:ext cx="10515600" cy="120775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5613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172200"/>
            <a:ext cx="12192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838200" y="0"/>
            <a:ext cx="10515600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838200" y="1380792"/>
            <a:ext cx="10515600" cy="4641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F2DD4-06ED-490A-84F1-7D33998F6EC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1767" y="6369181"/>
            <a:ext cx="1285875" cy="404132"/>
          </a:xfrm>
          <a:prstGeom prst="rect">
            <a:avLst/>
          </a:prstGeom>
          <a:noFill/>
          <a:ln w="9525">
            <a:solidFill>
              <a:srgbClr val="002040"/>
            </a:solidFill>
            <a:miter lim="800000"/>
            <a:headEnd/>
            <a:tailEnd/>
          </a:ln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89" y="6369181"/>
            <a:ext cx="2020660" cy="40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88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Segoe UI Semibold" panose="020B07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9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CBICA S/W Dev Tutorials</a:t>
            </a:r>
            <a:br>
              <a:rPr lang="it-IT" dirty="0"/>
            </a:br>
            <a:r>
              <a:rPr lang="it-IT" dirty="0"/>
              <a:t>12 </a:t>
            </a:r>
            <a:r>
              <a:rPr lang="it-IT"/>
              <a:t>– Unit Testing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Sarthak Pati</a:t>
            </a:r>
          </a:p>
        </p:txBody>
      </p:sp>
    </p:spTree>
    <p:extLst>
      <p:ext uri="{BB962C8B-B14F-4D97-AF65-F5344CB8AC3E}">
        <p14:creationId xmlns:p14="http://schemas.microsoft.com/office/powerpoint/2010/main" val="1731183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/code/CMakeLists.txt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300" dirty="0">
                <a:solidFill>
                  <a:srgbClr val="00B050"/>
                </a:solidFill>
              </a:rPr>
              <a:t># initialize CMake code, add project, executable, set sources, etc.</a:t>
            </a:r>
          </a:p>
          <a:p>
            <a:pPr marL="0" indent="0">
              <a:buNone/>
            </a:pP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300" dirty="0">
                <a:solidFill>
                  <a:srgbClr val="00B050"/>
                </a:solidFill>
              </a:rPr>
              <a:t># this will tell CMake to enable unit testing on this project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22337C"/>
                </a:solidFill>
              </a:rPr>
              <a:t>ENABLE_TESTING( )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22337C"/>
                </a:solidFill>
              </a:rPr>
              <a:t>ADD_SUBDIRECTORY( </a:t>
            </a:r>
            <a:r>
              <a:rPr lang="en-US" sz="1300" dirty="0"/>
              <a:t>testing</a:t>
            </a:r>
            <a:r>
              <a:rPr lang="en-US" sz="1300" dirty="0">
                <a:solidFill>
                  <a:srgbClr val="22337C"/>
                </a:solidFill>
              </a:rPr>
              <a:t> )</a:t>
            </a:r>
            <a:endParaRPr lang="en-US" sz="1300" dirty="0"/>
          </a:p>
          <a:p>
            <a:pPr marL="0" indent="0">
              <a:buNone/>
            </a:pPr>
            <a:endParaRPr lang="en-US" sz="1300" dirty="0"/>
          </a:p>
          <a:p>
            <a:pPr marL="0" indent="0">
              <a:buNone/>
            </a:pPr>
            <a:endParaRPr lang="en-US" sz="13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/>
              <a:t>Unit tests are enabled by the “</a:t>
            </a:r>
            <a:r>
              <a:rPr lang="en-US" b="1" dirty="0">
                <a:solidFill>
                  <a:srgbClr val="C00000"/>
                </a:solidFill>
              </a:rPr>
              <a:t>make test</a:t>
            </a:r>
            <a:r>
              <a:rPr lang="en-US" dirty="0"/>
              <a:t>” command for GCC. </a:t>
            </a:r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dirty="0"/>
              <a:t>In Visual Studio, the analogous in the </a:t>
            </a:r>
            <a:r>
              <a:rPr lang="en-US" b="1" dirty="0">
                <a:solidFill>
                  <a:srgbClr val="C00000"/>
                </a:solidFill>
              </a:rPr>
              <a:t>RUN_TESTS</a:t>
            </a:r>
            <a:r>
              <a:rPr lang="en-US" dirty="0"/>
              <a:t> project.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927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</a:t>
            </a:r>
            <a:r>
              <a:rPr lang="en-US" dirty="0" err="1"/>
              <a:t>BasicApp.h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rgbClr val="00B0F0"/>
                </a:solidFill>
              </a:rPr>
              <a:t>template</a:t>
            </a:r>
            <a:r>
              <a:rPr lang="en-US" dirty="0"/>
              <a:t> &lt;</a:t>
            </a:r>
            <a:r>
              <a:rPr lang="en-US" dirty="0">
                <a:solidFill>
                  <a:srgbClr val="00B0F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err="1">
                <a:solidFill>
                  <a:srgbClr val="7030A0"/>
                </a:solidFill>
              </a:rPr>
              <a:t>TImageType</a:t>
            </a:r>
            <a:r>
              <a:rPr lang="en-US" dirty="0"/>
              <a:t>&gt;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rgbClr val="00B0F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err="1">
                <a:solidFill>
                  <a:srgbClr val="7030A0"/>
                </a:solidFill>
              </a:rPr>
              <a:t>BasicApp</a:t>
            </a:r>
            <a:endParaRPr lang="en-US" dirty="0">
              <a:solidFill>
                <a:srgbClr val="7030A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{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rgbClr val="00B0F0"/>
                </a:solidFill>
              </a:rPr>
              <a:t>private: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</a:t>
            </a:r>
            <a:r>
              <a:rPr lang="en-US" dirty="0" err="1"/>
              <a:t>m_inputImage</a:t>
            </a:r>
            <a:r>
              <a:rPr lang="en-US" dirty="0"/>
              <a:t>, </a:t>
            </a:r>
            <a:r>
              <a:rPr lang="en-US" dirty="0" err="1"/>
              <a:t>m_outputImage</a:t>
            </a:r>
            <a:r>
              <a:rPr lang="en-US" dirty="0"/>
              <a:t>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</a:t>
            </a:r>
            <a:r>
              <a:rPr lang="en-US" dirty="0">
                <a:solidFill>
                  <a:srgbClr val="FF0000"/>
                </a:solidFill>
              </a:rPr>
              <a:t>float</a:t>
            </a:r>
            <a:r>
              <a:rPr lang="en-US" dirty="0"/>
              <a:t> </a:t>
            </a:r>
            <a:r>
              <a:rPr lang="en-US" dirty="0" err="1"/>
              <a:t>m_scaleFactor</a:t>
            </a:r>
            <a:r>
              <a:rPr lang="en-US" dirty="0"/>
              <a:t>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rgbClr val="00B0F0"/>
                </a:solidFill>
              </a:rPr>
              <a:t>public: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</a:t>
            </a:r>
            <a:r>
              <a:rPr lang="en-US" dirty="0">
                <a:solidFill>
                  <a:srgbClr val="00B050"/>
                </a:solidFill>
              </a:rPr>
              <a:t>//! Default Constructor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</a:t>
            </a:r>
            <a:r>
              <a:rPr lang="en-US" dirty="0" err="1"/>
              <a:t>BasicApp</a:t>
            </a:r>
            <a:r>
              <a:rPr lang="en-US" dirty="0"/>
              <a:t>( )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{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 err="1"/>
              <a:t>m_inputImage</a:t>
            </a:r>
            <a:r>
              <a:rPr lang="en-US" dirty="0"/>
              <a:t> =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New</a:t>
            </a:r>
            <a:r>
              <a:rPr lang="en-US" dirty="0"/>
              <a:t>(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 err="1"/>
              <a:t>m_outputImage</a:t>
            </a:r>
            <a:r>
              <a:rPr lang="en-US" dirty="0"/>
              <a:t> =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New</a:t>
            </a:r>
            <a:r>
              <a:rPr lang="en-US" dirty="0"/>
              <a:t>(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}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rgbClr val="00B050"/>
                </a:solidFill>
              </a:rPr>
              <a:t>  //! Default Destructor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~</a:t>
            </a:r>
            <a:r>
              <a:rPr lang="en-US" dirty="0" err="1"/>
              <a:t>BasicApp</a:t>
            </a:r>
            <a:r>
              <a:rPr lang="en-US" dirty="0"/>
              <a:t>( )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{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/>
              <a:t>What is going on here??? </a:t>
            </a:r>
            <a:r>
              <a:rPr lang="en-US" baseline="30000" dirty="0"/>
              <a:t>[3]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[3] Object Oriented Tutorial</a:t>
            </a:r>
          </a:p>
        </p:txBody>
      </p:sp>
    </p:spTree>
    <p:extLst>
      <p:ext uri="{BB962C8B-B14F-4D97-AF65-F5344CB8AC3E}">
        <p14:creationId xmlns:p14="http://schemas.microsoft.com/office/powerpoint/2010/main" val="168805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</a:t>
            </a:r>
            <a:r>
              <a:rPr lang="en-US" dirty="0" err="1"/>
              <a:t>BasicApp.h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//! Sets the Input Image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</a:t>
            </a:r>
            <a:r>
              <a:rPr lang="en-US" dirty="0">
                <a:solidFill>
                  <a:srgbClr val="00B0F0"/>
                </a:solidFill>
              </a:rPr>
              <a:t>void</a:t>
            </a:r>
            <a:r>
              <a:rPr lang="en-US" dirty="0"/>
              <a:t> </a:t>
            </a:r>
            <a:r>
              <a:rPr lang="en-US" dirty="0" err="1"/>
              <a:t>SetInputImage</a:t>
            </a:r>
            <a:r>
              <a:rPr lang="en-US" dirty="0"/>
              <a:t>(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/>
              <a:t> </a:t>
            </a:r>
            <a:r>
              <a:rPr lang="en-US" dirty="0" err="1">
                <a:solidFill>
                  <a:srgbClr val="7030A0"/>
                </a:solidFill>
              </a:rPr>
              <a:t>TImageType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</a:t>
            </a:r>
            <a:r>
              <a:rPr lang="en-US" dirty="0" err="1"/>
              <a:t>inputImage</a:t>
            </a:r>
            <a:r>
              <a:rPr lang="en-US" dirty="0"/>
              <a:t> )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{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>
                <a:solidFill>
                  <a:srgbClr val="00B050"/>
                </a:solidFill>
              </a:rPr>
              <a:t>// get the pointer to the </a:t>
            </a:r>
            <a:r>
              <a:rPr lang="en-US" dirty="0" err="1">
                <a:solidFill>
                  <a:srgbClr val="00B050"/>
                </a:solidFill>
              </a:rPr>
              <a:t>inputImage</a:t>
            </a:r>
            <a:r>
              <a:rPr lang="en-US" dirty="0">
                <a:solidFill>
                  <a:srgbClr val="00B050"/>
                </a:solidFill>
              </a:rPr>
              <a:t> and copy it to the member variable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 err="1"/>
              <a:t>m_inputImage</a:t>
            </a:r>
            <a:r>
              <a:rPr lang="en-US" dirty="0"/>
              <a:t> = </a:t>
            </a:r>
            <a:r>
              <a:rPr lang="en-US" dirty="0" err="1"/>
              <a:t>inputImage</a:t>
            </a:r>
            <a:r>
              <a:rPr lang="en-US" dirty="0"/>
              <a:t>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>
                <a:solidFill>
                  <a:srgbClr val="00B050"/>
                </a:solidFill>
              </a:rPr>
              <a:t>// this is done so that the original image isn't accidentally modified, increases memory requirement; it is not needed if </a:t>
            </a:r>
            <a:r>
              <a:rPr lang="en-US" dirty="0" err="1">
                <a:solidFill>
                  <a:srgbClr val="00B050"/>
                </a:solidFill>
              </a:rPr>
              <a:t>ImageRegionConstIterator</a:t>
            </a:r>
            <a:r>
              <a:rPr lang="en-US" dirty="0">
                <a:solidFill>
                  <a:srgbClr val="00B050"/>
                </a:solidFill>
              </a:rPr>
              <a:t> is used for iteration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>
              <a:solidFill>
                <a:srgbClr val="00B05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 err="1"/>
              <a:t>m_inputImage</a:t>
            </a:r>
            <a:r>
              <a:rPr lang="en-US" dirty="0"/>
              <a:t>-&gt;</a:t>
            </a:r>
            <a:r>
              <a:rPr lang="en-US" dirty="0" err="1">
                <a:solidFill>
                  <a:srgbClr val="92D050"/>
                </a:solidFill>
              </a:rPr>
              <a:t>DisconnectPipeline</a:t>
            </a:r>
            <a:r>
              <a:rPr lang="en-US" dirty="0"/>
              <a:t>(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}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</a:t>
            </a:r>
            <a:r>
              <a:rPr lang="en-US" dirty="0">
                <a:solidFill>
                  <a:srgbClr val="00B050"/>
                </a:solidFill>
              </a:rPr>
              <a:t>//! Sets the Input Image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</a:t>
            </a:r>
            <a:r>
              <a:rPr lang="en-US" dirty="0">
                <a:solidFill>
                  <a:srgbClr val="00B0F0"/>
                </a:solidFill>
              </a:rPr>
              <a:t>void</a:t>
            </a:r>
            <a:r>
              <a:rPr lang="en-US" dirty="0"/>
              <a:t> </a:t>
            </a:r>
            <a:r>
              <a:rPr lang="en-US" dirty="0" err="1"/>
              <a:t>SetScale</a:t>
            </a:r>
            <a:r>
              <a:rPr lang="en-US" dirty="0"/>
              <a:t>( </a:t>
            </a:r>
            <a:r>
              <a:rPr lang="en-US" dirty="0">
                <a:solidFill>
                  <a:srgbClr val="00B0F0"/>
                </a:solidFill>
              </a:rPr>
              <a:t>float</a:t>
            </a:r>
            <a:r>
              <a:rPr lang="en-US" dirty="0"/>
              <a:t> </a:t>
            </a:r>
            <a:r>
              <a:rPr lang="en-US" dirty="0" err="1"/>
              <a:t>inputScaleFactor</a:t>
            </a:r>
            <a:r>
              <a:rPr lang="en-US" dirty="0"/>
              <a:t> )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{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 err="1"/>
              <a:t>m_scaleFactor</a:t>
            </a:r>
            <a:r>
              <a:rPr lang="en-US" dirty="0"/>
              <a:t> = </a:t>
            </a:r>
            <a:r>
              <a:rPr lang="en-US" dirty="0" err="1"/>
              <a:t>inputScaleFactor</a:t>
            </a:r>
            <a:r>
              <a:rPr lang="en-US" dirty="0"/>
              <a:t>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/>
              <a:t>I am setting the input image pointer to </a:t>
            </a:r>
            <a:r>
              <a:rPr lang="en-US" b="1" dirty="0" err="1">
                <a:solidFill>
                  <a:srgbClr val="C00000"/>
                </a:solidFill>
              </a:rPr>
              <a:t>m_inputImage</a:t>
            </a:r>
            <a:r>
              <a:rPr lang="en-US" dirty="0"/>
              <a:t> and scale factor to </a:t>
            </a:r>
            <a:r>
              <a:rPr lang="en-US" b="1" dirty="0" err="1">
                <a:solidFill>
                  <a:srgbClr val="C00000"/>
                </a:solidFill>
              </a:rPr>
              <a:t>m_scaleFactor</a:t>
            </a:r>
            <a:r>
              <a:rPr lang="en-US" dirty="0"/>
              <a:t> using the respective </a:t>
            </a:r>
            <a:r>
              <a:rPr lang="en-US" b="1" dirty="0">
                <a:solidFill>
                  <a:srgbClr val="002060"/>
                </a:solidFill>
              </a:rPr>
              <a:t>public</a:t>
            </a:r>
            <a:r>
              <a:rPr lang="en-US" dirty="0"/>
              <a:t> member functions.</a:t>
            </a:r>
          </a:p>
        </p:txBody>
      </p:sp>
    </p:spTree>
    <p:extLst>
      <p:ext uri="{BB962C8B-B14F-4D97-AF65-F5344CB8AC3E}">
        <p14:creationId xmlns:p14="http://schemas.microsoft.com/office/powerpoint/2010/main" val="24822003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</a:t>
            </a:r>
            <a:r>
              <a:rPr lang="en-US" dirty="0" err="1"/>
              <a:t>BasicApp.h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//! Do the computation here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void Run()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{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>
                <a:solidFill>
                  <a:schemeClr val="bg1"/>
                </a:solidFill>
              </a:rPr>
              <a:t>// set the buffer regions as the same for both in the input and output images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SetSpacing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GetSpacing</a:t>
            </a:r>
            <a:r>
              <a:rPr lang="en-US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SetOrigin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GetOrigin</a:t>
            </a:r>
            <a:r>
              <a:rPr lang="en-US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SetLargestPossibleRegion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GetLargestPossibleRegion</a:t>
            </a:r>
            <a:r>
              <a:rPr lang="en-US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SetBufferedRegion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GetBufferedRegion</a:t>
            </a:r>
            <a:r>
              <a:rPr lang="en-US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SetRequestedRegionToLargestPossibleRegion</a:t>
            </a:r>
            <a:r>
              <a:rPr lang="en-US" dirty="0">
                <a:solidFill>
                  <a:schemeClr val="bg1"/>
                </a:solidFill>
              </a:rPr>
              <a:t>(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-&gt;Allocate(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itk</a:t>
            </a:r>
            <a:r>
              <a:rPr lang="en-US" dirty="0">
                <a:solidFill>
                  <a:schemeClr val="bg1"/>
                </a:solidFill>
              </a:rPr>
              <a:t>::</a:t>
            </a:r>
            <a:r>
              <a:rPr lang="en-US" dirty="0" err="1">
                <a:solidFill>
                  <a:schemeClr val="bg1"/>
                </a:solidFill>
              </a:rPr>
              <a:t>ImageRegionConstIterator</a:t>
            </a:r>
            <a:r>
              <a:rPr lang="en-US" dirty="0">
                <a:solidFill>
                  <a:schemeClr val="bg1"/>
                </a:solidFill>
              </a:rPr>
              <a:t>&lt; </a:t>
            </a:r>
            <a:r>
              <a:rPr lang="en-US" dirty="0" err="1">
                <a:solidFill>
                  <a:schemeClr val="bg1"/>
                </a:solidFill>
              </a:rPr>
              <a:t>TImageType</a:t>
            </a:r>
            <a:r>
              <a:rPr lang="en-US" dirty="0">
                <a:solidFill>
                  <a:schemeClr val="bg1"/>
                </a:solidFill>
              </a:rPr>
              <a:t> &gt; </a:t>
            </a:r>
            <a:r>
              <a:rPr lang="en-US" dirty="0" err="1">
                <a:solidFill>
                  <a:schemeClr val="bg1"/>
                </a:solidFill>
              </a:rPr>
              <a:t>inputIterator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GetBufferedRegion</a:t>
            </a:r>
            <a:r>
              <a:rPr lang="en-US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// output image iterator is something that we need to be able to change so it isn't </a:t>
            </a:r>
            <a:r>
              <a:rPr lang="en-US" dirty="0" err="1">
                <a:solidFill>
                  <a:schemeClr val="bg1"/>
                </a:solidFill>
              </a:rPr>
              <a:t>const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itk</a:t>
            </a:r>
            <a:r>
              <a:rPr lang="en-US" dirty="0">
                <a:solidFill>
                  <a:schemeClr val="bg1"/>
                </a:solidFill>
              </a:rPr>
              <a:t>::</a:t>
            </a:r>
            <a:r>
              <a:rPr lang="en-US" dirty="0" err="1">
                <a:solidFill>
                  <a:schemeClr val="bg1"/>
                </a:solidFill>
              </a:rPr>
              <a:t>ImageRegionIterator</a:t>
            </a:r>
            <a:r>
              <a:rPr lang="en-US" dirty="0">
                <a:solidFill>
                  <a:schemeClr val="bg1"/>
                </a:solidFill>
              </a:rPr>
              <a:t>&lt; </a:t>
            </a:r>
            <a:r>
              <a:rPr lang="en-US" dirty="0" err="1">
                <a:solidFill>
                  <a:schemeClr val="bg1"/>
                </a:solidFill>
              </a:rPr>
              <a:t>TImageType</a:t>
            </a:r>
            <a:r>
              <a:rPr lang="en-US" dirty="0">
                <a:solidFill>
                  <a:schemeClr val="bg1"/>
                </a:solidFill>
              </a:rPr>
              <a:t> &gt; </a:t>
            </a:r>
            <a:r>
              <a:rPr lang="en-US" dirty="0" err="1">
                <a:solidFill>
                  <a:schemeClr val="bg1"/>
                </a:solidFill>
              </a:rPr>
              <a:t>outputIterator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GetBufferedRegion</a:t>
            </a:r>
            <a:r>
              <a:rPr lang="en-US" dirty="0">
                <a:solidFill>
                  <a:schemeClr val="bg1"/>
                </a:solidFill>
              </a:rPr>
              <a:t>( ) 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/>
              <a:t>Main computation part.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93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</a:t>
            </a:r>
            <a:r>
              <a:rPr lang="en-US" dirty="0" err="1"/>
              <a:t>BasicApp.h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//! Do the computation here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void Run()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{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>
                <a:solidFill>
                  <a:srgbClr val="00B050"/>
                </a:solidFill>
              </a:rPr>
              <a:t>// set the buffer regions as the same for both in the input and output images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 err="1"/>
              <a:t>m_outputImage</a:t>
            </a:r>
            <a:r>
              <a:rPr lang="en-US" dirty="0"/>
              <a:t>-&gt;</a:t>
            </a:r>
            <a:r>
              <a:rPr lang="en-US" dirty="0" err="1">
                <a:solidFill>
                  <a:srgbClr val="92D050"/>
                </a:solidFill>
              </a:rPr>
              <a:t>SetSpacing</a:t>
            </a:r>
            <a:r>
              <a:rPr lang="en-US" dirty="0"/>
              <a:t>( </a:t>
            </a:r>
            <a:r>
              <a:rPr lang="en-US" dirty="0" err="1"/>
              <a:t>m_inputImage</a:t>
            </a:r>
            <a:r>
              <a:rPr lang="en-US" dirty="0"/>
              <a:t>-&gt;</a:t>
            </a:r>
            <a:r>
              <a:rPr lang="en-US" dirty="0" err="1">
                <a:solidFill>
                  <a:srgbClr val="92D050"/>
                </a:solidFill>
              </a:rPr>
              <a:t>GetSpacing</a:t>
            </a:r>
            <a:r>
              <a:rPr lang="en-US" dirty="0"/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 err="1"/>
              <a:t>m_outputImage</a:t>
            </a:r>
            <a:r>
              <a:rPr lang="en-US" dirty="0"/>
              <a:t>-&gt;</a:t>
            </a:r>
            <a:r>
              <a:rPr lang="en-US" dirty="0" err="1">
                <a:solidFill>
                  <a:srgbClr val="92D050"/>
                </a:solidFill>
              </a:rPr>
              <a:t>SetOrigin</a:t>
            </a:r>
            <a:r>
              <a:rPr lang="en-US" dirty="0"/>
              <a:t>( </a:t>
            </a:r>
            <a:r>
              <a:rPr lang="en-US" dirty="0" err="1"/>
              <a:t>m_inputImage</a:t>
            </a:r>
            <a:r>
              <a:rPr lang="en-US" dirty="0"/>
              <a:t>-&gt;</a:t>
            </a:r>
            <a:r>
              <a:rPr lang="en-US" dirty="0" err="1">
                <a:solidFill>
                  <a:srgbClr val="92D050"/>
                </a:solidFill>
              </a:rPr>
              <a:t>GetOrigin</a:t>
            </a:r>
            <a:r>
              <a:rPr lang="en-US" dirty="0"/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 err="1"/>
              <a:t>m_outputImage</a:t>
            </a:r>
            <a:r>
              <a:rPr lang="en-US" dirty="0"/>
              <a:t>-&gt;</a:t>
            </a:r>
            <a:r>
              <a:rPr lang="en-US" dirty="0" err="1">
                <a:solidFill>
                  <a:srgbClr val="92D050"/>
                </a:solidFill>
              </a:rPr>
              <a:t>SetLargestPossibleRegion</a:t>
            </a:r>
            <a:r>
              <a:rPr lang="en-US" dirty="0"/>
              <a:t>( </a:t>
            </a:r>
            <a:r>
              <a:rPr lang="en-US" dirty="0" err="1"/>
              <a:t>m_inputImage</a:t>
            </a:r>
            <a:r>
              <a:rPr lang="en-US" dirty="0"/>
              <a:t>-&gt;</a:t>
            </a:r>
            <a:r>
              <a:rPr lang="en-US" dirty="0" err="1">
                <a:solidFill>
                  <a:srgbClr val="92D050"/>
                </a:solidFill>
              </a:rPr>
              <a:t>GetLargestPossibleRegion</a:t>
            </a:r>
            <a:r>
              <a:rPr lang="en-US" dirty="0"/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 err="1"/>
              <a:t>m_outputImage</a:t>
            </a:r>
            <a:r>
              <a:rPr lang="en-US" dirty="0"/>
              <a:t>-&gt;</a:t>
            </a:r>
            <a:r>
              <a:rPr lang="en-US" dirty="0" err="1">
                <a:solidFill>
                  <a:srgbClr val="92D050"/>
                </a:solidFill>
              </a:rPr>
              <a:t>SetBufferedRegion</a:t>
            </a:r>
            <a:r>
              <a:rPr lang="en-US" dirty="0"/>
              <a:t>( </a:t>
            </a:r>
            <a:r>
              <a:rPr lang="en-US" dirty="0" err="1"/>
              <a:t>m_inputImage</a:t>
            </a:r>
            <a:r>
              <a:rPr lang="en-US" dirty="0"/>
              <a:t>-&gt;</a:t>
            </a:r>
            <a:r>
              <a:rPr lang="en-US" dirty="0" err="1">
                <a:solidFill>
                  <a:srgbClr val="92D050"/>
                </a:solidFill>
              </a:rPr>
              <a:t>GetBufferedRegion</a:t>
            </a:r>
            <a:r>
              <a:rPr lang="en-US" dirty="0"/>
              <a:t>()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 err="1"/>
              <a:t>m_outputImage</a:t>
            </a:r>
            <a:r>
              <a:rPr lang="en-US" dirty="0"/>
              <a:t>-&gt;</a:t>
            </a:r>
            <a:r>
              <a:rPr lang="en-US" dirty="0" err="1">
                <a:solidFill>
                  <a:srgbClr val="92D050"/>
                </a:solidFill>
              </a:rPr>
              <a:t>SetRequestedRegionToLargestPossibleRegion</a:t>
            </a:r>
            <a:r>
              <a:rPr lang="en-US" dirty="0"/>
              <a:t>(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 err="1"/>
              <a:t>m_outputImage</a:t>
            </a:r>
            <a:r>
              <a:rPr lang="en-US" dirty="0"/>
              <a:t>-&gt;</a:t>
            </a:r>
            <a:r>
              <a:rPr lang="en-US" dirty="0">
                <a:solidFill>
                  <a:srgbClr val="92D050"/>
                </a:solidFill>
              </a:rPr>
              <a:t>Allocate</a:t>
            </a:r>
            <a:r>
              <a:rPr lang="en-US" dirty="0"/>
              <a:t>(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itk</a:t>
            </a:r>
            <a:r>
              <a:rPr lang="en-US" dirty="0">
                <a:solidFill>
                  <a:schemeClr val="bg1"/>
                </a:solidFill>
              </a:rPr>
              <a:t>::</a:t>
            </a:r>
            <a:r>
              <a:rPr lang="en-US" dirty="0" err="1">
                <a:solidFill>
                  <a:schemeClr val="bg1"/>
                </a:solidFill>
              </a:rPr>
              <a:t>ImageRegionConstIterator</a:t>
            </a:r>
            <a:r>
              <a:rPr lang="en-US" dirty="0">
                <a:solidFill>
                  <a:schemeClr val="bg1"/>
                </a:solidFill>
              </a:rPr>
              <a:t>&lt; </a:t>
            </a:r>
            <a:r>
              <a:rPr lang="en-US" dirty="0" err="1">
                <a:solidFill>
                  <a:schemeClr val="bg1"/>
                </a:solidFill>
              </a:rPr>
              <a:t>TImageType</a:t>
            </a:r>
            <a:r>
              <a:rPr lang="en-US" dirty="0">
                <a:solidFill>
                  <a:schemeClr val="bg1"/>
                </a:solidFill>
              </a:rPr>
              <a:t> &gt; </a:t>
            </a:r>
            <a:r>
              <a:rPr lang="en-US" dirty="0" err="1">
                <a:solidFill>
                  <a:schemeClr val="bg1"/>
                </a:solidFill>
              </a:rPr>
              <a:t>inputIterator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GetBufferedRegion</a:t>
            </a:r>
            <a:r>
              <a:rPr lang="en-US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// output image iterator is something that we need to be able to change so it isn't </a:t>
            </a:r>
            <a:r>
              <a:rPr lang="en-US" dirty="0" err="1">
                <a:solidFill>
                  <a:schemeClr val="bg1"/>
                </a:solidFill>
              </a:rPr>
              <a:t>const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itk</a:t>
            </a:r>
            <a:r>
              <a:rPr lang="en-US" dirty="0">
                <a:solidFill>
                  <a:schemeClr val="bg1"/>
                </a:solidFill>
              </a:rPr>
              <a:t>::</a:t>
            </a:r>
            <a:r>
              <a:rPr lang="en-US" dirty="0" err="1">
                <a:solidFill>
                  <a:schemeClr val="bg1"/>
                </a:solidFill>
              </a:rPr>
              <a:t>ImageRegionIterator</a:t>
            </a:r>
            <a:r>
              <a:rPr lang="en-US" dirty="0">
                <a:solidFill>
                  <a:schemeClr val="bg1"/>
                </a:solidFill>
              </a:rPr>
              <a:t>&lt; </a:t>
            </a:r>
            <a:r>
              <a:rPr lang="en-US" dirty="0" err="1">
                <a:solidFill>
                  <a:schemeClr val="bg1"/>
                </a:solidFill>
              </a:rPr>
              <a:t>TImageType</a:t>
            </a:r>
            <a:r>
              <a:rPr lang="en-US" dirty="0">
                <a:solidFill>
                  <a:schemeClr val="bg1"/>
                </a:solidFill>
              </a:rPr>
              <a:t> &gt; </a:t>
            </a:r>
            <a:r>
              <a:rPr lang="en-US" dirty="0" err="1">
                <a:solidFill>
                  <a:schemeClr val="bg1"/>
                </a:solidFill>
              </a:rPr>
              <a:t>outputIterator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GetBufferedRegion</a:t>
            </a:r>
            <a:r>
              <a:rPr lang="en-US" dirty="0">
                <a:solidFill>
                  <a:schemeClr val="bg1"/>
                </a:solidFill>
              </a:rPr>
              <a:t>( ) 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/>
              <a:t>Setting all properties of the output image as the same as the input image.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7123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</a:t>
            </a:r>
            <a:r>
              <a:rPr lang="en-US" dirty="0" err="1"/>
              <a:t>BasicApp.h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//! Do the computation here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void Run()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{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>
                <a:solidFill>
                  <a:schemeClr val="bg1"/>
                </a:solidFill>
              </a:rPr>
              <a:t>// set the buffer regions as the same for both in the input and output images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SetSpacing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GetSpacing</a:t>
            </a:r>
            <a:r>
              <a:rPr lang="en-US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SetOrigin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GetOrigin</a:t>
            </a:r>
            <a:r>
              <a:rPr lang="en-US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SetLargestPossibleRegion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GetLargestPossibleRegion</a:t>
            </a:r>
            <a:r>
              <a:rPr lang="en-US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SetBufferedRegion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GetBufferedRegion</a:t>
            </a:r>
            <a:r>
              <a:rPr lang="en-US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SetRequestedRegionToLargestPossibleRegion</a:t>
            </a:r>
            <a:r>
              <a:rPr lang="en-US" dirty="0">
                <a:solidFill>
                  <a:schemeClr val="bg1"/>
                </a:solidFill>
              </a:rPr>
              <a:t>(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-&gt;Allocate(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FF0000"/>
                </a:solidFill>
              </a:rPr>
              <a:t>ImageRegionConstIterator</a:t>
            </a:r>
            <a:r>
              <a:rPr lang="en-US" dirty="0"/>
              <a:t>&lt; </a:t>
            </a:r>
            <a:r>
              <a:rPr lang="en-US" dirty="0" err="1">
                <a:solidFill>
                  <a:srgbClr val="00B0F0"/>
                </a:solidFill>
              </a:rPr>
              <a:t>TImageType</a:t>
            </a:r>
            <a:r>
              <a:rPr lang="en-US" dirty="0"/>
              <a:t> &gt; </a:t>
            </a:r>
            <a:r>
              <a:rPr lang="en-US" dirty="0" err="1"/>
              <a:t>inputIterator</a:t>
            </a:r>
            <a:r>
              <a:rPr lang="en-US" dirty="0"/>
              <a:t>( </a:t>
            </a:r>
            <a:r>
              <a:rPr lang="en-US" dirty="0" err="1"/>
              <a:t>m_inputImage</a:t>
            </a:r>
            <a:r>
              <a:rPr lang="en-US" dirty="0"/>
              <a:t>, </a:t>
            </a:r>
            <a:r>
              <a:rPr lang="en-US" dirty="0" err="1"/>
              <a:t>m_inputImage</a:t>
            </a:r>
            <a:r>
              <a:rPr lang="en-US" dirty="0"/>
              <a:t>-&gt;</a:t>
            </a:r>
            <a:r>
              <a:rPr lang="en-US" dirty="0" err="1">
                <a:solidFill>
                  <a:srgbClr val="92D050"/>
                </a:solidFill>
              </a:rPr>
              <a:t>GetBufferedRegion</a:t>
            </a:r>
            <a:r>
              <a:rPr lang="en-US" dirty="0"/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rgbClr val="00B050"/>
                </a:solidFill>
              </a:rPr>
              <a:t>    // output image iterator is something that we need to be able to change so it isn't </a:t>
            </a:r>
            <a:r>
              <a:rPr lang="en-US" dirty="0" err="1">
                <a:solidFill>
                  <a:srgbClr val="00B050"/>
                </a:solidFill>
              </a:rPr>
              <a:t>const</a:t>
            </a:r>
            <a:endParaRPr lang="en-US" dirty="0">
              <a:solidFill>
                <a:srgbClr val="00B05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FF0000"/>
                </a:solidFill>
              </a:rPr>
              <a:t>ImageRegionIterator</a:t>
            </a:r>
            <a:r>
              <a:rPr lang="en-US" dirty="0"/>
              <a:t>&lt; </a:t>
            </a:r>
            <a:r>
              <a:rPr lang="en-US" dirty="0" err="1">
                <a:solidFill>
                  <a:srgbClr val="00B0F0"/>
                </a:solidFill>
              </a:rPr>
              <a:t>TImageType</a:t>
            </a:r>
            <a:r>
              <a:rPr lang="en-US" dirty="0"/>
              <a:t> &gt; </a:t>
            </a:r>
            <a:r>
              <a:rPr lang="en-US" dirty="0" err="1"/>
              <a:t>outputIterator</a:t>
            </a:r>
            <a:r>
              <a:rPr lang="en-US" dirty="0"/>
              <a:t>( </a:t>
            </a:r>
            <a:r>
              <a:rPr lang="en-US" dirty="0" err="1"/>
              <a:t>m_outputImage</a:t>
            </a:r>
            <a:r>
              <a:rPr lang="en-US" dirty="0"/>
              <a:t>, </a:t>
            </a:r>
            <a:r>
              <a:rPr lang="en-US" dirty="0" err="1"/>
              <a:t>m_outputImage</a:t>
            </a:r>
            <a:r>
              <a:rPr lang="en-US" dirty="0"/>
              <a:t>-&gt;</a:t>
            </a:r>
            <a:r>
              <a:rPr lang="en-US" dirty="0" err="1">
                <a:solidFill>
                  <a:srgbClr val="92D050"/>
                </a:solidFill>
              </a:rPr>
              <a:t>GetBufferedRegion</a:t>
            </a:r>
            <a:r>
              <a:rPr lang="en-US" dirty="0"/>
              <a:t>( ) 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/>
              <a:t>Initialize iterators </a:t>
            </a:r>
            <a:r>
              <a:rPr lang="en-US" baseline="30000" dirty="0"/>
              <a:t>[2]</a:t>
            </a:r>
            <a:r>
              <a:rPr lang="en-US" dirty="0"/>
              <a:t> for input and output images.</a:t>
            </a:r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dirty="0"/>
              <a:t>For input image, a </a:t>
            </a:r>
            <a:r>
              <a:rPr lang="en-US" b="1" dirty="0" err="1">
                <a:solidFill>
                  <a:srgbClr val="C00000"/>
                </a:solidFill>
              </a:rPr>
              <a:t>const</a:t>
            </a:r>
            <a:r>
              <a:rPr lang="en-US" b="1" dirty="0">
                <a:solidFill>
                  <a:srgbClr val="C00000"/>
                </a:solidFill>
              </a:rPr>
              <a:t>-iterator</a:t>
            </a:r>
            <a:r>
              <a:rPr lang="en-US" dirty="0"/>
              <a:t> is used to ensure no accidental pixel value changes.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[2] https://itk.org/Doxygen/html/ImageIteratorsPage.html</a:t>
            </a:r>
          </a:p>
        </p:txBody>
      </p:sp>
    </p:spTree>
    <p:extLst>
      <p:ext uri="{BB962C8B-B14F-4D97-AF65-F5344CB8AC3E}">
        <p14:creationId xmlns:p14="http://schemas.microsoft.com/office/powerpoint/2010/main" val="1314521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</a:t>
            </a:r>
            <a:r>
              <a:rPr lang="en-US" dirty="0" err="1"/>
              <a:t>BasicApp.h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>
                <a:solidFill>
                  <a:srgbClr val="00B050"/>
                </a:solidFill>
              </a:rPr>
              <a:t>// iterate through every pixel value of the input image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for (</a:t>
            </a:r>
            <a:r>
              <a:rPr lang="en-US" dirty="0" err="1"/>
              <a:t>inputIterator.</a:t>
            </a:r>
            <a:r>
              <a:rPr lang="en-US" dirty="0" err="1">
                <a:solidFill>
                  <a:srgbClr val="00B0F0"/>
                </a:solidFill>
              </a:rPr>
              <a:t>GoToBegin</a:t>
            </a:r>
            <a:r>
              <a:rPr lang="en-US" dirty="0"/>
              <a:t>( ); !</a:t>
            </a:r>
            <a:r>
              <a:rPr lang="en-US" dirty="0" err="1"/>
              <a:t>inputIterator.</a:t>
            </a:r>
            <a:r>
              <a:rPr lang="en-US" dirty="0" err="1">
                <a:solidFill>
                  <a:srgbClr val="00B0F0"/>
                </a:solidFill>
              </a:rPr>
              <a:t>IsAtEnd</a:t>
            </a:r>
            <a:r>
              <a:rPr lang="en-US" dirty="0"/>
              <a:t>( ); ++</a:t>
            </a:r>
            <a:r>
              <a:rPr lang="en-US" dirty="0" err="1"/>
              <a:t>inputIterator</a:t>
            </a:r>
            <a:r>
              <a:rPr lang="en-US" dirty="0"/>
              <a:t>)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{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  </a:t>
            </a:r>
            <a:r>
              <a:rPr lang="en-US" dirty="0">
                <a:solidFill>
                  <a:srgbClr val="00B050"/>
                </a:solidFill>
              </a:rPr>
              <a:t>// copy image index from </a:t>
            </a:r>
            <a:r>
              <a:rPr lang="en-US" dirty="0" err="1">
                <a:solidFill>
                  <a:srgbClr val="00B050"/>
                </a:solidFill>
              </a:rPr>
              <a:t>inputIterator</a:t>
            </a:r>
            <a:r>
              <a:rPr lang="en-US" dirty="0">
                <a:solidFill>
                  <a:srgbClr val="00B050"/>
                </a:solidFill>
              </a:rPr>
              <a:t> to the </a:t>
            </a:r>
            <a:r>
              <a:rPr lang="en-US" dirty="0" err="1">
                <a:solidFill>
                  <a:srgbClr val="00B050"/>
                </a:solidFill>
              </a:rPr>
              <a:t>outputIterator</a:t>
            </a:r>
            <a:endParaRPr lang="en-US" dirty="0">
              <a:solidFill>
                <a:srgbClr val="00B05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  </a:t>
            </a:r>
            <a:r>
              <a:rPr lang="en-US" dirty="0" err="1"/>
              <a:t>outputIterator.</a:t>
            </a:r>
            <a:r>
              <a:rPr lang="en-US" dirty="0" err="1">
                <a:solidFill>
                  <a:srgbClr val="00B0F0"/>
                </a:solidFill>
              </a:rPr>
              <a:t>SetIndex</a:t>
            </a:r>
            <a:r>
              <a:rPr lang="en-US" dirty="0"/>
              <a:t>( </a:t>
            </a:r>
            <a:r>
              <a:rPr lang="en-US" dirty="0" err="1"/>
              <a:t>inputIterator.</a:t>
            </a:r>
            <a:r>
              <a:rPr lang="en-US" dirty="0" err="1">
                <a:solidFill>
                  <a:srgbClr val="00B0F0"/>
                </a:solidFill>
              </a:rPr>
              <a:t>GetIndex</a:t>
            </a:r>
            <a:r>
              <a:rPr lang="en-US" dirty="0"/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  </a:t>
            </a:r>
            <a:r>
              <a:rPr lang="en-US" dirty="0" err="1"/>
              <a:t>outputIterator.Set</a:t>
            </a:r>
            <a:r>
              <a:rPr lang="en-US" dirty="0"/>
              <a:t>( </a:t>
            </a:r>
            <a:r>
              <a:rPr lang="en-US" dirty="0">
                <a:solidFill>
                  <a:srgbClr val="00B050"/>
                </a:solidFill>
              </a:rPr>
              <a:t>// set a pixel value to the index pointed at by the </a:t>
            </a:r>
            <a:r>
              <a:rPr lang="en-US" dirty="0" err="1">
                <a:solidFill>
                  <a:srgbClr val="00B050"/>
                </a:solidFill>
              </a:rPr>
              <a:t>outputIterator</a:t>
            </a:r>
            <a:endParaRPr lang="en-US" dirty="0">
              <a:solidFill>
                <a:srgbClr val="00B05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    </a:t>
            </a:r>
            <a:r>
              <a:rPr lang="en-US" dirty="0" err="1"/>
              <a:t>static_cast</a:t>
            </a:r>
            <a:r>
              <a:rPr lang="en-US" dirty="0"/>
              <a:t>&lt; </a:t>
            </a:r>
            <a:r>
              <a:rPr lang="en-US" dirty="0" err="1">
                <a:solidFill>
                  <a:srgbClr val="00B0F0"/>
                </a:solidFill>
              </a:rPr>
              <a:t>TImageType</a:t>
            </a:r>
            <a:r>
              <a:rPr lang="en-US" dirty="0"/>
              <a:t>::</a:t>
            </a:r>
            <a:r>
              <a:rPr lang="en-US" dirty="0" err="1">
                <a:solidFill>
                  <a:srgbClr val="92D050"/>
                </a:solidFill>
              </a:rPr>
              <a:t>PixelType</a:t>
            </a:r>
            <a:r>
              <a:rPr lang="en-US" dirty="0"/>
              <a:t> &gt;( </a:t>
            </a:r>
            <a:r>
              <a:rPr lang="en-US" dirty="0">
                <a:solidFill>
                  <a:srgbClr val="00B050"/>
                </a:solidFill>
              </a:rPr>
              <a:t>// cast the result of the multiplication to the pixel type to circumvent errors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    </a:t>
            </a:r>
            <a:r>
              <a:rPr lang="en-US" dirty="0" err="1"/>
              <a:t>inputIterator.</a:t>
            </a:r>
            <a:r>
              <a:rPr lang="en-US" dirty="0" err="1">
                <a:solidFill>
                  <a:srgbClr val="00B0F0"/>
                </a:solidFill>
              </a:rPr>
              <a:t>Get</a:t>
            </a:r>
            <a:r>
              <a:rPr lang="en-US" dirty="0"/>
              <a:t>( ) * </a:t>
            </a:r>
            <a:r>
              <a:rPr lang="en-US" dirty="0" err="1"/>
              <a:t>m_scaleFactor</a:t>
            </a:r>
            <a:r>
              <a:rPr lang="en-US" dirty="0">
                <a:solidFill>
                  <a:srgbClr val="00B050"/>
                </a:solidFill>
              </a:rPr>
              <a:t>) // multiply input image pixel by the scale factor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   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}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rgbClr val="00B050"/>
                </a:solidFill>
              </a:rPr>
              <a:t>    // at this point, the output is already populate with the </a:t>
            </a:r>
            <a:r>
              <a:rPr lang="en-US" dirty="0" err="1">
                <a:solidFill>
                  <a:srgbClr val="00B050"/>
                </a:solidFill>
              </a:rPr>
              <a:t>resule</a:t>
            </a:r>
            <a:r>
              <a:rPr lang="en-US" dirty="0">
                <a:solidFill>
                  <a:srgbClr val="00B050"/>
                </a:solidFill>
              </a:rPr>
              <a:t> we want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/>
              <a:t>Iterating through an </a:t>
            </a:r>
            <a:r>
              <a:rPr lang="en-US" dirty="0" err="1"/>
              <a:t>itk</a:t>
            </a:r>
            <a:r>
              <a:rPr lang="en-US" dirty="0"/>
              <a:t>::Image is a serial procedure since the memory is stored serially.</a:t>
            </a:r>
            <a:endParaRPr lang="en-US" baseline="30000" dirty="0"/>
          </a:p>
          <a:p>
            <a:pPr marL="0" indent="0" algn="r">
              <a:buNone/>
            </a:pPr>
            <a:endParaRPr lang="en-US" baseline="30000" dirty="0"/>
          </a:p>
          <a:p>
            <a:pPr marL="0" indent="0" algn="r">
              <a:buNone/>
            </a:pPr>
            <a:r>
              <a:rPr lang="en-US" b="1" dirty="0" err="1">
                <a:solidFill>
                  <a:srgbClr val="C00000"/>
                </a:solidFill>
              </a:rPr>
              <a:t>GoToBegin</a:t>
            </a:r>
            <a:r>
              <a:rPr lang="en-US" b="1" dirty="0">
                <a:solidFill>
                  <a:srgbClr val="C00000"/>
                </a:solidFill>
              </a:rPr>
              <a:t>( )</a:t>
            </a:r>
            <a:r>
              <a:rPr lang="en-US" dirty="0"/>
              <a:t> and </a:t>
            </a:r>
            <a:r>
              <a:rPr lang="en-US" b="1" dirty="0" err="1">
                <a:solidFill>
                  <a:srgbClr val="C00000"/>
                </a:solidFill>
              </a:rPr>
              <a:t>IsAtEnd</a:t>
            </a:r>
            <a:r>
              <a:rPr lang="en-US" b="1" dirty="0">
                <a:solidFill>
                  <a:srgbClr val="C00000"/>
                </a:solidFill>
              </a:rPr>
              <a:t>( ) </a:t>
            </a:r>
            <a:r>
              <a:rPr lang="en-US" dirty="0"/>
              <a:t>inherit from standard STL </a:t>
            </a:r>
            <a:r>
              <a:rPr lang="en-US" baseline="30000" dirty="0"/>
              <a:t>[4]</a:t>
            </a:r>
            <a:r>
              <a:rPr lang="en-US" dirty="0"/>
              <a:t> functionality of C++.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[4] Standard Template Library Tutorial</a:t>
            </a:r>
          </a:p>
        </p:txBody>
      </p:sp>
    </p:spTree>
    <p:extLst>
      <p:ext uri="{BB962C8B-B14F-4D97-AF65-F5344CB8AC3E}">
        <p14:creationId xmlns:p14="http://schemas.microsoft.com/office/powerpoint/2010/main" val="21364285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/code/testing/testExe.cxx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 err="1"/>
              <a:t>int</a:t>
            </a:r>
            <a:r>
              <a:rPr lang="en-US" sz="1300" dirty="0"/>
              <a:t> main(</a:t>
            </a:r>
            <a:r>
              <a:rPr lang="en-US" sz="1300" dirty="0" err="1"/>
              <a:t>int</a:t>
            </a:r>
            <a:r>
              <a:rPr lang="en-US" sz="1300" dirty="0"/>
              <a:t> </a:t>
            </a:r>
            <a:r>
              <a:rPr lang="en-US" sz="1300" dirty="0" err="1"/>
              <a:t>argc</a:t>
            </a:r>
            <a:r>
              <a:rPr lang="en-US" sz="1300" dirty="0"/>
              <a:t>, char *</a:t>
            </a:r>
            <a:r>
              <a:rPr lang="en-US" sz="1300" dirty="0" err="1"/>
              <a:t>argv</a:t>
            </a:r>
            <a:r>
              <a:rPr lang="en-US" sz="1300" dirty="0"/>
              <a:t>[])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{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cbica</a:t>
            </a:r>
            <a:r>
              <a:rPr lang="en-US" sz="1300" dirty="0"/>
              <a:t>::</a:t>
            </a:r>
            <a:r>
              <a:rPr lang="en-US" sz="1300" dirty="0" err="1">
                <a:solidFill>
                  <a:srgbClr val="00B0F0"/>
                </a:solidFill>
              </a:rPr>
              <a:t>CmdParser</a:t>
            </a:r>
            <a:r>
              <a:rPr lang="en-US" sz="1300" dirty="0"/>
              <a:t> parser = </a:t>
            </a:r>
            <a:r>
              <a:rPr lang="en-US" sz="1300" dirty="0" err="1"/>
              <a:t>cbica</a:t>
            </a:r>
            <a:r>
              <a:rPr lang="en-US" sz="1300" dirty="0"/>
              <a:t>::</a:t>
            </a:r>
            <a:r>
              <a:rPr lang="en-US" sz="1300" dirty="0" err="1">
                <a:solidFill>
                  <a:srgbClr val="00B0F0"/>
                </a:solidFill>
              </a:rPr>
              <a:t>CmdParser</a:t>
            </a:r>
            <a:r>
              <a:rPr lang="en-US" sz="1300" dirty="0"/>
              <a:t>(</a:t>
            </a:r>
            <a:r>
              <a:rPr lang="en-US" sz="1300" dirty="0" err="1"/>
              <a:t>argc</a:t>
            </a:r>
            <a:r>
              <a:rPr lang="en-US" sz="1300" dirty="0"/>
              <a:t>, </a:t>
            </a:r>
            <a:r>
              <a:rPr lang="en-US" sz="1300" dirty="0" err="1"/>
              <a:t>argv</a:t>
            </a:r>
            <a:r>
              <a:rPr lang="en-US" sz="1300" dirty="0"/>
              <a:t>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</a:t>
            </a:r>
            <a:r>
              <a:rPr lang="en-US" sz="1300" dirty="0" err="1">
                <a:solidFill>
                  <a:schemeClr val="bg1"/>
                </a:solidFill>
              </a:rPr>
              <a:t>parser.addOptionalParameter</a:t>
            </a:r>
            <a:r>
              <a:rPr lang="en-US" sz="1300" dirty="0">
                <a:solidFill>
                  <a:schemeClr val="bg1"/>
                </a:solidFill>
              </a:rPr>
              <a:t>(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	"r",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	"</a:t>
            </a:r>
            <a:r>
              <a:rPr lang="en-US" sz="1300" dirty="0" err="1">
                <a:solidFill>
                  <a:schemeClr val="bg1"/>
                </a:solidFill>
              </a:rPr>
              <a:t>runTest</a:t>
            </a:r>
            <a:r>
              <a:rPr lang="en-US" sz="1300" dirty="0">
                <a:solidFill>
                  <a:schemeClr val="bg1"/>
                </a:solidFill>
              </a:rPr>
              <a:t>",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	</a:t>
            </a:r>
            <a:r>
              <a:rPr lang="en-US" sz="1300" dirty="0" err="1">
                <a:solidFill>
                  <a:schemeClr val="bg1"/>
                </a:solidFill>
              </a:rPr>
              <a:t>cbica</a:t>
            </a:r>
            <a:r>
              <a:rPr lang="en-US" sz="1300" dirty="0">
                <a:solidFill>
                  <a:schemeClr val="bg1"/>
                </a:solidFill>
              </a:rPr>
              <a:t>::Parameter::FILE,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	".nii.gz",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	"This takes the input image file for testing“ 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b="1" dirty="0" err="1">
                <a:solidFill>
                  <a:srgbClr val="00B0F0"/>
                </a:solidFill>
              </a:rPr>
              <a:t>cbica</a:t>
            </a:r>
            <a:r>
              <a:rPr lang="en-US" b="1" dirty="0"/>
              <a:t>::</a:t>
            </a:r>
            <a:r>
              <a:rPr lang="en-US" b="1" dirty="0" err="1">
                <a:solidFill>
                  <a:srgbClr val="C00000"/>
                </a:solidFill>
              </a:rPr>
              <a:t>CmdParser</a:t>
            </a:r>
            <a:r>
              <a:rPr lang="en-US" dirty="0"/>
              <a:t> is a class written internally which can be used to construct a nice command line parsing interface – it has CBICA copyright information, </a:t>
            </a:r>
            <a:r>
              <a:rPr lang="en-US" b="1" dirty="0" err="1">
                <a:solidFill>
                  <a:srgbClr val="00B050"/>
                </a:solidFill>
              </a:rPr>
              <a:t>echoHelp</a:t>
            </a:r>
            <a:r>
              <a:rPr lang="en-US" dirty="0"/>
              <a:t>, </a:t>
            </a:r>
            <a:r>
              <a:rPr lang="en-US" b="1" dirty="0" err="1">
                <a:solidFill>
                  <a:srgbClr val="00B050"/>
                </a:solidFill>
              </a:rPr>
              <a:t>echoUsage</a:t>
            </a:r>
            <a:r>
              <a:rPr lang="en-US" dirty="0"/>
              <a:t> and </a:t>
            </a:r>
            <a:r>
              <a:rPr lang="en-US" b="1" dirty="0" err="1">
                <a:solidFill>
                  <a:srgbClr val="00B050"/>
                </a:solidFill>
              </a:rPr>
              <a:t>echoVersion</a:t>
            </a:r>
            <a:r>
              <a:rPr lang="en-US" dirty="0"/>
              <a:t> functionality built-in (information taken from parent </a:t>
            </a:r>
            <a:r>
              <a:rPr lang="en-US" dirty="0" err="1"/>
              <a:t>CMakeList</a:t>
            </a:r>
            <a:r>
              <a:rPr lang="en-US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9806886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/code/testing/testExe.cxx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 err="1"/>
              <a:t>int</a:t>
            </a:r>
            <a:r>
              <a:rPr lang="en-US" sz="1300" dirty="0"/>
              <a:t> main(</a:t>
            </a:r>
            <a:r>
              <a:rPr lang="en-US" sz="1300" dirty="0" err="1"/>
              <a:t>int</a:t>
            </a:r>
            <a:r>
              <a:rPr lang="en-US" sz="1300" dirty="0"/>
              <a:t> </a:t>
            </a:r>
            <a:r>
              <a:rPr lang="en-US" sz="1300" dirty="0" err="1"/>
              <a:t>argc</a:t>
            </a:r>
            <a:r>
              <a:rPr lang="en-US" sz="1300" dirty="0"/>
              <a:t>, char *</a:t>
            </a:r>
            <a:r>
              <a:rPr lang="en-US" sz="1300" dirty="0" err="1"/>
              <a:t>argv</a:t>
            </a:r>
            <a:r>
              <a:rPr lang="en-US" sz="1300" dirty="0"/>
              <a:t>[])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{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cbica</a:t>
            </a:r>
            <a:r>
              <a:rPr lang="en-US" sz="1300" dirty="0"/>
              <a:t>::</a:t>
            </a:r>
            <a:r>
              <a:rPr lang="en-US" sz="1300" dirty="0" err="1">
                <a:solidFill>
                  <a:srgbClr val="00B0F0"/>
                </a:solidFill>
              </a:rPr>
              <a:t>CmdParser</a:t>
            </a:r>
            <a:r>
              <a:rPr lang="en-US" sz="1300" dirty="0"/>
              <a:t> parser = </a:t>
            </a:r>
            <a:r>
              <a:rPr lang="en-US" sz="1300" dirty="0" err="1"/>
              <a:t>cbica</a:t>
            </a:r>
            <a:r>
              <a:rPr lang="en-US" sz="1300" dirty="0"/>
              <a:t>::</a:t>
            </a:r>
            <a:r>
              <a:rPr lang="en-US" sz="1300" dirty="0" err="1">
                <a:solidFill>
                  <a:srgbClr val="00B0F0"/>
                </a:solidFill>
              </a:rPr>
              <a:t>CmdParser</a:t>
            </a:r>
            <a:r>
              <a:rPr lang="en-US" sz="1300" dirty="0"/>
              <a:t>(</a:t>
            </a:r>
            <a:r>
              <a:rPr lang="en-US" sz="1300" dirty="0" err="1"/>
              <a:t>argc</a:t>
            </a:r>
            <a:r>
              <a:rPr lang="en-US" sz="1300" dirty="0"/>
              <a:t>, </a:t>
            </a:r>
            <a:r>
              <a:rPr lang="en-US" sz="1300" dirty="0" err="1"/>
              <a:t>argv</a:t>
            </a:r>
            <a:r>
              <a:rPr lang="en-US" sz="1300" dirty="0"/>
              <a:t>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parser.</a:t>
            </a:r>
            <a:r>
              <a:rPr lang="en-US" sz="1300" dirty="0" err="1">
                <a:solidFill>
                  <a:srgbClr val="92D050"/>
                </a:solidFill>
              </a:rPr>
              <a:t>addOptionalParameter</a:t>
            </a:r>
            <a:r>
              <a:rPr lang="en-US" sz="1300" dirty="0"/>
              <a:t>(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rgbClr val="FF0000"/>
                </a:solidFill>
              </a:rPr>
              <a:t>	</a:t>
            </a:r>
            <a:r>
              <a:rPr lang="en-US" sz="1300" dirty="0">
                <a:solidFill>
                  <a:schemeClr val="bg1"/>
                </a:solidFill>
              </a:rPr>
              <a:t>"r",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	"</a:t>
            </a:r>
            <a:r>
              <a:rPr lang="en-US" sz="1300" dirty="0" err="1">
                <a:solidFill>
                  <a:schemeClr val="bg1"/>
                </a:solidFill>
              </a:rPr>
              <a:t>runTest</a:t>
            </a:r>
            <a:r>
              <a:rPr lang="en-US" sz="1300" dirty="0">
                <a:solidFill>
                  <a:schemeClr val="bg1"/>
                </a:solidFill>
              </a:rPr>
              <a:t>",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	</a:t>
            </a:r>
            <a:r>
              <a:rPr lang="en-US" sz="1300" dirty="0" err="1">
                <a:solidFill>
                  <a:schemeClr val="bg1"/>
                </a:solidFill>
              </a:rPr>
              <a:t>cbica</a:t>
            </a:r>
            <a:r>
              <a:rPr lang="en-US" sz="1300" dirty="0">
                <a:solidFill>
                  <a:schemeClr val="bg1"/>
                </a:solidFill>
              </a:rPr>
              <a:t>::Parameter::FILE,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	".nii.gz",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	"This takes the input image file for testing“ </a:t>
            </a:r>
            <a:r>
              <a:rPr lang="en-US" sz="1300" dirty="0"/>
              <a:t>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dirty="0"/>
              <a:t>2 types of parameters can be added – optional and required; called using </a:t>
            </a:r>
            <a:r>
              <a:rPr lang="en-US" b="1" dirty="0" err="1">
                <a:solidFill>
                  <a:srgbClr val="00B050"/>
                </a:solidFill>
              </a:rPr>
              <a:t>addOptionalParameter</a:t>
            </a:r>
            <a:r>
              <a:rPr lang="en-US" b="1" dirty="0">
                <a:solidFill>
                  <a:srgbClr val="00B050"/>
                </a:solidFill>
              </a:rPr>
              <a:t>( ) </a:t>
            </a:r>
            <a:r>
              <a:rPr lang="en-US" dirty="0"/>
              <a:t>and </a:t>
            </a:r>
            <a:r>
              <a:rPr lang="en-US" b="1" dirty="0" err="1">
                <a:solidFill>
                  <a:srgbClr val="00B050"/>
                </a:solidFill>
              </a:rPr>
              <a:t>addRequiredParameter</a:t>
            </a:r>
            <a:r>
              <a:rPr lang="en-US" b="1" dirty="0">
                <a:solidFill>
                  <a:srgbClr val="00B050"/>
                </a:solidFill>
              </a:rPr>
              <a:t>( ) </a:t>
            </a:r>
            <a:r>
              <a:rPr lang="en-US" dirty="0"/>
              <a:t>respectively.</a:t>
            </a:r>
          </a:p>
        </p:txBody>
      </p:sp>
    </p:spTree>
    <p:extLst>
      <p:ext uri="{BB962C8B-B14F-4D97-AF65-F5344CB8AC3E}">
        <p14:creationId xmlns:p14="http://schemas.microsoft.com/office/powerpoint/2010/main" val="272542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/code/testing/testExe.cxx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 err="1"/>
              <a:t>int</a:t>
            </a:r>
            <a:r>
              <a:rPr lang="en-US" sz="1300" dirty="0"/>
              <a:t> main(</a:t>
            </a:r>
            <a:r>
              <a:rPr lang="en-US" sz="1300" dirty="0" err="1"/>
              <a:t>int</a:t>
            </a:r>
            <a:r>
              <a:rPr lang="en-US" sz="1300" dirty="0"/>
              <a:t> </a:t>
            </a:r>
            <a:r>
              <a:rPr lang="en-US" sz="1300" dirty="0" err="1"/>
              <a:t>argc</a:t>
            </a:r>
            <a:r>
              <a:rPr lang="en-US" sz="1300" dirty="0"/>
              <a:t>, char *</a:t>
            </a:r>
            <a:r>
              <a:rPr lang="en-US" sz="1300" dirty="0" err="1"/>
              <a:t>argv</a:t>
            </a:r>
            <a:r>
              <a:rPr lang="en-US" sz="1300" dirty="0"/>
              <a:t>[])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{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cbica</a:t>
            </a:r>
            <a:r>
              <a:rPr lang="en-US" sz="1300" dirty="0"/>
              <a:t>::</a:t>
            </a:r>
            <a:r>
              <a:rPr lang="en-US" sz="1300" dirty="0" err="1">
                <a:solidFill>
                  <a:srgbClr val="00B0F0"/>
                </a:solidFill>
              </a:rPr>
              <a:t>CmdParser</a:t>
            </a:r>
            <a:r>
              <a:rPr lang="en-US" sz="1300" dirty="0"/>
              <a:t> parser = </a:t>
            </a:r>
            <a:r>
              <a:rPr lang="en-US" sz="1300" dirty="0" err="1"/>
              <a:t>cbica</a:t>
            </a:r>
            <a:r>
              <a:rPr lang="en-US" sz="1300" dirty="0"/>
              <a:t>::</a:t>
            </a:r>
            <a:r>
              <a:rPr lang="en-US" sz="1300" dirty="0" err="1">
                <a:solidFill>
                  <a:srgbClr val="00B0F0"/>
                </a:solidFill>
              </a:rPr>
              <a:t>CmdParser</a:t>
            </a:r>
            <a:r>
              <a:rPr lang="en-US" sz="1300" dirty="0"/>
              <a:t>(</a:t>
            </a:r>
            <a:r>
              <a:rPr lang="en-US" sz="1300" dirty="0" err="1"/>
              <a:t>argc</a:t>
            </a:r>
            <a:r>
              <a:rPr lang="en-US" sz="1300" dirty="0"/>
              <a:t>, </a:t>
            </a:r>
            <a:r>
              <a:rPr lang="en-US" sz="1300" dirty="0" err="1"/>
              <a:t>argv</a:t>
            </a:r>
            <a:r>
              <a:rPr lang="en-US" sz="1300" dirty="0"/>
              <a:t>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parser.</a:t>
            </a:r>
            <a:r>
              <a:rPr lang="en-US" sz="1300" dirty="0" err="1">
                <a:solidFill>
                  <a:srgbClr val="92D050"/>
                </a:solidFill>
              </a:rPr>
              <a:t>addOptionalParameter</a:t>
            </a:r>
            <a:r>
              <a:rPr lang="en-US" sz="1300" dirty="0"/>
              <a:t>(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rgbClr val="FF0000"/>
                </a:solidFill>
              </a:rPr>
              <a:t>	"r"</a:t>
            </a:r>
            <a:r>
              <a:rPr lang="en-US" sz="13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rgbClr val="FF0000"/>
                </a:solidFill>
              </a:rPr>
              <a:t>	"</a:t>
            </a:r>
            <a:r>
              <a:rPr lang="en-US" sz="1300" dirty="0" err="1">
                <a:solidFill>
                  <a:srgbClr val="FF0000"/>
                </a:solidFill>
              </a:rPr>
              <a:t>runTest</a:t>
            </a:r>
            <a:r>
              <a:rPr lang="en-US" sz="1300" dirty="0">
                <a:solidFill>
                  <a:srgbClr val="FF0000"/>
                </a:solidFill>
              </a:rPr>
              <a:t>"</a:t>
            </a:r>
            <a:r>
              <a:rPr lang="en-US" sz="13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	</a:t>
            </a:r>
            <a:r>
              <a:rPr lang="en-US" sz="1300" dirty="0" err="1"/>
              <a:t>cbica</a:t>
            </a:r>
            <a:r>
              <a:rPr lang="en-US" sz="1300" dirty="0"/>
              <a:t>::Parameter::</a:t>
            </a:r>
            <a:r>
              <a:rPr lang="en-US" sz="1300" dirty="0">
                <a:solidFill>
                  <a:srgbClr val="FF0000"/>
                </a:solidFill>
              </a:rPr>
              <a:t>FILE</a:t>
            </a:r>
            <a:r>
              <a:rPr lang="en-US" sz="13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rgbClr val="FF0000"/>
                </a:solidFill>
              </a:rPr>
              <a:t>	".nii.gz"</a:t>
            </a:r>
            <a:r>
              <a:rPr lang="en-US" sz="13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rgbClr val="7030A0"/>
                </a:solidFill>
              </a:rPr>
              <a:t>	"This takes the input image file for testing“</a:t>
            </a:r>
            <a:r>
              <a:rPr lang="en-US" sz="1300" dirty="0"/>
              <a:t> 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dirty="0"/>
              <a:t>Each command line parameter should contain the following:</a:t>
            </a:r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endParaRPr lang="en-US" dirty="0"/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b="1" dirty="0">
                <a:solidFill>
                  <a:srgbClr val="C00000"/>
                </a:solidFill>
              </a:rPr>
              <a:t>Laconic</a:t>
            </a:r>
            <a:r>
              <a:rPr lang="en-US" dirty="0"/>
              <a:t> call of parameter</a:t>
            </a:r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b="1" dirty="0">
                <a:solidFill>
                  <a:srgbClr val="C00000"/>
                </a:solidFill>
              </a:rPr>
              <a:t>Verbose</a:t>
            </a:r>
            <a:r>
              <a:rPr lang="en-US" dirty="0"/>
              <a:t> call of parameter</a:t>
            </a:r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b="1" dirty="0">
                <a:solidFill>
                  <a:srgbClr val="C00000"/>
                </a:solidFill>
              </a:rPr>
              <a:t>Data type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(</a:t>
            </a:r>
            <a:r>
              <a:rPr lang="en-US" dirty="0">
                <a:solidFill>
                  <a:srgbClr val="00B0F0"/>
                </a:solidFill>
              </a:rPr>
              <a:t>FILE</a:t>
            </a:r>
            <a:r>
              <a:rPr lang="en-US" dirty="0"/>
              <a:t>, </a:t>
            </a:r>
            <a:r>
              <a:rPr lang="en-US" dirty="0">
                <a:solidFill>
                  <a:srgbClr val="00B0F0"/>
                </a:solidFill>
              </a:rPr>
              <a:t>DIRECTORY</a:t>
            </a:r>
            <a:r>
              <a:rPr lang="en-US" dirty="0"/>
              <a:t>, </a:t>
            </a:r>
            <a:r>
              <a:rPr lang="en-US" dirty="0">
                <a:solidFill>
                  <a:srgbClr val="00B0F0"/>
                </a:solidFill>
              </a:rPr>
              <a:t>INT</a:t>
            </a:r>
            <a:r>
              <a:rPr lang="en-US" dirty="0"/>
              <a:t>, </a:t>
            </a:r>
            <a:r>
              <a:rPr lang="en-US" dirty="0">
                <a:solidFill>
                  <a:srgbClr val="00B0F0"/>
                </a:solidFill>
              </a:rPr>
              <a:t>FLOAT</a:t>
            </a:r>
            <a:r>
              <a:rPr lang="en-US" dirty="0"/>
              <a:t>, </a:t>
            </a:r>
            <a:r>
              <a:rPr lang="en-US" dirty="0">
                <a:solidFill>
                  <a:srgbClr val="00B0F0"/>
                </a:solidFill>
              </a:rPr>
              <a:t>STRING</a:t>
            </a:r>
            <a:r>
              <a:rPr lang="en-US" dirty="0"/>
              <a:t>, </a:t>
            </a:r>
            <a:r>
              <a:rPr lang="en-US" dirty="0">
                <a:solidFill>
                  <a:srgbClr val="00B0F0"/>
                </a:solidFill>
              </a:rPr>
              <a:t>BOOL</a:t>
            </a:r>
            <a:r>
              <a:rPr lang="en-US" dirty="0"/>
              <a:t>, </a:t>
            </a:r>
            <a:r>
              <a:rPr lang="en-US" dirty="0">
                <a:solidFill>
                  <a:srgbClr val="00B0F0"/>
                </a:solidFill>
              </a:rPr>
              <a:t>NONE</a:t>
            </a:r>
            <a:r>
              <a:rPr lang="en-US" dirty="0"/>
              <a:t>)</a:t>
            </a:r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b="1" dirty="0">
                <a:solidFill>
                  <a:srgbClr val="C00000"/>
                </a:solidFill>
              </a:rPr>
              <a:t>Data Range</a:t>
            </a:r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b="1" dirty="0">
                <a:solidFill>
                  <a:srgbClr val="C00000"/>
                </a:solidFill>
              </a:rPr>
              <a:t>Descriptions</a:t>
            </a:r>
            <a:r>
              <a:rPr lang="en-US" dirty="0"/>
              <a:t> (up to 5 lines)</a:t>
            </a:r>
          </a:p>
        </p:txBody>
      </p:sp>
    </p:spTree>
    <p:extLst>
      <p:ext uri="{BB962C8B-B14F-4D97-AF65-F5344CB8AC3E}">
        <p14:creationId xmlns:p14="http://schemas.microsoft.com/office/powerpoint/2010/main" val="2841335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b="1" dirty="0">
              <a:solidFill>
                <a:srgbClr val="22337C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[1] http://www.itk.org/Doxygen/html/classitk_1_1ImageRegionIterator.html</a:t>
            </a:r>
          </a:p>
        </p:txBody>
      </p:sp>
    </p:spTree>
    <p:extLst>
      <p:ext uri="{BB962C8B-B14F-4D97-AF65-F5344CB8AC3E}">
        <p14:creationId xmlns:p14="http://schemas.microsoft.com/office/powerpoint/2010/main" val="376439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/code/testing/testExe.cxx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92D050"/>
                </a:solidFill>
              </a:rPr>
              <a:t>string</a:t>
            </a:r>
            <a:r>
              <a:rPr lang="en-US" sz="1300" dirty="0"/>
              <a:t> </a:t>
            </a:r>
            <a:r>
              <a:rPr lang="en-US" sz="1300" dirty="0" err="1"/>
              <a:t>inputFile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parser.</a:t>
            </a:r>
            <a:r>
              <a:rPr lang="en-US" sz="1300" dirty="0" err="1">
                <a:solidFill>
                  <a:srgbClr val="92D050"/>
                </a:solidFill>
              </a:rPr>
              <a:t>getParameterValue</a:t>
            </a:r>
            <a:r>
              <a:rPr lang="en-US" sz="1300" dirty="0"/>
              <a:t>(</a:t>
            </a:r>
            <a:r>
              <a:rPr lang="en-US" sz="1300" dirty="0">
                <a:solidFill>
                  <a:srgbClr val="FF0000"/>
                </a:solidFill>
              </a:rPr>
              <a:t>"r"</a:t>
            </a:r>
            <a:r>
              <a:rPr lang="en-US" sz="1300" dirty="0"/>
              <a:t>, </a:t>
            </a:r>
            <a:r>
              <a:rPr lang="en-US" sz="1300" dirty="0" err="1"/>
              <a:t>inputFile</a:t>
            </a:r>
            <a:r>
              <a:rPr lang="en-US" sz="1300" dirty="0"/>
              <a:t>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</a:t>
            </a:r>
            <a:r>
              <a:rPr lang="en-US" sz="1300" dirty="0" err="1">
                <a:solidFill>
                  <a:srgbClr val="FF0000"/>
                </a:solidFill>
              </a:rPr>
              <a:t>const</a:t>
            </a:r>
            <a:r>
              <a:rPr lang="en-US" sz="1300" dirty="0"/>
              <a:t> </a:t>
            </a:r>
            <a:r>
              <a:rPr lang="en-US" sz="1300" dirty="0">
                <a:solidFill>
                  <a:srgbClr val="00B0F0"/>
                </a:solidFill>
              </a:rPr>
              <a:t>unsigned </a:t>
            </a:r>
            <a:r>
              <a:rPr lang="en-US" sz="1300" dirty="0" err="1">
                <a:solidFill>
                  <a:srgbClr val="00B0F0"/>
                </a:solidFill>
              </a:rPr>
              <a:t>int</a:t>
            </a:r>
            <a:r>
              <a:rPr lang="en-US" sz="1300" dirty="0">
                <a:solidFill>
                  <a:srgbClr val="00B0F0"/>
                </a:solidFill>
              </a:rPr>
              <a:t> </a:t>
            </a:r>
            <a:r>
              <a:rPr lang="en-US" sz="1300" dirty="0"/>
              <a:t>Dimensions = 2;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</a:t>
            </a:r>
            <a:r>
              <a:rPr lang="en-US" sz="1300" dirty="0" err="1">
                <a:solidFill>
                  <a:srgbClr val="00B050"/>
                </a:solidFill>
              </a:rPr>
              <a:t>typedef</a:t>
            </a:r>
            <a:r>
              <a:rPr lang="en-US" sz="1300" dirty="0"/>
              <a:t> </a:t>
            </a:r>
            <a:r>
              <a:rPr lang="en-US" sz="1300" dirty="0" err="1"/>
              <a:t>itk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92D050"/>
                </a:solidFill>
              </a:rPr>
              <a:t>Image</a:t>
            </a:r>
            <a:r>
              <a:rPr lang="en-US" sz="1300" dirty="0"/>
              <a:t>&lt; float, Dimensions &gt; </a:t>
            </a:r>
            <a:r>
              <a:rPr lang="en-US" sz="1300" dirty="0" err="1"/>
              <a:t>ImageType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ImageType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92D050"/>
                </a:solidFill>
              </a:rPr>
              <a:t>Pointer</a:t>
            </a:r>
            <a:r>
              <a:rPr lang="en-US" sz="1300" dirty="0"/>
              <a:t> </a:t>
            </a:r>
            <a:r>
              <a:rPr lang="en-US" sz="1300" dirty="0" err="1"/>
              <a:t>inputImage</a:t>
            </a:r>
            <a:r>
              <a:rPr lang="en-US" sz="1300" dirty="0"/>
              <a:t> = </a:t>
            </a:r>
            <a:r>
              <a:rPr lang="en-US" sz="1300" dirty="0" err="1"/>
              <a:t>ImageType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92D050"/>
                </a:solidFill>
              </a:rPr>
              <a:t>New</a:t>
            </a:r>
            <a:r>
              <a:rPr lang="en-US" sz="1300" dirty="0"/>
              <a:t>();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</a:t>
            </a:r>
            <a:r>
              <a:rPr lang="en-US" sz="1300" dirty="0" err="1">
                <a:solidFill>
                  <a:srgbClr val="00B0F0"/>
                </a:solidFill>
              </a:rPr>
              <a:t>SafeReadImage</a:t>
            </a:r>
            <a:r>
              <a:rPr lang="en-US" sz="1300" dirty="0"/>
              <a:t>&lt;</a:t>
            </a:r>
            <a:r>
              <a:rPr lang="en-US" sz="1300" dirty="0" err="1">
                <a:solidFill>
                  <a:srgbClr val="FF0000"/>
                </a:solidFill>
              </a:rPr>
              <a:t>ImageType</a:t>
            </a:r>
            <a:r>
              <a:rPr lang="en-US" sz="1300" dirty="0"/>
              <a:t>&gt;(</a:t>
            </a:r>
            <a:r>
              <a:rPr lang="en-US" sz="1300" dirty="0" err="1"/>
              <a:t>inputImage</a:t>
            </a:r>
            <a:r>
              <a:rPr lang="en-US" sz="1300" dirty="0"/>
              <a:t>, </a:t>
            </a:r>
            <a:r>
              <a:rPr lang="en-US" sz="1300" dirty="0" err="1"/>
              <a:t>inputFile</a:t>
            </a:r>
            <a:r>
              <a:rPr lang="en-US" sz="1300" dirty="0"/>
              <a:t>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dirty="0"/>
              <a:t>Get corresponding value for the parameter </a:t>
            </a:r>
            <a:r>
              <a:rPr lang="en-US" dirty="0">
                <a:solidFill>
                  <a:srgbClr val="FF0000"/>
                </a:solidFill>
              </a:rPr>
              <a:t>“r”</a:t>
            </a:r>
            <a:r>
              <a:rPr lang="en-US" dirty="0"/>
              <a:t> passed in the command line.</a:t>
            </a:r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endParaRPr lang="en-US" dirty="0"/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dirty="0"/>
              <a:t>Read that file as an image into </a:t>
            </a:r>
            <a:r>
              <a:rPr lang="en-US" b="1" dirty="0" err="1">
                <a:solidFill>
                  <a:srgbClr val="C00000"/>
                </a:solidFill>
              </a:rPr>
              <a:t>inputImage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968263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/code/testing/testExe.cxx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</a:t>
            </a:r>
            <a:r>
              <a:rPr lang="en-US" sz="1300" dirty="0" err="1">
                <a:solidFill>
                  <a:srgbClr val="0070C0"/>
                </a:solidFill>
              </a:rPr>
              <a:t>BasicApp</a:t>
            </a:r>
            <a:r>
              <a:rPr lang="en-US" sz="1300" dirty="0"/>
              <a:t>&lt; </a:t>
            </a:r>
            <a:r>
              <a:rPr lang="en-US" sz="1300" dirty="0" err="1">
                <a:solidFill>
                  <a:srgbClr val="FF0000"/>
                </a:solidFill>
              </a:rPr>
              <a:t>ImageType</a:t>
            </a:r>
            <a:r>
              <a:rPr lang="en-US" sz="1300" dirty="0"/>
              <a:t> &gt; app = </a:t>
            </a:r>
            <a:r>
              <a:rPr lang="en-US" sz="1300" dirty="0" err="1">
                <a:solidFill>
                  <a:srgbClr val="0070C0"/>
                </a:solidFill>
              </a:rPr>
              <a:t>BasicApp</a:t>
            </a:r>
            <a:r>
              <a:rPr lang="en-US" sz="1300" dirty="0"/>
              <a:t>&lt; </a:t>
            </a:r>
            <a:r>
              <a:rPr lang="en-US" sz="1300" dirty="0" err="1">
                <a:solidFill>
                  <a:srgbClr val="FF0000"/>
                </a:solidFill>
              </a:rPr>
              <a:t>ImageType</a:t>
            </a:r>
            <a:r>
              <a:rPr lang="en-US" sz="1300" dirty="0"/>
              <a:t> &gt;();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app.</a:t>
            </a:r>
            <a:r>
              <a:rPr lang="en-US" sz="1300" dirty="0" err="1">
                <a:solidFill>
                  <a:srgbClr val="92D050"/>
                </a:solidFill>
              </a:rPr>
              <a:t>SetInputImage</a:t>
            </a:r>
            <a:r>
              <a:rPr lang="en-US" sz="1300" dirty="0"/>
              <a:t>( </a:t>
            </a:r>
            <a:r>
              <a:rPr lang="en-US" sz="1300" dirty="0" err="1"/>
              <a:t>inputImage</a:t>
            </a:r>
            <a:r>
              <a:rPr lang="en-US" sz="1300" dirty="0"/>
              <a:t> 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app.</a:t>
            </a:r>
            <a:r>
              <a:rPr lang="en-US" sz="1300" dirty="0" err="1">
                <a:solidFill>
                  <a:srgbClr val="92D050"/>
                </a:solidFill>
              </a:rPr>
              <a:t>SetScale</a:t>
            </a:r>
            <a:r>
              <a:rPr lang="en-US" sz="1300" dirty="0"/>
              <a:t>( 1 );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app.</a:t>
            </a:r>
            <a:r>
              <a:rPr lang="en-US" sz="1300" dirty="0" err="1">
                <a:solidFill>
                  <a:srgbClr val="92D050"/>
                </a:solidFill>
              </a:rPr>
              <a:t>Run</a:t>
            </a:r>
            <a:r>
              <a:rPr lang="en-US" sz="1300" dirty="0"/>
              <a:t>( 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</a:t>
            </a:r>
            <a:r>
              <a:rPr lang="en-US" sz="1300" dirty="0" err="1">
                <a:solidFill>
                  <a:srgbClr val="FF0000"/>
                </a:solidFill>
              </a:rPr>
              <a:t>ImageType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92D050"/>
                </a:solidFill>
              </a:rPr>
              <a:t>Pointer</a:t>
            </a:r>
            <a:r>
              <a:rPr lang="en-US" sz="1300" dirty="0"/>
              <a:t> </a:t>
            </a:r>
            <a:r>
              <a:rPr lang="en-US" sz="1300" dirty="0" err="1"/>
              <a:t>outputImage</a:t>
            </a:r>
            <a:r>
              <a:rPr lang="en-US" sz="1300" dirty="0"/>
              <a:t> = </a:t>
            </a:r>
            <a:r>
              <a:rPr lang="en-US" sz="1300" dirty="0" err="1"/>
              <a:t>app.</a:t>
            </a:r>
            <a:r>
              <a:rPr lang="en-US" sz="1300" dirty="0" err="1">
                <a:solidFill>
                  <a:srgbClr val="92D050"/>
                </a:solidFill>
              </a:rPr>
              <a:t>GetOutput</a:t>
            </a:r>
            <a:r>
              <a:rPr lang="en-US" sz="1300" dirty="0"/>
              <a:t>();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dirty="0"/>
              <a:t>Set the input, scale (=</a:t>
            </a:r>
            <a:r>
              <a:rPr lang="en-US" b="1" dirty="0">
                <a:solidFill>
                  <a:srgbClr val="C00000"/>
                </a:solidFill>
              </a:rPr>
              <a:t>1</a:t>
            </a:r>
            <a:r>
              <a:rPr lang="en-US" dirty="0"/>
              <a:t>) and call </a:t>
            </a:r>
            <a:r>
              <a:rPr lang="en-US" dirty="0" err="1">
                <a:solidFill>
                  <a:srgbClr val="00B050"/>
                </a:solidFill>
              </a:rPr>
              <a:t>BasicApp</a:t>
            </a:r>
            <a:r>
              <a:rPr lang="en-US" dirty="0"/>
              <a:t>::</a:t>
            </a:r>
            <a:r>
              <a:rPr lang="en-US" dirty="0">
                <a:solidFill>
                  <a:srgbClr val="92D050"/>
                </a:solidFill>
              </a:rPr>
              <a:t>Run</a:t>
            </a:r>
            <a:r>
              <a:rPr lang="en-US" dirty="0"/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3599672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/code/testing/testExe.cxx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</a:t>
            </a:r>
            <a:r>
              <a:rPr lang="en-US" sz="1300" dirty="0">
                <a:solidFill>
                  <a:srgbClr val="00B050"/>
                </a:solidFill>
              </a:rPr>
              <a:t>// check overall size, spacing and origin of the images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for (</a:t>
            </a:r>
            <a:r>
              <a:rPr lang="en-US" sz="1300" dirty="0" err="1">
                <a:solidFill>
                  <a:srgbClr val="00B0F0"/>
                </a:solidFill>
              </a:rPr>
              <a:t>size_t</a:t>
            </a:r>
            <a:r>
              <a:rPr lang="en-US" sz="1300" dirty="0"/>
              <a:t> </a:t>
            </a:r>
            <a:r>
              <a:rPr lang="en-US" sz="1300" dirty="0" err="1"/>
              <a:t>i</a:t>
            </a:r>
            <a:r>
              <a:rPr lang="en-US" sz="1300" dirty="0"/>
              <a:t> = 0; </a:t>
            </a:r>
            <a:r>
              <a:rPr lang="en-US" sz="1300" dirty="0" err="1"/>
              <a:t>i</a:t>
            </a:r>
            <a:r>
              <a:rPr lang="en-US" sz="1300" dirty="0"/>
              <a:t> &lt; Dimensions; </a:t>
            </a:r>
            <a:r>
              <a:rPr lang="en-US" sz="1300" dirty="0" err="1"/>
              <a:t>i</a:t>
            </a:r>
            <a:r>
              <a:rPr lang="en-US" sz="1300" dirty="0"/>
              <a:t>++)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{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if (</a:t>
            </a:r>
            <a:r>
              <a:rPr lang="en-US" sz="1300" dirty="0" err="1"/>
              <a:t>inputImage</a:t>
            </a:r>
            <a:r>
              <a:rPr lang="en-US" sz="1300" dirty="0"/>
              <a:t>-&gt;</a:t>
            </a:r>
            <a:r>
              <a:rPr lang="en-US" sz="1300" dirty="0" err="1">
                <a:solidFill>
                  <a:srgbClr val="92D050"/>
                </a:solidFill>
              </a:rPr>
              <a:t>GetBufferedRegion</a:t>
            </a:r>
            <a:r>
              <a:rPr lang="en-US" sz="1300" dirty="0"/>
              <a:t>().</a:t>
            </a:r>
            <a:r>
              <a:rPr lang="en-US" sz="1300" dirty="0" err="1">
                <a:solidFill>
                  <a:srgbClr val="00B0F0"/>
                </a:solidFill>
              </a:rPr>
              <a:t>GetSize</a:t>
            </a:r>
            <a:r>
              <a:rPr lang="en-US" sz="1300" dirty="0"/>
              <a:t>()[</a:t>
            </a:r>
            <a:r>
              <a:rPr lang="en-US" sz="1300" dirty="0" err="1"/>
              <a:t>i</a:t>
            </a:r>
            <a:r>
              <a:rPr lang="en-US" sz="1300" dirty="0"/>
              <a:t>] != </a:t>
            </a:r>
            <a:r>
              <a:rPr lang="en-US" sz="1300" dirty="0" err="1"/>
              <a:t>outputImage</a:t>
            </a:r>
            <a:r>
              <a:rPr lang="en-US" sz="1300" dirty="0"/>
              <a:t>-&gt;</a:t>
            </a:r>
            <a:r>
              <a:rPr lang="en-US" sz="1300" dirty="0" err="1">
                <a:solidFill>
                  <a:srgbClr val="92D050"/>
                </a:solidFill>
              </a:rPr>
              <a:t>GetBufferedRegion</a:t>
            </a:r>
            <a:r>
              <a:rPr lang="en-US" sz="1300" dirty="0"/>
              <a:t>().</a:t>
            </a:r>
            <a:r>
              <a:rPr lang="en-US" sz="1300" dirty="0" err="1">
                <a:solidFill>
                  <a:srgbClr val="00B0F0"/>
                </a:solidFill>
              </a:rPr>
              <a:t>GetSize</a:t>
            </a:r>
            <a:r>
              <a:rPr lang="en-US" sz="1300" dirty="0"/>
              <a:t>()[</a:t>
            </a:r>
            <a:r>
              <a:rPr lang="en-US" sz="1300" dirty="0" err="1"/>
              <a:t>i</a:t>
            </a:r>
            <a:r>
              <a:rPr lang="en-US" sz="1300" dirty="0"/>
              <a:t>])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{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  </a:t>
            </a:r>
            <a:r>
              <a:rPr lang="en-US" sz="1300" dirty="0">
                <a:solidFill>
                  <a:srgbClr val="00B0F0"/>
                </a:solidFill>
              </a:rPr>
              <a:t>return</a:t>
            </a:r>
            <a:r>
              <a:rPr lang="en-US" sz="1300" dirty="0"/>
              <a:t> </a:t>
            </a:r>
            <a:r>
              <a:rPr lang="en-US" sz="1300" dirty="0">
                <a:solidFill>
                  <a:srgbClr val="7030A0"/>
                </a:solidFill>
              </a:rPr>
              <a:t>EXIT_FAILURE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}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if (</a:t>
            </a:r>
            <a:r>
              <a:rPr lang="en-US" sz="1300" dirty="0" err="1"/>
              <a:t>inputImage</a:t>
            </a:r>
            <a:r>
              <a:rPr lang="en-US" sz="1300" dirty="0"/>
              <a:t>-&gt;</a:t>
            </a:r>
            <a:r>
              <a:rPr lang="en-US" sz="1300" dirty="0" err="1">
                <a:solidFill>
                  <a:srgbClr val="92D050"/>
                </a:solidFill>
              </a:rPr>
              <a:t>GetSpacing</a:t>
            </a:r>
            <a:r>
              <a:rPr lang="en-US" sz="1300" dirty="0"/>
              <a:t>()[</a:t>
            </a:r>
            <a:r>
              <a:rPr lang="en-US" sz="1300" dirty="0" err="1"/>
              <a:t>i</a:t>
            </a:r>
            <a:r>
              <a:rPr lang="en-US" sz="1300" dirty="0"/>
              <a:t>] != </a:t>
            </a:r>
            <a:r>
              <a:rPr lang="en-US" sz="1300" dirty="0" err="1"/>
              <a:t>outputImage</a:t>
            </a:r>
            <a:r>
              <a:rPr lang="en-US" sz="1300" dirty="0"/>
              <a:t>-&gt;</a:t>
            </a:r>
            <a:r>
              <a:rPr lang="en-US" sz="1300" dirty="0" err="1">
                <a:solidFill>
                  <a:srgbClr val="92D050"/>
                </a:solidFill>
              </a:rPr>
              <a:t>GetSpacing</a:t>
            </a:r>
            <a:r>
              <a:rPr lang="en-US" sz="1300" dirty="0"/>
              <a:t>()[</a:t>
            </a:r>
            <a:r>
              <a:rPr lang="en-US" sz="1300" dirty="0" err="1"/>
              <a:t>i</a:t>
            </a:r>
            <a:r>
              <a:rPr lang="en-US" sz="1300" dirty="0"/>
              <a:t>])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{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  </a:t>
            </a:r>
            <a:r>
              <a:rPr lang="en-US" sz="1300" dirty="0">
                <a:solidFill>
                  <a:srgbClr val="00B0F0"/>
                </a:solidFill>
              </a:rPr>
              <a:t>return</a:t>
            </a:r>
            <a:r>
              <a:rPr lang="en-US" sz="1300" dirty="0"/>
              <a:t> </a:t>
            </a:r>
            <a:r>
              <a:rPr lang="en-US" sz="1300" dirty="0">
                <a:solidFill>
                  <a:srgbClr val="7030A0"/>
                </a:solidFill>
              </a:rPr>
              <a:t>EXIT_FAILURE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}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if (</a:t>
            </a:r>
            <a:r>
              <a:rPr lang="en-US" sz="1300" dirty="0" err="1"/>
              <a:t>inputImage</a:t>
            </a:r>
            <a:r>
              <a:rPr lang="en-US" sz="1300" dirty="0"/>
              <a:t>-&gt;</a:t>
            </a:r>
            <a:r>
              <a:rPr lang="en-US" sz="1300" dirty="0" err="1">
                <a:solidFill>
                  <a:srgbClr val="92D050"/>
                </a:solidFill>
              </a:rPr>
              <a:t>GetOrigin</a:t>
            </a:r>
            <a:r>
              <a:rPr lang="en-US" sz="1300" dirty="0"/>
              <a:t>()[</a:t>
            </a:r>
            <a:r>
              <a:rPr lang="en-US" sz="1300" dirty="0" err="1"/>
              <a:t>i</a:t>
            </a:r>
            <a:r>
              <a:rPr lang="en-US" sz="1300" dirty="0"/>
              <a:t>] != </a:t>
            </a:r>
            <a:r>
              <a:rPr lang="en-US" sz="1300" dirty="0" err="1"/>
              <a:t>outputImage</a:t>
            </a:r>
            <a:r>
              <a:rPr lang="en-US" sz="1300" dirty="0"/>
              <a:t>-&gt;</a:t>
            </a:r>
            <a:r>
              <a:rPr lang="en-US" sz="1300" dirty="0" err="1">
                <a:solidFill>
                  <a:srgbClr val="92D050"/>
                </a:solidFill>
              </a:rPr>
              <a:t>GetOrigin</a:t>
            </a:r>
            <a:r>
              <a:rPr lang="en-US" sz="1300" dirty="0"/>
              <a:t>()[</a:t>
            </a:r>
            <a:r>
              <a:rPr lang="en-US" sz="1300" dirty="0" err="1"/>
              <a:t>i</a:t>
            </a:r>
            <a:r>
              <a:rPr lang="en-US" sz="1300" dirty="0"/>
              <a:t>])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{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  </a:t>
            </a:r>
            <a:r>
              <a:rPr lang="en-US" sz="1300" dirty="0">
                <a:solidFill>
                  <a:srgbClr val="00B0F0"/>
                </a:solidFill>
              </a:rPr>
              <a:t>return</a:t>
            </a:r>
            <a:r>
              <a:rPr lang="en-US" sz="1300" dirty="0"/>
              <a:t> </a:t>
            </a:r>
            <a:r>
              <a:rPr lang="en-US" sz="1300" dirty="0">
                <a:solidFill>
                  <a:srgbClr val="7030A0"/>
                </a:solidFill>
              </a:rPr>
              <a:t>EXIT_FAILURE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}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dirty="0"/>
              <a:t>Loop through each dimension and ensure that the image size, pixel spacing and origins match.</a:t>
            </a:r>
          </a:p>
        </p:txBody>
      </p:sp>
    </p:spTree>
    <p:extLst>
      <p:ext uri="{BB962C8B-B14F-4D97-AF65-F5344CB8AC3E}">
        <p14:creationId xmlns:p14="http://schemas.microsoft.com/office/powerpoint/2010/main" val="35862649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/code/testing/testExe.cxx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</a:t>
            </a:r>
            <a:r>
              <a:rPr lang="en-US" sz="1300" dirty="0" err="1"/>
              <a:t>itk</a:t>
            </a:r>
            <a:r>
              <a:rPr lang="en-US" sz="1300" dirty="0"/>
              <a:t>::</a:t>
            </a:r>
            <a:r>
              <a:rPr lang="en-US" sz="1300" dirty="0" err="1">
                <a:solidFill>
                  <a:srgbClr val="92D050"/>
                </a:solidFill>
              </a:rPr>
              <a:t>ImageRegionConstIterator</a:t>
            </a:r>
            <a:r>
              <a:rPr lang="en-US" sz="1300" dirty="0"/>
              <a:t>&lt;</a:t>
            </a:r>
            <a:r>
              <a:rPr lang="en-US" sz="1300" dirty="0" err="1">
                <a:solidFill>
                  <a:srgbClr val="FF0000"/>
                </a:solidFill>
              </a:rPr>
              <a:t>ImageType</a:t>
            </a:r>
            <a:r>
              <a:rPr lang="en-US" sz="1300" dirty="0"/>
              <a:t>&gt; </a:t>
            </a:r>
            <a:r>
              <a:rPr lang="en-US" sz="1300" dirty="0" err="1"/>
              <a:t>inputImageIterator</a:t>
            </a:r>
            <a:r>
              <a:rPr lang="en-US" sz="1300" dirty="0"/>
              <a:t>(</a:t>
            </a:r>
            <a:r>
              <a:rPr lang="en-US" sz="1300" dirty="0" err="1"/>
              <a:t>inputImage</a:t>
            </a:r>
            <a:r>
              <a:rPr lang="en-US" sz="1300" dirty="0"/>
              <a:t>, </a:t>
            </a:r>
            <a:r>
              <a:rPr lang="en-US" sz="1300" dirty="0" err="1"/>
              <a:t>inputImage</a:t>
            </a:r>
            <a:r>
              <a:rPr lang="en-US" sz="1300" dirty="0"/>
              <a:t>-&gt;</a:t>
            </a:r>
            <a:r>
              <a:rPr lang="en-US" sz="1300" dirty="0" err="1">
                <a:solidFill>
                  <a:srgbClr val="92D050"/>
                </a:solidFill>
              </a:rPr>
              <a:t>GetBufferedRegion</a:t>
            </a:r>
            <a:r>
              <a:rPr lang="en-US" sz="1300" dirty="0"/>
              <a:t>()),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outputImageIterator</a:t>
            </a:r>
            <a:r>
              <a:rPr lang="en-US" sz="1300" dirty="0"/>
              <a:t>(</a:t>
            </a:r>
            <a:r>
              <a:rPr lang="en-US" sz="1300" dirty="0" err="1"/>
              <a:t>outputImage</a:t>
            </a:r>
            <a:r>
              <a:rPr lang="en-US" sz="1300" dirty="0"/>
              <a:t>, </a:t>
            </a:r>
            <a:r>
              <a:rPr lang="en-US" sz="1300" dirty="0" err="1"/>
              <a:t>outputImage</a:t>
            </a:r>
            <a:r>
              <a:rPr lang="en-US" sz="1300" dirty="0"/>
              <a:t>-&gt;</a:t>
            </a:r>
            <a:r>
              <a:rPr lang="en-US" sz="1300" dirty="0" err="1">
                <a:solidFill>
                  <a:srgbClr val="92D050"/>
                </a:solidFill>
              </a:rPr>
              <a:t>GetBufferedRegion</a:t>
            </a:r>
            <a:r>
              <a:rPr lang="en-US" sz="1300" dirty="0"/>
              <a:t>());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rgbClr val="00B050"/>
                </a:solidFill>
              </a:rPr>
              <a:t>  // check every single pixel/voxel location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for (</a:t>
            </a:r>
            <a:r>
              <a:rPr lang="en-US" sz="1300" dirty="0" err="1"/>
              <a:t>inputImageIterator.</a:t>
            </a:r>
            <a:r>
              <a:rPr lang="en-US" sz="1300" dirty="0" err="1">
                <a:solidFill>
                  <a:srgbClr val="FF0000"/>
                </a:solidFill>
              </a:rPr>
              <a:t>GoToBegin</a:t>
            </a:r>
            <a:r>
              <a:rPr lang="en-US" sz="1300" dirty="0"/>
              <a:t>(), </a:t>
            </a:r>
            <a:r>
              <a:rPr lang="en-US" sz="1300" dirty="0" err="1"/>
              <a:t>outputImageIterator.</a:t>
            </a:r>
            <a:r>
              <a:rPr lang="en-US" sz="1300" dirty="0" err="1">
                <a:solidFill>
                  <a:srgbClr val="FF0000"/>
                </a:solidFill>
              </a:rPr>
              <a:t>GoToBegin</a:t>
            </a:r>
            <a:r>
              <a:rPr lang="en-US" sz="1300" dirty="0"/>
              <a:t>();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!</a:t>
            </a:r>
            <a:r>
              <a:rPr lang="en-US" sz="1300" dirty="0" err="1"/>
              <a:t>inputImageIterator.</a:t>
            </a:r>
            <a:r>
              <a:rPr lang="en-US" sz="1300" dirty="0" err="1">
                <a:solidFill>
                  <a:srgbClr val="FF0000"/>
                </a:solidFill>
              </a:rPr>
              <a:t>IsAtEnd</a:t>
            </a:r>
            <a:r>
              <a:rPr lang="en-US" sz="1300" dirty="0"/>
              <a:t>(),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!</a:t>
            </a:r>
            <a:r>
              <a:rPr lang="en-US" sz="1300" dirty="0" err="1"/>
              <a:t>outputImageIterator.</a:t>
            </a:r>
            <a:r>
              <a:rPr lang="en-US" sz="1300" dirty="0" err="1">
                <a:solidFill>
                  <a:srgbClr val="FF0000"/>
                </a:solidFill>
              </a:rPr>
              <a:t>IsAtEnd</a:t>
            </a:r>
            <a:r>
              <a:rPr lang="en-US" sz="1300" dirty="0"/>
              <a:t>();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++</a:t>
            </a:r>
            <a:r>
              <a:rPr lang="en-US" sz="1300" dirty="0" err="1"/>
              <a:t>inputImageIterator</a:t>
            </a:r>
            <a:r>
              <a:rPr lang="en-US" sz="13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++</a:t>
            </a:r>
            <a:r>
              <a:rPr lang="en-US" sz="1300" dirty="0" err="1"/>
              <a:t>outputImageIterator</a:t>
            </a:r>
            <a:r>
              <a:rPr lang="en-US" sz="13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{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if (</a:t>
            </a:r>
            <a:r>
              <a:rPr lang="en-US" sz="1300" dirty="0" err="1"/>
              <a:t>inputImageIterator.</a:t>
            </a:r>
            <a:r>
              <a:rPr lang="en-US" sz="1300" dirty="0" err="1">
                <a:solidFill>
                  <a:srgbClr val="92D050"/>
                </a:solidFill>
              </a:rPr>
              <a:t>Get</a:t>
            </a:r>
            <a:r>
              <a:rPr lang="en-US" sz="1300" dirty="0"/>
              <a:t>( ) != </a:t>
            </a:r>
            <a:r>
              <a:rPr lang="en-US" sz="1300" dirty="0" err="1"/>
              <a:t>outputImageIterator.</a:t>
            </a:r>
            <a:r>
              <a:rPr lang="en-US" sz="1300" dirty="0" err="1">
                <a:solidFill>
                  <a:srgbClr val="92D050"/>
                </a:solidFill>
              </a:rPr>
              <a:t>Get</a:t>
            </a:r>
            <a:r>
              <a:rPr lang="en-US" sz="1300" dirty="0"/>
              <a:t>( ))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{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  </a:t>
            </a:r>
            <a:r>
              <a:rPr lang="en-US" sz="1300" dirty="0">
                <a:solidFill>
                  <a:srgbClr val="00B0F0"/>
                </a:solidFill>
              </a:rPr>
              <a:t>return</a:t>
            </a:r>
            <a:r>
              <a:rPr lang="en-US" sz="1300" dirty="0"/>
              <a:t> </a:t>
            </a:r>
            <a:r>
              <a:rPr lang="en-US" sz="1300" dirty="0">
                <a:solidFill>
                  <a:srgbClr val="7030A0"/>
                </a:solidFill>
              </a:rPr>
              <a:t>EXIT_FAILURE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}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dirty="0"/>
              <a:t>Iterate through the input and output images and ensure that each pixel value is the same (since the scale was set to 1).</a:t>
            </a:r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endParaRPr lang="en-US" dirty="0"/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b="1" dirty="0">
                <a:solidFill>
                  <a:schemeClr val="bg1"/>
                </a:solidFill>
              </a:rPr>
              <a:t>Why are </a:t>
            </a:r>
            <a:r>
              <a:rPr lang="en-US" b="1" dirty="0" err="1">
                <a:solidFill>
                  <a:schemeClr val="bg1"/>
                </a:solidFill>
              </a:rPr>
              <a:t>const</a:t>
            </a:r>
            <a:r>
              <a:rPr lang="en-US" b="1" dirty="0">
                <a:solidFill>
                  <a:schemeClr val="bg1"/>
                </a:solidFill>
              </a:rPr>
              <a:t>-iterators used for both in this case?</a:t>
            </a:r>
          </a:p>
        </p:txBody>
      </p:sp>
    </p:spTree>
    <p:extLst>
      <p:ext uri="{BB962C8B-B14F-4D97-AF65-F5344CB8AC3E}">
        <p14:creationId xmlns:p14="http://schemas.microsoft.com/office/powerpoint/2010/main" val="6109771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/code/testing/testExe.cxx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</a:t>
            </a:r>
            <a:r>
              <a:rPr lang="en-US" sz="1300" dirty="0" err="1"/>
              <a:t>itk</a:t>
            </a:r>
            <a:r>
              <a:rPr lang="en-US" sz="1300" dirty="0"/>
              <a:t>::</a:t>
            </a:r>
            <a:r>
              <a:rPr lang="en-US" sz="1300" dirty="0" err="1">
                <a:solidFill>
                  <a:srgbClr val="92D050"/>
                </a:solidFill>
              </a:rPr>
              <a:t>ImageRegionConstIterator</a:t>
            </a:r>
            <a:r>
              <a:rPr lang="en-US" sz="1300" dirty="0"/>
              <a:t>&lt;</a:t>
            </a:r>
            <a:r>
              <a:rPr lang="en-US" sz="1300" dirty="0" err="1">
                <a:solidFill>
                  <a:srgbClr val="FF0000"/>
                </a:solidFill>
              </a:rPr>
              <a:t>ImageType</a:t>
            </a:r>
            <a:r>
              <a:rPr lang="en-US" sz="1300" dirty="0"/>
              <a:t>&gt; </a:t>
            </a:r>
            <a:r>
              <a:rPr lang="en-US" sz="1300" dirty="0" err="1"/>
              <a:t>inputImageIterator</a:t>
            </a:r>
            <a:r>
              <a:rPr lang="en-US" sz="1300" dirty="0"/>
              <a:t>(</a:t>
            </a:r>
            <a:r>
              <a:rPr lang="en-US" sz="1300" dirty="0" err="1"/>
              <a:t>inputImage</a:t>
            </a:r>
            <a:r>
              <a:rPr lang="en-US" sz="1300" dirty="0"/>
              <a:t>, </a:t>
            </a:r>
            <a:r>
              <a:rPr lang="en-US" sz="1300" dirty="0" err="1"/>
              <a:t>inputImage</a:t>
            </a:r>
            <a:r>
              <a:rPr lang="en-US" sz="1300" dirty="0"/>
              <a:t>-&gt;</a:t>
            </a:r>
            <a:r>
              <a:rPr lang="en-US" sz="1300" dirty="0" err="1">
                <a:solidFill>
                  <a:srgbClr val="92D050"/>
                </a:solidFill>
              </a:rPr>
              <a:t>GetBufferedRegion</a:t>
            </a:r>
            <a:r>
              <a:rPr lang="en-US" sz="1300" dirty="0"/>
              <a:t>()),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outputImageIterator</a:t>
            </a:r>
            <a:r>
              <a:rPr lang="en-US" sz="1300" dirty="0"/>
              <a:t>(</a:t>
            </a:r>
            <a:r>
              <a:rPr lang="en-US" sz="1300" dirty="0" err="1"/>
              <a:t>outputImage</a:t>
            </a:r>
            <a:r>
              <a:rPr lang="en-US" sz="1300" dirty="0"/>
              <a:t>, </a:t>
            </a:r>
            <a:r>
              <a:rPr lang="en-US" sz="1300" dirty="0" err="1"/>
              <a:t>outputImage</a:t>
            </a:r>
            <a:r>
              <a:rPr lang="en-US" sz="1300" dirty="0"/>
              <a:t>-&gt;</a:t>
            </a:r>
            <a:r>
              <a:rPr lang="en-US" sz="1300" dirty="0" err="1">
                <a:solidFill>
                  <a:srgbClr val="92D050"/>
                </a:solidFill>
              </a:rPr>
              <a:t>GetBufferedRegion</a:t>
            </a:r>
            <a:r>
              <a:rPr lang="en-US" sz="1300" dirty="0"/>
              <a:t>());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rgbClr val="00B050"/>
                </a:solidFill>
              </a:rPr>
              <a:t>  // check every single pixel/voxel location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for (</a:t>
            </a:r>
            <a:r>
              <a:rPr lang="en-US" sz="1300" dirty="0" err="1"/>
              <a:t>inputImageIterator.</a:t>
            </a:r>
            <a:r>
              <a:rPr lang="en-US" sz="1300" dirty="0" err="1">
                <a:solidFill>
                  <a:srgbClr val="FF0000"/>
                </a:solidFill>
              </a:rPr>
              <a:t>GoToBegin</a:t>
            </a:r>
            <a:r>
              <a:rPr lang="en-US" sz="1300" dirty="0"/>
              <a:t>(), </a:t>
            </a:r>
            <a:r>
              <a:rPr lang="en-US" sz="1300" dirty="0" err="1"/>
              <a:t>outputImageIterator.</a:t>
            </a:r>
            <a:r>
              <a:rPr lang="en-US" sz="1300" dirty="0" err="1">
                <a:solidFill>
                  <a:srgbClr val="FF0000"/>
                </a:solidFill>
              </a:rPr>
              <a:t>GoToBegin</a:t>
            </a:r>
            <a:r>
              <a:rPr lang="en-US" sz="1300" dirty="0"/>
              <a:t>();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!</a:t>
            </a:r>
            <a:r>
              <a:rPr lang="en-US" sz="1300" dirty="0" err="1"/>
              <a:t>inputImageIterator.</a:t>
            </a:r>
            <a:r>
              <a:rPr lang="en-US" sz="1300" dirty="0" err="1">
                <a:solidFill>
                  <a:srgbClr val="FF0000"/>
                </a:solidFill>
              </a:rPr>
              <a:t>IsAtEnd</a:t>
            </a:r>
            <a:r>
              <a:rPr lang="en-US" sz="1300" dirty="0"/>
              <a:t>(),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!</a:t>
            </a:r>
            <a:r>
              <a:rPr lang="en-US" sz="1300" dirty="0" err="1"/>
              <a:t>outputImageIterator.</a:t>
            </a:r>
            <a:r>
              <a:rPr lang="en-US" sz="1300" dirty="0" err="1">
                <a:solidFill>
                  <a:srgbClr val="FF0000"/>
                </a:solidFill>
              </a:rPr>
              <a:t>IsAtEnd</a:t>
            </a:r>
            <a:r>
              <a:rPr lang="en-US" sz="1300" dirty="0"/>
              <a:t>();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++</a:t>
            </a:r>
            <a:r>
              <a:rPr lang="en-US" sz="1300" dirty="0" err="1"/>
              <a:t>inputImageIterator</a:t>
            </a:r>
            <a:r>
              <a:rPr lang="en-US" sz="13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++</a:t>
            </a:r>
            <a:r>
              <a:rPr lang="en-US" sz="1300" dirty="0" err="1"/>
              <a:t>outputImageIterator</a:t>
            </a:r>
            <a:r>
              <a:rPr lang="en-US" sz="13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{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if (</a:t>
            </a:r>
            <a:r>
              <a:rPr lang="en-US" sz="1300" dirty="0" err="1"/>
              <a:t>inputImageIterator.</a:t>
            </a:r>
            <a:r>
              <a:rPr lang="en-US" sz="1300" dirty="0" err="1">
                <a:solidFill>
                  <a:srgbClr val="92D050"/>
                </a:solidFill>
              </a:rPr>
              <a:t>Get</a:t>
            </a:r>
            <a:r>
              <a:rPr lang="en-US" sz="1300" dirty="0"/>
              <a:t>( ) != </a:t>
            </a:r>
            <a:r>
              <a:rPr lang="en-US" sz="1300" dirty="0" err="1"/>
              <a:t>outputImageIterator.</a:t>
            </a:r>
            <a:r>
              <a:rPr lang="en-US" sz="1300" dirty="0" err="1">
                <a:solidFill>
                  <a:srgbClr val="92D050"/>
                </a:solidFill>
              </a:rPr>
              <a:t>Get</a:t>
            </a:r>
            <a:r>
              <a:rPr lang="en-US" sz="1300" dirty="0"/>
              <a:t>( ))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{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  </a:t>
            </a:r>
            <a:r>
              <a:rPr lang="en-US" sz="1300" dirty="0">
                <a:solidFill>
                  <a:srgbClr val="00B0F0"/>
                </a:solidFill>
              </a:rPr>
              <a:t>return</a:t>
            </a:r>
            <a:r>
              <a:rPr lang="en-US" sz="1300" dirty="0"/>
              <a:t> </a:t>
            </a:r>
            <a:r>
              <a:rPr lang="en-US" sz="1300" dirty="0">
                <a:solidFill>
                  <a:srgbClr val="7030A0"/>
                </a:solidFill>
              </a:rPr>
              <a:t>EXIT_FAILURE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  }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dirty="0"/>
              <a:t>Iterate through the input and output images and ensure that each pixel value is the same (since the scale was set to 1).</a:t>
            </a:r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endParaRPr lang="en-US" dirty="0"/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b="1" dirty="0">
                <a:solidFill>
                  <a:srgbClr val="C00000"/>
                </a:solidFill>
              </a:rPr>
              <a:t>Why are </a:t>
            </a:r>
            <a:r>
              <a:rPr lang="en-US" b="1" dirty="0" err="1">
                <a:solidFill>
                  <a:srgbClr val="C00000"/>
                </a:solidFill>
              </a:rPr>
              <a:t>const</a:t>
            </a:r>
            <a:r>
              <a:rPr lang="en-US" b="1" dirty="0">
                <a:solidFill>
                  <a:srgbClr val="C00000"/>
                </a:solidFill>
              </a:rPr>
              <a:t>-iterators used for both in this case?</a:t>
            </a:r>
          </a:p>
        </p:txBody>
      </p:sp>
    </p:spTree>
    <p:extLst>
      <p:ext uri="{BB962C8B-B14F-4D97-AF65-F5344CB8AC3E}">
        <p14:creationId xmlns:p14="http://schemas.microsoft.com/office/powerpoint/2010/main" val="36561641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/code/CMakeLists.txt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00B050"/>
                </a:solidFill>
              </a:rPr>
              <a:t># initialize add executable, set sources, etc.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C00000"/>
                </a:solidFill>
              </a:rPr>
              <a:t>SET</a:t>
            </a:r>
            <a:r>
              <a:rPr lang="en-US" sz="1300" dirty="0"/>
              <a:t>( TEST_EXE_NAME </a:t>
            </a:r>
            <a:r>
              <a:rPr lang="en-US" sz="1300" dirty="0" err="1"/>
              <a:t>Test_BasicApp</a:t>
            </a:r>
            <a:r>
              <a:rPr lang="en-US" sz="1300" dirty="0"/>
              <a:t> 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C00000"/>
                </a:solidFill>
              </a:rPr>
              <a:t>ADD_EXECUTABLE</a:t>
            </a:r>
            <a:r>
              <a:rPr lang="en-US" sz="1300" dirty="0"/>
              <a:t>( ${TEST_EXE_NAME} testExe.cxx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	${</a:t>
            </a:r>
            <a:r>
              <a:rPr lang="en-US" sz="1300" dirty="0" err="1"/>
              <a:t>All_other_sources</a:t>
            </a:r>
            <a:r>
              <a:rPr lang="en-US" sz="1300" dirty="0"/>
              <a:t>}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	)</a:t>
            </a: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00B050"/>
                </a:solidFill>
              </a:rPr>
              <a:t># sets the folder where the original data is present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C00000"/>
                </a:solidFill>
              </a:rPr>
              <a:t>SET</a:t>
            </a:r>
            <a:r>
              <a:rPr lang="en-US" sz="1300" dirty="0"/>
              <a:t>( </a:t>
            </a:r>
            <a:r>
              <a:rPr lang="en-US" sz="1300" dirty="0">
                <a:solidFill>
                  <a:srgbClr val="00B0F0"/>
                </a:solidFill>
              </a:rPr>
              <a:t>DATA_DIR</a:t>
            </a:r>
            <a:r>
              <a:rPr lang="en-US" sz="1300" dirty="0"/>
              <a:t> </a:t>
            </a:r>
            <a:r>
              <a:rPr lang="en-US" sz="1300" dirty="0">
                <a:solidFill>
                  <a:srgbClr val="7030A0"/>
                </a:solidFill>
              </a:rPr>
              <a:t>${PROJECT_SOURCE_DIR}/data </a:t>
            </a:r>
            <a:r>
              <a:rPr lang="en-US" sz="13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# Test that usage prints properly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b="1" dirty="0">
                <a:solidFill>
                  <a:schemeClr val="bg1"/>
                </a:solidFill>
              </a:rPr>
              <a:t>ADD_TEST</a:t>
            </a:r>
            <a:r>
              <a:rPr lang="en-US" sz="1300" dirty="0">
                <a:solidFill>
                  <a:schemeClr val="bg1"/>
                </a:solidFill>
              </a:rPr>
              <a:t>( 	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	NAME </a:t>
            </a:r>
            <a:r>
              <a:rPr lang="en-US" sz="1300" dirty="0" err="1">
                <a:solidFill>
                  <a:schemeClr val="bg1"/>
                </a:solidFill>
              </a:rPr>
              <a:t>Project_Test</a:t>
            </a:r>
            <a:r>
              <a:rPr lang="en-US" sz="1300" dirty="0">
                <a:solidFill>
                  <a:schemeClr val="bg1"/>
                </a:solidFill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	COMMAND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${TEST_EXE_NAME} -</a:t>
            </a:r>
            <a:r>
              <a:rPr lang="en-US" sz="1300" dirty="0" err="1">
                <a:solidFill>
                  <a:schemeClr val="bg1"/>
                </a:solidFill>
              </a:rPr>
              <a:t>runTest</a:t>
            </a:r>
            <a:r>
              <a:rPr lang="en-US" sz="1300" dirty="0">
                <a:solidFill>
                  <a:schemeClr val="bg1"/>
                </a:solidFill>
              </a:rPr>
              <a:t> ${DATA_DIR}/testImage.nii.gz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	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dirty="0"/>
              <a:t>Add a new executable, called “</a:t>
            </a:r>
            <a:r>
              <a:rPr lang="en-US" b="1" dirty="0" err="1">
                <a:solidFill>
                  <a:srgbClr val="C00000"/>
                </a:solidFill>
              </a:rPr>
              <a:t>Test_BasicApp</a:t>
            </a:r>
            <a:r>
              <a:rPr lang="en-US" dirty="0"/>
              <a:t>” which uses testExe.cxx as its main file (this is done to ensure that the command line interface for the main application executable and tests remain independent).</a:t>
            </a:r>
          </a:p>
        </p:txBody>
      </p:sp>
    </p:spTree>
    <p:extLst>
      <p:ext uri="{BB962C8B-B14F-4D97-AF65-F5344CB8AC3E}">
        <p14:creationId xmlns:p14="http://schemas.microsoft.com/office/powerpoint/2010/main" val="27425066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/code/CMakeLists.txt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00B050"/>
                </a:solidFill>
              </a:rPr>
              <a:t># initialize add executable, set sources, etc.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C00000"/>
                </a:solidFill>
              </a:rPr>
              <a:t>SET</a:t>
            </a:r>
            <a:r>
              <a:rPr lang="en-US" sz="1300" dirty="0"/>
              <a:t>( TEST_EXE_NAME </a:t>
            </a:r>
            <a:r>
              <a:rPr lang="en-US" sz="1300" dirty="0" err="1"/>
              <a:t>Test_BasicApp</a:t>
            </a:r>
            <a:r>
              <a:rPr lang="en-US" sz="1300" dirty="0"/>
              <a:t> 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C00000"/>
                </a:solidFill>
              </a:rPr>
              <a:t>ADD_EXECUTABLE</a:t>
            </a:r>
            <a:r>
              <a:rPr lang="en-US" sz="1300" dirty="0"/>
              <a:t>( ${TEST_EXE_NAME} testExe.cxx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	${</a:t>
            </a:r>
            <a:r>
              <a:rPr lang="en-US" sz="1300" dirty="0" err="1"/>
              <a:t>All_other_sources</a:t>
            </a:r>
            <a:r>
              <a:rPr lang="en-US" sz="1300" dirty="0"/>
              <a:t>}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	)</a:t>
            </a: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00B050"/>
                </a:solidFill>
              </a:rPr>
              <a:t># sets the folder where the original data is present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C00000"/>
                </a:solidFill>
              </a:rPr>
              <a:t>SET</a:t>
            </a:r>
            <a:r>
              <a:rPr lang="en-US" sz="1300" dirty="0"/>
              <a:t>( </a:t>
            </a:r>
            <a:r>
              <a:rPr lang="en-US" sz="1300" dirty="0">
                <a:solidFill>
                  <a:srgbClr val="00B0F0"/>
                </a:solidFill>
              </a:rPr>
              <a:t>DATA_DIR</a:t>
            </a:r>
            <a:r>
              <a:rPr lang="en-US" sz="1300" dirty="0"/>
              <a:t> </a:t>
            </a:r>
            <a:r>
              <a:rPr lang="en-US" sz="1300" dirty="0">
                <a:solidFill>
                  <a:srgbClr val="7030A0"/>
                </a:solidFill>
              </a:rPr>
              <a:t>${PROJECT_SOURCE_DIR}/data </a:t>
            </a:r>
            <a:r>
              <a:rPr lang="en-US" sz="13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00B050"/>
                </a:solidFill>
              </a:rPr>
              <a:t># Test that usage prints properly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b="1" dirty="0">
                <a:solidFill>
                  <a:srgbClr val="C00000"/>
                </a:solidFill>
              </a:rPr>
              <a:t>ADD_TEST</a:t>
            </a:r>
            <a:r>
              <a:rPr lang="en-US" sz="1300" dirty="0"/>
              <a:t>( 	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0070C0"/>
                </a:solidFill>
              </a:rPr>
              <a:t>	NAME</a:t>
            </a:r>
            <a:r>
              <a:rPr lang="en-US" sz="1300" dirty="0"/>
              <a:t> </a:t>
            </a:r>
            <a:r>
              <a:rPr lang="en-US" sz="1300" dirty="0" err="1">
                <a:solidFill>
                  <a:srgbClr val="FF0000"/>
                </a:solidFill>
              </a:rPr>
              <a:t>Project_Test</a:t>
            </a:r>
            <a:r>
              <a:rPr lang="en-US" sz="1300" dirty="0"/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	</a:t>
            </a:r>
            <a:r>
              <a:rPr lang="en-US" sz="1300" dirty="0">
                <a:solidFill>
                  <a:srgbClr val="0070C0"/>
                </a:solidFill>
              </a:rPr>
              <a:t>COMMAND</a:t>
            </a:r>
            <a:r>
              <a:rPr lang="en-US" sz="1300" dirty="0"/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${TEST_EXE_NAME} -</a:t>
            </a:r>
            <a:r>
              <a:rPr lang="en-US" sz="1300" dirty="0" err="1"/>
              <a:t>runTest</a:t>
            </a:r>
            <a:r>
              <a:rPr lang="en-US" sz="1300" dirty="0"/>
              <a:t> </a:t>
            </a:r>
            <a:r>
              <a:rPr lang="en-US" sz="1300" dirty="0">
                <a:solidFill>
                  <a:srgbClr val="7030A0"/>
                </a:solidFill>
              </a:rPr>
              <a:t>${DATA_DIR}/testImage.nii.gz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7030A0"/>
                </a:solidFill>
              </a:rPr>
              <a:t>	</a:t>
            </a:r>
            <a:r>
              <a:rPr lang="en-US" sz="1300" dirty="0"/>
              <a:t>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b="1" dirty="0">
                <a:solidFill>
                  <a:srgbClr val="C00000"/>
                </a:solidFill>
              </a:rPr>
              <a:t>NAME</a:t>
            </a:r>
            <a:r>
              <a:rPr lang="en-US" dirty="0"/>
              <a:t> is the test name which will be shown in the unit test</a:t>
            </a:r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b="1" dirty="0">
                <a:solidFill>
                  <a:srgbClr val="C00000"/>
                </a:solidFill>
              </a:rPr>
              <a:t>COMMAND</a:t>
            </a:r>
            <a:r>
              <a:rPr lang="en-US" dirty="0"/>
              <a:t> is the executable it will invoke during runtime</a:t>
            </a:r>
          </a:p>
        </p:txBody>
      </p:sp>
    </p:spTree>
    <p:extLst>
      <p:ext uri="{BB962C8B-B14F-4D97-AF65-F5344CB8AC3E}">
        <p14:creationId xmlns:p14="http://schemas.microsoft.com/office/powerpoint/2010/main" val="20624204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/code/CMakeLists.txt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00B050"/>
                </a:solidFill>
              </a:rPr>
              <a:t># initialize add executable, set sources, etc.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00B050"/>
                </a:solidFill>
              </a:rPr>
              <a:t># sets the folder where the original data is present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C00000"/>
                </a:solidFill>
              </a:rPr>
              <a:t>SET</a:t>
            </a:r>
            <a:r>
              <a:rPr lang="en-US" sz="1300" dirty="0"/>
              <a:t>( </a:t>
            </a:r>
            <a:r>
              <a:rPr lang="en-US" sz="1300" dirty="0">
                <a:solidFill>
                  <a:srgbClr val="00B0F0"/>
                </a:solidFill>
              </a:rPr>
              <a:t>DATA_DIR</a:t>
            </a:r>
            <a:r>
              <a:rPr lang="en-US" sz="1300" dirty="0"/>
              <a:t> </a:t>
            </a:r>
            <a:r>
              <a:rPr lang="en-US" sz="1300" dirty="0">
                <a:solidFill>
                  <a:srgbClr val="7030A0"/>
                </a:solidFill>
              </a:rPr>
              <a:t>${PROJECT_SOURCE_DIR}/data </a:t>
            </a:r>
            <a:r>
              <a:rPr lang="en-US" sz="13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00B050"/>
                </a:solidFill>
              </a:rPr>
              <a:t># Test that usage prints properly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b="1" dirty="0">
                <a:solidFill>
                  <a:srgbClr val="C00000"/>
                </a:solidFill>
              </a:rPr>
              <a:t>ADD_TEST</a:t>
            </a:r>
            <a:r>
              <a:rPr lang="en-US" sz="1300" dirty="0"/>
              <a:t>( 	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0070C0"/>
                </a:solidFill>
              </a:rPr>
              <a:t>	NAME</a:t>
            </a:r>
            <a:r>
              <a:rPr lang="en-US" sz="1300" dirty="0"/>
              <a:t> </a:t>
            </a:r>
            <a:r>
              <a:rPr lang="en-US" sz="1300" dirty="0" err="1">
                <a:solidFill>
                  <a:srgbClr val="FF0000"/>
                </a:solidFill>
              </a:rPr>
              <a:t>Project_Test</a:t>
            </a:r>
            <a:r>
              <a:rPr lang="en-US" sz="1300" dirty="0"/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	</a:t>
            </a:r>
            <a:r>
              <a:rPr lang="en-US" sz="1300" dirty="0">
                <a:solidFill>
                  <a:srgbClr val="0070C0"/>
                </a:solidFill>
              </a:rPr>
              <a:t>COMMAND</a:t>
            </a:r>
            <a:r>
              <a:rPr lang="en-US" sz="1300" dirty="0"/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${TEST_EXE_NAME} -</a:t>
            </a:r>
            <a:r>
              <a:rPr lang="en-US" sz="1300" dirty="0" err="1"/>
              <a:t>runTest</a:t>
            </a:r>
            <a:r>
              <a:rPr lang="en-US" sz="1300" dirty="0"/>
              <a:t> </a:t>
            </a:r>
            <a:r>
              <a:rPr lang="en-US" sz="1300" dirty="0">
                <a:solidFill>
                  <a:srgbClr val="7030A0"/>
                </a:solidFill>
              </a:rPr>
              <a:t>${DATA_DIR}/testImage.nii.gz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7030A0"/>
                </a:solidFill>
              </a:rPr>
              <a:t>	</a:t>
            </a:r>
            <a:r>
              <a:rPr lang="en-US" sz="1300" dirty="0"/>
              <a:t>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1379622"/>
            <a:ext cx="572302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4255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ITK Testing Module </a:t>
            </a:r>
            <a:r>
              <a:rPr lang="en-US" baseline="30000" dirty="0"/>
              <a:t>[5]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ComparisonImageFilter</a:t>
            </a:r>
            <a:endParaRPr lang="en-US" dirty="0"/>
          </a:p>
          <a:p>
            <a:pPr lvl="1"/>
            <a:r>
              <a:rPr lang="en-US" dirty="0" err="1"/>
              <a:t>ExtractImageSliceFilter</a:t>
            </a:r>
            <a:endParaRPr lang="en-US" dirty="0"/>
          </a:p>
          <a:p>
            <a:pPr lvl="1"/>
            <a:r>
              <a:rPr lang="en-US" dirty="0" err="1"/>
              <a:t>HashImageFilter</a:t>
            </a:r>
            <a:endParaRPr lang="en-US" dirty="0"/>
          </a:p>
          <a:p>
            <a:pPr lvl="1"/>
            <a:r>
              <a:rPr lang="en-US" dirty="0" err="1"/>
              <a:t>StretchIntensityImageFilter</a:t>
            </a:r>
            <a:endParaRPr lang="en-US" dirty="0"/>
          </a:p>
          <a:p>
            <a:pPr marL="457200" lvl="1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ITK Testing Module </a:t>
            </a:r>
            <a:r>
              <a:rPr lang="en-US" baseline="30000" dirty="0">
                <a:solidFill>
                  <a:schemeClr val="bg1"/>
                </a:solidFill>
              </a:rPr>
              <a:t>[5]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en-US" dirty="0" err="1">
                <a:solidFill>
                  <a:schemeClr val="bg1"/>
                </a:solidFill>
              </a:rPr>
              <a:t>ComparisonImageFilter</a:t>
            </a:r>
            <a:r>
              <a:rPr lang="en-US" dirty="0">
                <a:solidFill>
                  <a:schemeClr val="bg1"/>
                </a:solidFill>
              </a:rPr>
              <a:t>, </a:t>
            </a:r>
          </a:p>
          <a:p>
            <a:pPr lvl="1"/>
            <a:r>
              <a:rPr lang="en-US" dirty="0" err="1">
                <a:solidFill>
                  <a:schemeClr val="bg1"/>
                </a:solidFill>
              </a:rPr>
              <a:t>ExtractImageSliceFilter</a:t>
            </a:r>
            <a:r>
              <a:rPr lang="en-US" dirty="0">
                <a:solidFill>
                  <a:schemeClr val="bg1"/>
                </a:solidFill>
              </a:rPr>
              <a:t>, </a:t>
            </a:r>
          </a:p>
          <a:p>
            <a:pPr lvl="1"/>
            <a:r>
              <a:rPr lang="en-US" dirty="0" err="1">
                <a:solidFill>
                  <a:schemeClr val="bg1"/>
                </a:solidFill>
              </a:rPr>
              <a:t>HashImageFilter</a:t>
            </a: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 err="1">
                <a:solidFill>
                  <a:schemeClr val="bg1"/>
                </a:solidFill>
              </a:rPr>
              <a:t>StretchIntensityImageFilter</a:t>
            </a:r>
            <a:endParaRPr lang="en-US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[5] https://itk.org/Doxygen/html/namespaceitk_1_1Testing.html</a:t>
            </a:r>
          </a:p>
        </p:txBody>
      </p:sp>
    </p:spTree>
    <p:extLst>
      <p:ext uri="{BB962C8B-B14F-4D97-AF65-F5344CB8AC3E}">
        <p14:creationId xmlns:p14="http://schemas.microsoft.com/office/powerpoint/2010/main" val="7601435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ITK Testing Module </a:t>
            </a:r>
            <a:r>
              <a:rPr lang="en-US" baseline="30000" dirty="0">
                <a:solidFill>
                  <a:schemeClr val="bg1">
                    <a:lumMod val="75000"/>
                  </a:schemeClr>
                </a:solidFill>
              </a:rPr>
              <a:t>[5]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b="1" dirty="0">
                <a:solidFill>
                  <a:srgbClr val="C00000"/>
                </a:solidFill>
              </a:rPr>
              <a:t>ITK Image Compare Module </a:t>
            </a:r>
            <a:r>
              <a:rPr lang="en-US" baseline="30000" dirty="0"/>
              <a:t>[6]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AbsoluteValueDifferenceFilter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CheckerBoardImageFilter</a:t>
            </a:r>
            <a:endParaRPr lang="en-US" dirty="0"/>
          </a:p>
          <a:p>
            <a:pPr lvl="1"/>
            <a:r>
              <a:rPr lang="en-US" dirty="0" err="1"/>
              <a:t>SimilarityIndexImageFilter</a:t>
            </a:r>
            <a:endParaRPr lang="en-US" dirty="0"/>
          </a:p>
          <a:p>
            <a:pPr lvl="1"/>
            <a:r>
              <a:rPr lang="en-US" dirty="0" err="1"/>
              <a:t>SquaredDifferenceImageFilter</a:t>
            </a:r>
            <a:endParaRPr lang="en-US" dirty="0"/>
          </a:p>
          <a:p>
            <a:pPr lvl="1"/>
            <a:r>
              <a:rPr lang="en-US" dirty="0" err="1"/>
              <a:t>STAPLEImageFilter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[6] https://itk.org/Doxygen/html/group__ITKImageCompare.html</a:t>
            </a:r>
          </a:p>
        </p:txBody>
      </p:sp>
    </p:spTree>
    <p:extLst>
      <p:ext uri="{BB962C8B-B14F-4D97-AF65-F5344CB8AC3E}">
        <p14:creationId xmlns:p14="http://schemas.microsoft.com/office/powerpoint/2010/main" val="2760587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It is the process of checking if the algorithms in the constructed program do what they mean to do using pre-determined values.</a:t>
            </a:r>
            <a:endParaRPr lang="en-US" baseline="30000" dirty="0"/>
          </a:p>
          <a:p>
            <a:endParaRPr lang="en-US" dirty="0"/>
          </a:p>
          <a:p>
            <a:pPr marL="0" indent="0">
              <a:buNone/>
            </a:pPr>
            <a:endParaRPr lang="en-US" b="1" dirty="0">
              <a:solidFill>
                <a:srgbClr val="2233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3426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?</a:t>
            </a:r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71861" y="6311900"/>
            <a:ext cx="7448279" cy="365125"/>
          </a:xfrm>
        </p:spPr>
        <p:txBody>
          <a:bodyPr/>
          <a:lstStyle/>
          <a:p>
            <a:r>
              <a:rPr lang="en-US" dirty="0"/>
              <a:t>tutorials@cbica.upenn.edu </a:t>
            </a:r>
          </a:p>
        </p:txBody>
      </p:sp>
    </p:spTree>
    <p:extLst>
      <p:ext uri="{BB962C8B-B14F-4D97-AF65-F5344CB8AC3E}">
        <p14:creationId xmlns:p14="http://schemas.microsoft.com/office/powerpoint/2010/main" val="3981124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Easy program debugging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631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Easy program debugging</a:t>
            </a:r>
          </a:p>
          <a:p>
            <a:endParaRPr lang="en-US" dirty="0"/>
          </a:p>
          <a:p>
            <a:r>
              <a:rPr lang="en-US" dirty="0"/>
              <a:t>Ensure adherence to changing facilities and tools being used</a:t>
            </a:r>
          </a:p>
        </p:txBody>
      </p:sp>
    </p:spTree>
    <p:extLst>
      <p:ext uri="{BB962C8B-B14F-4D97-AF65-F5344CB8AC3E}">
        <p14:creationId xmlns:p14="http://schemas.microsoft.com/office/powerpoint/2010/main" val="2532405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Easy program debugging</a:t>
            </a: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Ensure adherence to changing facilities and tools being used</a:t>
            </a:r>
          </a:p>
          <a:p>
            <a:endParaRPr lang="en-US" dirty="0"/>
          </a:p>
          <a:p>
            <a:r>
              <a:rPr lang="en-US" dirty="0"/>
              <a:t>Simplified integration into bigger projects</a:t>
            </a:r>
          </a:p>
        </p:txBody>
      </p:sp>
    </p:spTree>
    <p:extLst>
      <p:ext uri="{BB962C8B-B14F-4D97-AF65-F5344CB8AC3E}">
        <p14:creationId xmlns:p14="http://schemas.microsoft.com/office/powerpoint/2010/main" val="14843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Easy program debugging</a:t>
            </a: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Ensure adherence to changing facilities and tools being used</a:t>
            </a: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Simplified integration into bigger projects</a:t>
            </a:r>
          </a:p>
          <a:p>
            <a:endParaRPr lang="en-US" dirty="0"/>
          </a:p>
          <a:p>
            <a:r>
              <a:rPr lang="en-US" dirty="0"/>
              <a:t>Documentation of code and changes, algorithms, etc.</a:t>
            </a:r>
          </a:p>
        </p:txBody>
      </p:sp>
    </p:spTree>
    <p:extLst>
      <p:ext uri="{BB962C8B-B14F-4D97-AF65-F5344CB8AC3E}">
        <p14:creationId xmlns:p14="http://schemas.microsoft.com/office/powerpoint/2010/main" val="1553534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Classes/Functions Demonstrated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CTest</a:t>
            </a:r>
            <a:r>
              <a:rPr lang="en-US" dirty="0"/>
              <a:t> </a:t>
            </a:r>
            <a:r>
              <a:rPr lang="en-US" baseline="30000" dirty="0"/>
              <a:t>[1]</a:t>
            </a:r>
            <a:r>
              <a:rPr lang="en-US" dirty="0"/>
              <a:t> framework – it is an integral part of CMake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[1] https://cmake.org/Wiki/CMake/Testing_With_CTest</a:t>
            </a:r>
          </a:p>
        </p:txBody>
      </p:sp>
    </p:spTree>
    <p:extLst>
      <p:ext uri="{BB962C8B-B14F-4D97-AF65-F5344CB8AC3E}">
        <p14:creationId xmlns:p14="http://schemas.microsoft.com/office/powerpoint/2010/main" val="431637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Classes/Functions Demonstrated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CTest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baseline="30000" dirty="0">
                <a:solidFill>
                  <a:schemeClr val="bg1">
                    <a:lumMod val="75000"/>
                  </a:schemeClr>
                </a:solidFill>
              </a:rPr>
              <a:t>[1]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framework</a:t>
            </a:r>
          </a:p>
          <a:p>
            <a:endParaRPr lang="en-US" dirty="0"/>
          </a:p>
          <a:p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/>
              <a:t>ImageIterator</a:t>
            </a:r>
            <a:r>
              <a:rPr lang="en-US" dirty="0"/>
              <a:t> </a:t>
            </a:r>
            <a:r>
              <a:rPr lang="en-US" baseline="30000" dirty="0"/>
              <a:t>[2] </a:t>
            </a:r>
            <a:r>
              <a:rPr lang="en-US" dirty="0"/>
              <a:t>– This is used to traverse an </a:t>
            </a:r>
            <a:r>
              <a:rPr lang="en-US" dirty="0" err="1"/>
              <a:t>itk</a:t>
            </a:r>
            <a:r>
              <a:rPr lang="en-US" dirty="0"/>
              <a:t>::Image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[2] https://itk.org/Doxygen/html/ImageIteratorsPage.html</a:t>
            </a:r>
          </a:p>
        </p:txBody>
      </p:sp>
    </p:spTree>
    <p:extLst>
      <p:ext uri="{BB962C8B-B14F-4D97-AF65-F5344CB8AC3E}">
        <p14:creationId xmlns:p14="http://schemas.microsoft.com/office/powerpoint/2010/main" val="3658835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1932</Words>
  <Application>Microsoft Office PowerPoint</Application>
  <PresentationFormat>Widescreen</PresentationFormat>
  <Paragraphs>364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Calibri</vt:lpstr>
      <vt:lpstr>Calibri Light</vt:lpstr>
      <vt:lpstr>Segoe UI Semibold</vt:lpstr>
      <vt:lpstr>Segoe UI Semilight</vt:lpstr>
      <vt:lpstr>Segoe UI Symbol</vt:lpstr>
      <vt:lpstr>Office Theme</vt:lpstr>
      <vt:lpstr>Custom Design</vt:lpstr>
      <vt:lpstr>CBICA S/W Dev Tutorials 12 – Unit Testing</vt:lpstr>
      <vt:lpstr>What is it?</vt:lpstr>
      <vt:lpstr>What is it?</vt:lpstr>
      <vt:lpstr>Benefits</vt:lpstr>
      <vt:lpstr>Benefits</vt:lpstr>
      <vt:lpstr>Benefits</vt:lpstr>
      <vt:lpstr>Benefits</vt:lpstr>
      <vt:lpstr>Classes/Functions Demonstrated</vt:lpstr>
      <vt:lpstr>Classes/Functions Demonstrated</vt:lpstr>
      <vt:lpstr>/code/CMakeLists.txt</vt:lpstr>
      <vt:lpstr>/code/src/BasicApp.h</vt:lpstr>
      <vt:lpstr>/code/src/BasicApp.h</vt:lpstr>
      <vt:lpstr>/code/src/BasicApp.h</vt:lpstr>
      <vt:lpstr>/code/src/BasicApp.h</vt:lpstr>
      <vt:lpstr>/code/src/BasicApp.h</vt:lpstr>
      <vt:lpstr>/code/src/BasicApp.h</vt:lpstr>
      <vt:lpstr>/code/testing/testExe.cxx</vt:lpstr>
      <vt:lpstr>/code/testing/testExe.cxx</vt:lpstr>
      <vt:lpstr>/code/testing/testExe.cxx</vt:lpstr>
      <vt:lpstr>/code/testing/testExe.cxx</vt:lpstr>
      <vt:lpstr>/code/testing/testExe.cxx</vt:lpstr>
      <vt:lpstr>/code/testing/testExe.cxx</vt:lpstr>
      <vt:lpstr>/code/testing/testExe.cxx</vt:lpstr>
      <vt:lpstr>/code/testing/testExe.cxx</vt:lpstr>
      <vt:lpstr>/code/CMakeLists.txt</vt:lpstr>
      <vt:lpstr>/code/CMakeLists.txt</vt:lpstr>
      <vt:lpstr>/code/CMakeLists.txt</vt:lpstr>
      <vt:lpstr>More Resources</vt:lpstr>
      <vt:lpstr>More Resources</vt:lpstr>
      <vt:lpstr>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Sarthak Pati</dc:creator>
  <cp:lastModifiedBy>Sarthak Pati</cp:lastModifiedBy>
  <cp:revision>22</cp:revision>
  <dcterms:created xsi:type="dcterms:W3CDTF">2016-03-11T15:32:15Z</dcterms:created>
  <dcterms:modified xsi:type="dcterms:W3CDTF">2016-05-13T12:47:47Z</dcterms:modified>
</cp:coreProperties>
</file>