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18"/>
  </p:notesMasterIdLst>
  <p:sldIdLst>
    <p:sldId id="256" r:id="rId3"/>
    <p:sldId id="258" r:id="rId4"/>
    <p:sldId id="27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9" r:id="rId15"/>
    <p:sldId id="269" r:id="rId16"/>
    <p:sldId id="25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6E460-515B-405C-84D9-50DA61025AFE}" type="datetimeFigureOut">
              <a:rPr lang="en-US" smtClean="0"/>
              <a:t>27-Apr-16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691ACA-80DB-4208-9575-4D193C167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279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0" y="3886200"/>
            <a:ext cx="12192000" cy="2971800"/>
            <a:chOff x="0" y="3886200"/>
            <a:chExt cx="12192000" cy="29718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886200"/>
              <a:ext cx="12192000" cy="2971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1767" y="6369181"/>
              <a:ext cx="1285875" cy="404132"/>
            </a:xfrm>
            <a:prstGeom prst="rect">
              <a:avLst/>
            </a:prstGeom>
            <a:noFill/>
            <a:ln w="9525">
              <a:solidFill>
                <a:srgbClr val="002040"/>
              </a:solidFill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6089" y="6369181"/>
              <a:ext cx="2020660" cy="404132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 userDrawn="1"/>
        </p:nvSpPr>
        <p:spPr>
          <a:xfrm>
            <a:off x="0" y="3174"/>
            <a:ext cx="12192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93687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24338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>
                    <a:lumMod val="6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fld id="{3A58E68A-A204-413D-96F6-8F1149D77122}" type="datetimeFigureOut">
              <a:rPr lang="en-US" smtClean="0"/>
              <a:pPr/>
              <a:t>27-Apr-16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81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6673" y="1690688"/>
            <a:ext cx="11638547" cy="44862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/>
          <a:p>
            <a:fld id="{3A58E68A-A204-413D-96F6-8F1149D77122}" type="datetimeFigureOut">
              <a:rPr lang="en-US" smtClean="0"/>
              <a:t>27-Apr-16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12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250992"/>
            <a:ext cx="9144000" cy="4356016"/>
          </a:xfrm>
          <a:ln>
            <a:noFill/>
          </a:ln>
          <a:effectLst/>
        </p:spPr>
        <p:txBody>
          <a:bodyPr anchor="ctr">
            <a:noAutofit/>
          </a:bodyPr>
          <a:lstStyle>
            <a:lvl1pPr algn="ctr">
              <a:defRPr sz="41300">
                <a:ln w="15875">
                  <a:solidFill>
                    <a:schemeClr val="bg1"/>
                  </a:solidFill>
                </a:ln>
                <a:effectLst/>
              </a:defRPr>
            </a:lvl1pPr>
          </a:lstStyle>
          <a:p>
            <a:r>
              <a:rPr lang="en-US" dirty="0"/>
              <a:t>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Contact Information</a:t>
            </a:r>
          </a:p>
        </p:txBody>
      </p:sp>
    </p:spTree>
    <p:extLst>
      <p:ext uri="{BB962C8B-B14F-4D97-AF65-F5344CB8AC3E}">
        <p14:creationId xmlns:p14="http://schemas.microsoft.com/office/powerpoint/2010/main" val="379192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88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312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6673" y="1825625"/>
            <a:ext cx="5763127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72302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011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674" y="1681163"/>
            <a:ext cx="57409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674" y="2505075"/>
            <a:ext cx="57409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72302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72302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56673" y="264696"/>
            <a:ext cx="11638547" cy="14093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8657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21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428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1690688"/>
            <a:ext cx="6713620" cy="41766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674" y="1690688"/>
            <a:ext cx="4512176" cy="418456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56673" y="264696"/>
            <a:ext cx="11638547" cy="14093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3793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690688"/>
            <a:ext cx="6712032" cy="41703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674" y="1690688"/>
            <a:ext cx="4515352" cy="41783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56673" y="264696"/>
            <a:ext cx="11638547" cy="14093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85613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172200"/>
            <a:ext cx="12192000" cy="685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690688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256673" y="264696"/>
            <a:ext cx="11638547" cy="14093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256673" y="1825625"/>
            <a:ext cx="11638547" cy="432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1601841" y="6311900"/>
            <a:ext cx="74482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280363" y="6311900"/>
            <a:ext cx="581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F2DD4-06ED-490A-84F1-7D33998F6EC2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6" name="Picture 3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01767" y="6369181"/>
            <a:ext cx="1285875" cy="404132"/>
          </a:xfrm>
          <a:prstGeom prst="rect">
            <a:avLst/>
          </a:prstGeom>
          <a:noFill/>
          <a:ln w="9525">
            <a:solidFill>
              <a:srgbClr val="002040"/>
            </a:solidFill>
            <a:miter lim="800000"/>
            <a:headEnd/>
            <a:tailEnd/>
          </a:ln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089" y="6369181"/>
            <a:ext cx="2020660" cy="40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886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Segoe UI Semibold" panose="020B07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3886200"/>
            <a:ext cx="12192000" cy="2971800"/>
            <a:chOff x="0" y="3886200"/>
            <a:chExt cx="12192000" cy="29718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886200"/>
              <a:ext cx="12192000" cy="2971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1767" y="6369181"/>
              <a:ext cx="1285875" cy="404132"/>
            </a:xfrm>
            <a:prstGeom prst="rect">
              <a:avLst/>
            </a:prstGeom>
            <a:noFill/>
            <a:ln w="9525">
              <a:solidFill>
                <a:srgbClr val="002040"/>
              </a:solidFill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6089" y="6369181"/>
              <a:ext cx="2020660" cy="404132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 userDrawn="1"/>
        </p:nvSpPr>
        <p:spPr>
          <a:xfrm>
            <a:off x="0" y="3174"/>
            <a:ext cx="12192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499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CBICA S/W Dev Tutorials</a:t>
            </a:r>
            <a:br>
              <a:rPr lang="it-IT" dirty="0"/>
            </a:br>
            <a:r>
              <a:rPr lang="it-IT" dirty="0"/>
              <a:t>09 – ITK Linear Algebra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Sarthak Pati</a:t>
            </a:r>
          </a:p>
        </p:txBody>
      </p:sp>
    </p:spTree>
    <p:extLst>
      <p:ext uri="{BB962C8B-B14F-4D97-AF65-F5344CB8AC3E}">
        <p14:creationId xmlns:p14="http://schemas.microsoft.com/office/powerpoint/2010/main" val="2500986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/>
              <a:t> </a:t>
            </a:r>
            <a:r>
              <a:rPr lang="en-US" sz="1200" dirty="0" err="1">
                <a:solidFill>
                  <a:srgbClr val="FF0000"/>
                </a:solidFill>
              </a:rPr>
              <a:t>MatrixType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err="1"/>
              <a:t>outputMatrix</a:t>
            </a:r>
            <a:r>
              <a:rPr lang="en-US" sz="1200" dirty="0"/>
              <a:t> = </a:t>
            </a:r>
            <a:r>
              <a:rPr lang="en-US" sz="1200" dirty="0" err="1">
                <a:solidFill>
                  <a:srgbClr val="00B050"/>
                </a:solidFill>
              </a:rPr>
              <a:t>vnl_matrix_inverse</a:t>
            </a:r>
            <a:r>
              <a:rPr lang="en-US" sz="1200" dirty="0"/>
              <a:t>&lt; </a:t>
            </a:r>
            <a:r>
              <a:rPr lang="en-US" sz="1200" dirty="0" err="1">
                <a:solidFill>
                  <a:srgbClr val="FF0000"/>
                </a:solidFill>
              </a:rPr>
              <a:t>PixelType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/>
              <a:t>&gt;(</a:t>
            </a:r>
            <a:r>
              <a:rPr lang="en-US" sz="1200" dirty="0" err="1"/>
              <a:t>inputMatrix</a:t>
            </a:r>
            <a:r>
              <a:rPr lang="en-US" sz="1200" dirty="0"/>
              <a:t>); </a:t>
            </a:r>
          </a:p>
          <a:p>
            <a:pPr marL="0" indent="0">
              <a:buNone/>
            </a:pPr>
            <a:endParaRPr lang="en-US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</a:t>
            </a:r>
            <a:r>
              <a:rPr lang="en-US" sz="1200" dirty="0" err="1">
                <a:solidFill>
                  <a:schemeClr val="bg1"/>
                </a:solidFill>
              </a:rPr>
              <a:t>ImportImageFilter</a:t>
            </a:r>
            <a:r>
              <a:rPr lang="en-US" sz="1200" dirty="0">
                <a:solidFill>
                  <a:schemeClr val="bg1"/>
                </a:solidFill>
              </a:rPr>
              <a:t>&lt; </a:t>
            </a:r>
            <a:r>
              <a:rPr lang="en-US" sz="1200" dirty="0" err="1">
                <a:solidFill>
                  <a:schemeClr val="bg1"/>
                </a:solidFill>
              </a:rPr>
              <a:t>PixelType</a:t>
            </a:r>
            <a:r>
              <a:rPr lang="en-US" sz="1200" dirty="0">
                <a:solidFill>
                  <a:schemeClr val="bg1"/>
                </a:solidFill>
              </a:rPr>
              <a:t>, 2&gt; </a:t>
            </a:r>
            <a:r>
              <a:rPr lang="en-US" sz="1200" dirty="0" err="1">
                <a:solidFill>
                  <a:schemeClr val="bg1"/>
                </a:solidFill>
              </a:rPr>
              <a:t>ImportFilterType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ImportFilterType</a:t>
            </a:r>
            <a:r>
              <a:rPr lang="en-US" sz="1200" dirty="0">
                <a:solidFill>
                  <a:schemeClr val="bg1"/>
                </a:solidFill>
              </a:rPr>
              <a:t>::Pointer filter = </a:t>
            </a:r>
            <a:r>
              <a:rPr lang="en-US" sz="1200" dirty="0" err="1">
                <a:solidFill>
                  <a:schemeClr val="bg1"/>
                </a:solidFill>
              </a:rPr>
              <a:t>ImportFilterType</a:t>
            </a:r>
            <a:r>
              <a:rPr lang="en-US" sz="1200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endParaRPr lang="en-US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filter-&gt;</a:t>
            </a:r>
            <a:r>
              <a:rPr lang="en-US" sz="1200" dirty="0" err="1">
                <a:solidFill>
                  <a:schemeClr val="bg1"/>
                </a:solidFill>
              </a:rPr>
              <a:t>SetOrigin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inputImage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GetOrigin</a:t>
            </a:r>
            <a:r>
              <a:rPr lang="en-US" sz="1200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filter-&gt;</a:t>
            </a:r>
            <a:r>
              <a:rPr lang="en-US" sz="1200" dirty="0" err="1">
                <a:solidFill>
                  <a:schemeClr val="bg1"/>
                </a:solidFill>
              </a:rPr>
              <a:t>SetDirection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inputImage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GetDirection</a:t>
            </a:r>
            <a:r>
              <a:rPr lang="en-US" sz="1200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filter-&gt;</a:t>
            </a:r>
            <a:r>
              <a:rPr lang="en-US" sz="1200" dirty="0" err="1">
                <a:solidFill>
                  <a:schemeClr val="bg1"/>
                </a:solidFill>
              </a:rPr>
              <a:t>SetSpacing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inputImage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GetSpacing</a:t>
            </a:r>
            <a:r>
              <a:rPr lang="en-US" sz="1200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filter-&gt;</a:t>
            </a:r>
            <a:r>
              <a:rPr lang="en-US" sz="1200" dirty="0" err="1">
                <a:solidFill>
                  <a:schemeClr val="bg1"/>
                </a:solidFill>
              </a:rPr>
              <a:t>SetRegion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inputImage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GetBufferedRegion</a:t>
            </a:r>
            <a:r>
              <a:rPr lang="en-US" sz="1200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buNone/>
            </a:pPr>
            <a:endParaRPr lang="en-US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bool </a:t>
            </a:r>
            <a:r>
              <a:rPr lang="en-US" sz="1200" dirty="0" err="1">
                <a:solidFill>
                  <a:schemeClr val="bg1"/>
                </a:solidFill>
              </a:rPr>
              <a:t>letFilterManageMemory</a:t>
            </a:r>
            <a:r>
              <a:rPr lang="en-US" sz="1200" dirty="0">
                <a:solidFill>
                  <a:schemeClr val="bg1"/>
                </a:solidFill>
              </a:rPr>
              <a:t> = true;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filter-&gt;</a:t>
            </a:r>
            <a:r>
              <a:rPr lang="en-US" sz="1200" dirty="0" err="1">
                <a:solidFill>
                  <a:schemeClr val="bg1"/>
                </a:solidFill>
              </a:rPr>
              <a:t>SetImportPointer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outputMatrix.data_block</a:t>
            </a:r>
            <a:r>
              <a:rPr lang="en-US" sz="1200" dirty="0">
                <a:solidFill>
                  <a:schemeClr val="bg1"/>
                </a:solidFill>
              </a:rPr>
              <a:t>(), 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  rows * cols, </a:t>
            </a:r>
            <a:r>
              <a:rPr lang="en-US" sz="1200" dirty="0" err="1">
                <a:solidFill>
                  <a:schemeClr val="bg1"/>
                </a:solidFill>
              </a:rPr>
              <a:t>letFilterManageMemory</a:t>
            </a:r>
            <a:r>
              <a:rPr lang="en-US" sz="1200" dirty="0">
                <a:solidFill>
                  <a:schemeClr val="bg1"/>
                </a:solidFill>
              </a:rPr>
              <a:t> 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1200" dirty="0"/>
              <a:t>Compute the inverse of the </a:t>
            </a:r>
            <a:r>
              <a:rPr lang="en-US" sz="1200" b="1" dirty="0" err="1">
                <a:solidFill>
                  <a:srgbClr val="22337C"/>
                </a:solidFill>
              </a:rPr>
              <a:t>inputMatrix</a:t>
            </a:r>
            <a:r>
              <a:rPr lang="en-US" sz="1200" dirty="0"/>
              <a:t>.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200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1200" dirty="0"/>
              <a:t>Note: Matrix inversion has been shown here purely for illustrative purposes, it may not (most likely) make sense in the image space. For a full list of functionality available in VNL, please see </a:t>
            </a:r>
            <a:r>
              <a:rPr lang="en-US" sz="1200" baseline="30000" dirty="0"/>
              <a:t>[4]</a:t>
            </a:r>
            <a:r>
              <a:rPr lang="en-US" sz="1200" dirty="0"/>
              <a:t>. 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200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1200" dirty="0"/>
              <a:t>For instance, SVD, dot product, cross product, transpose, function integral, decompositions (QR, </a:t>
            </a:r>
            <a:r>
              <a:rPr lang="en-US" sz="1200" dirty="0" err="1"/>
              <a:t>eigen</a:t>
            </a:r>
            <a:r>
              <a:rPr lang="en-US" sz="1200" dirty="0"/>
              <a:t>, </a:t>
            </a:r>
            <a:r>
              <a:rPr lang="en-US" sz="1200" dirty="0" err="1"/>
              <a:t>Cholesky</a:t>
            </a:r>
            <a:r>
              <a:rPr lang="en-US" sz="1200" dirty="0"/>
              <a:t>) and many others are available.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[4] http://www.vtk.org/vxl/doc/release/core/vnl/html/</a:t>
            </a:r>
          </a:p>
        </p:txBody>
      </p:sp>
    </p:spTree>
    <p:extLst>
      <p:ext uri="{BB962C8B-B14F-4D97-AF65-F5344CB8AC3E}">
        <p14:creationId xmlns:p14="http://schemas.microsoft.com/office/powerpoint/2010/main" val="29005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/>
              <a:t> </a:t>
            </a:r>
            <a:r>
              <a:rPr lang="en-US" sz="1200" dirty="0" err="1">
                <a:solidFill>
                  <a:schemeClr val="bg1"/>
                </a:solidFill>
              </a:rPr>
              <a:t>MatrixType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outputMatrix</a:t>
            </a:r>
            <a:r>
              <a:rPr lang="en-US" sz="1200" dirty="0">
                <a:solidFill>
                  <a:schemeClr val="bg1"/>
                </a:solidFill>
              </a:rPr>
              <a:t> = </a:t>
            </a:r>
            <a:r>
              <a:rPr lang="en-US" sz="1200" dirty="0" err="1">
                <a:solidFill>
                  <a:schemeClr val="bg1"/>
                </a:solidFill>
              </a:rPr>
              <a:t>vnl_matrix_inverse</a:t>
            </a:r>
            <a:r>
              <a:rPr lang="en-US" sz="1200" dirty="0">
                <a:solidFill>
                  <a:schemeClr val="bg1"/>
                </a:solidFill>
              </a:rPr>
              <a:t>&lt; </a:t>
            </a:r>
            <a:r>
              <a:rPr lang="en-US" sz="1200" dirty="0" err="1">
                <a:solidFill>
                  <a:schemeClr val="bg1"/>
                </a:solidFill>
              </a:rPr>
              <a:t>PixelType</a:t>
            </a:r>
            <a:r>
              <a:rPr lang="en-US" sz="1200" dirty="0">
                <a:solidFill>
                  <a:schemeClr val="bg1"/>
                </a:solidFill>
              </a:rPr>
              <a:t> &gt;(</a:t>
            </a:r>
            <a:r>
              <a:rPr lang="en-US" sz="1200" dirty="0" err="1">
                <a:solidFill>
                  <a:schemeClr val="bg1"/>
                </a:solidFill>
              </a:rPr>
              <a:t>inputMatrix</a:t>
            </a:r>
            <a:r>
              <a:rPr lang="en-US" sz="1200" dirty="0">
                <a:solidFill>
                  <a:schemeClr val="bg1"/>
                </a:solidFill>
              </a:rPr>
              <a:t>); 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>
                <a:solidFill>
                  <a:srgbClr val="00B0F0"/>
                </a:solidFill>
              </a:rPr>
              <a:t>typedef</a:t>
            </a:r>
            <a:r>
              <a:rPr lang="en-US" sz="1200" dirty="0">
                <a:solidFill>
                  <a:srgbClr val="00B0F0"/>
                </a:solidFill>
              </a:rPr>
              <a:t> </a:t>
            </a:r>
            <a:r>
              <a:rPr lang="en-US" sz="1200" dirty="0" err="1"/>
              <a:t>itk</a:t>
            </a:r>
            <a:r>
              <a:rPr lang="en-US" sz="1200" dirty="0"/>
              <a:t>::</a:t>
            </a:r>
            <a:r>
              <a:rPr lang="en-US" sz="1200" dirty="0" err="1">
                <a:solidFill>
                  <a:srgbClr val="00B050"/>
                </a:solidFill>
              </a:rPr>
              <a:t>ImportImageFilter</a:t>
            </a:r>
            <a:r>
              <a:rPr lang="en-US" sz="1200" dirty="0"/>
              <a:t>&lt; </a:t>
            </a:r>
            <a:r>
              <a:rPr lang="en-US" sz="1200" dirty="0" err="1">
                <a:solidFill>
                  <a:srgbClr val="FF0000"/>
                </a:solidFill>
              </a:rPr>
              <a:t>PixelType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FF0000"/>
                </a:solidFill>
              </a:rPr>
              <a:t>2</a:t>
            </a:r>
            <a:r>
              <a:rPr lang="en-US" sz="1200" dirty="0"/>
              <a:t>&gt; </a:t>
            </a:r>
            <a:r>
              <a:rPr lang="en-US" sz="1200" dirty="0" err="1"/>
              <a:t>ImportFilterType</a:t>
            </a:r>
            <a:r>
              <a:rPr lang="en-US" sz="1200" dirty="0"/>
              <a:t>;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/>
              <a:t>ImportFilterType</a:t>
            </a:r>
            <a:r>
              <a:rPr lang="en-US" sz="1200" dirty="0"/>
              <a:t>::Pointer filter = </a:t>
            </a:r>
            <a:r>
              <a:rPr lang="en-US" sz="1200" dirty="0" err="1"/>
              <a:t>ImportFilterType</a:t>
            </a:r>
            <a:r>
              <a:rPr lang="en-US" sz="1200" dirty="0"/>
              <a:t>::New();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  filter-&gt;</a:t>
            </a:r>
            <a:r>
              <a:rPr lang="en-US" sz="1200" dirty="0" err="1">
                <a:solidFill>
                  <a:srgbClr val="00B050"/>
                </a:solidFill>
              </a:rPr>
              <a:t>SetOrigin</a:t>
            </a:r>
            <a:r>
              <a:rPr lang="en-US" sz="1200" dirty="0"/>
              <a:t>( </a:t>
            </a:r>
            <a:r>
              <a:rPr lang="en-US" sz="1200" dirty="0" err="1"/>
              <a:t>inputImage</a:t>
            </a:r>
            <a:r>
              <a:rPr lang="en-US" sz="1200" dirty="0"/>
              <a:t>-&gt;</a:t>
            </a:r>
            <a:r>
              <a:rPr lang="en-US" sz="1200" dirty="0" err="1">
                <a:solidFill>
                  <a:srgbClr val="00B050"/>
                </a:solidFill>
              </a:rPr>
              <a:t>GetOrigin</a:t>
            </a:r>
            <a:r>
              <a:rPr lang="en-US" sz="1200" dirty="0"/>
              <a:t>() );</a:t>
            </a:r>
          </a:p>
          <a:p>
            <a:pPr marL="0" indent="0">
              <a:buNone/>
            </a:pPr>
            <a:r>
              <a:rPr lang="en-US" sz="1200" dirty="0"/>
              <a:t>  filter-&gt;</a:t>
            </a:r>
            <a:r>
              <a:rPr lang="en-US" sz="1200" dirty="0" err="1">
                <a:solidFill>
                  <a:srgbClr val="00B050"/>
                </a:solidFill>
              </a:rPr>
              <a:t>SetDirection</a:t>
            </a:r>
            <a:r>
              <a:rPr lang="en-US" sz="1200" dirty="0"/>
              <a:t>( </a:t>
            </a:r>
            <a:r>
              <a:rPr lang="en-US" sz="1200" dirty="0" err="1"/>
              <a:t>inputImage</a:t>
            </a:r>
            <a:r>
              <a:rPr lang="en-US" sz="1200" dirty="0"/>
              <a:t>-&gt;</a:t>
            </a:r>
            <a:r>
              <a:rPr lang="en-US" sz="1200" dirty="0" err="1">
                <a:solidFill>
                  <a:srgbClr val="00B050"/>
                </a:solidFill>
              </a:rPr>
              <a:t>GetDirection</a:t>
            </a:r>
            <a:r>
              <a:rPr lang="en-US" sz="1200" dirty="0"/>
              <a:t>() );</a:t>
            </a:r>
          </a:p>
          <a:p>
            <a:pPr marL="0" indent="0">
              <a:buNone/>
            </a:pPr>
            <a:r>
              <a:rPr lang="en-US" sz="1200" dirty="0"/>
              <a:t>  filter-&gt;</a:t>
            </a:r>
            <a:r>
              <a:rPr lang="en-US" sz="1200" dirty="0" err="1">
                <a:solidFill>
                  <a:srgbClr val="00B050"/>
                </a:solidFill>
              </a:rPr>
              <a:t>SetSpacing</a:t>
            </a:r>
            <a:r>
              <a:rPr lang="en-US" sz="1200" dirty="0"/>
              <a:t>( </a:t>
            </a:r>
            <a:r>
              <a:rPr lang="en-US" sz="1200" dirty="0" err="1"/>
              <a:t>inputImage</a:t>
            </a:r>
            <a:r>
              <a:rPr lang="en-US" sz="1200" dirty="0"/>
              <a:t>-&gt;</a:t>
            </a:r>
            <a:r>
              <a:rPr lang="en-US" sz="1200" dirty="0" err="1">
                <a:solidFill>
                  <a:srgbClr val="00B050"/>
                </a:solidFill>
              </a:rPr>
              <a:t>GetSpacing</a:t>
            </a:r>
            <a:r>
              <a:rPr lang="en-US" sz="1200" dirty="0"/>
              <a:t>() );</a:t>
            </a:r>
          </a:p>
          <a:p>
            <a:pPr marL="0" indent="0">
              <a:buNone/>
            </a:pPr>
            <a:r>
              <a:rPr lang="en-US" sz="1200" dirty="0"/>
              <a:t>  filter-&gt;</a:t>
            </a:r>
            <a:r>
              <a:rPr lang="en-US" sz="1200" dirty="0" err="1">
                <a:solidFill>
                  <a:srgbClr val="00B050"/>
                </a:solidFill>
              </a:rPr>
              <a:t>SetRegion</a:t>
            </a:r>
            <a:r>
              <a:rPr lang="en-US" sz="1200" dirty="0"/>
              <a:t>( </a:t>
            </a:r>
            <a:r>
              <a:rPr lang="en-US" sz="1200" dirty="0" err="1"/>
              <a:t>inputImage</a:t>
            </a:r>
            <a:r>
              <a:rPr lang="en-US" sz="1200" dirty="0"/>
              <a:t>-&gt;</a:t>
            </a:r>
            <a:r>
              <a:rPr lang="en-US" sz="1200" dirty="0" err="1">
                <a:solidFill>
                  <a:srgbClr val="00B050"/>
                </a:solidFill>
              </a:rPr>
              <a:t>GetBufferedRegion</a:t>
            </a:r>
            <a:r>
              <a:rPr lang="en-US" sz="1200" dirty="0"/>
              <a:t>() );</a:t>
            </a:r>
          </a:p>
          <a:p>
            <a:pPr marL="0" indent="0">
              <a:buNone/>
            </a:pPr>
            <a:endParaRPr lang="en-US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bool </a:t>
            </a:r>
            <a:r>
              <a:rPr lang="en-US" sz="1200" dirty="0" err="1">
                <a:solidFill>
                  <a:schemeClr val="bg1"/>
                </a:solidFill>
              </a:rPr>
              <a:t>letFilterManageMemory</a:t>
            </a:r>
            <a:r>
              <a:rPr lang="en-US" sz="1200" dirty="0">
                <a:solidFill>
                  <a:schemeClr val="bg1"/>
                </a:solidFill>
              </a:rPr>
              <a:t> = true;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filter-&gt;</a:t>
            </a:r>
            <a:r>
              <a:rPr lang="en-US" sz="1200" dirty="0" err="1">
                <a:solidFill>
                  <a:schemeClr val="bg1"/>
                </a:solidFill>
              </a:rPr>
              <a:t>SetImportPointer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outputMatrix.data_block</a:t>
            </a:r>
            <a:r>
              <a:rPr lang="en-US" sz="1200" dirty="0">
                <a:solidFill>
                  <a:schemeClr val="bg1"/>
                </a:solidFill>
              </a:rPr>
              <a:t>(), 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  rows * cols, </a:t>
            </a:r>
            <a:r>
              <a:rPr lang="en-US" sz="1200" dirty="0" err="1">
                <a:solidFill>
                  <a:schemeClr val="bg1"/>
                </a:solidFill>
              </a:rPr>
              <a:t>letFilterManageMemory</a:t>
            </a:r>
            <a:r>
              <a:rPr lang="en-US" sz="1200" dirty="0">
                <a:solidFill>
                  <a:schemeClr val="bg1"/>
                </a:solidFill>
              </a:rPr>
              <a:t> 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1200" dirty="0"/>
              <a:t>Initialize the </a:t>
            </a:r>
            <a:r>
              <a:rPr lang="en-US" sz="1200" dirty="0" err="1"/>
              <a:t>itk</a:t>
            </a:r>
            <a:r>
              <a:rPr lang="en-US" sz="1200" dirty="0"/>
              <a:t>::</a:t>
            </a:r>
            <a:r>
              <a:rPr lang="en-US" sz="1200" b="1" dirty="0" err="1">
                <a:solidFill>
                  <a:srgbClr val="22337C"/>
                </a:solidFill>
              </a:rPr>
              <a:t>ImportImageFilter</a:t>
            </a:r>
            <a:r>
              <a:rPr lang="en-US" sz="1200" dirty="0">
                <a:solidFill>
                  <a:srgbClr val="22337C"/>
                </a:solidFill>
              </a:rPr>
              <a:t> </a:t>
            </a:r>
            <a:r>
              <a:rPr lang="en-US" sz="1200" dirty="0"/>
              <a:t>class </a:t>
            </a:r>
            <a:r>
              <a:rPr lang="en-US" sz="1200" baseline="30000" dirty="0"/>
              <a:t>[1]</a:t>
            </a:r>
            <a:r>
              <a:rPr lang="en-US" sz="1200" dirty="0"/>
              <a:t>, which is used to transform data in the memory buffer to an </a:t>
            </a:r>
            <a:r>
              <a:rPr lang="en-US" sz="1200" dirty="0" err="1"/>
              <a:t>itk</a:t>
            </a:r>
            <a:r>
              <a:rPr lang="en-US" sz="1200" dirty="0"/>
              <a:t>::</a:t>
            </a:r>
            <a:r>
              <a:rPr lang="en-US" sz="1200" b="1" dirty="0">
                <a:solidFill>
                  <a:srgbClr val="22337C"/>
                </a:solidFill>
              </a:rPr>
              <a:t>Image</a:t>
            </a:r>
            <a:r>
              <a:rPr lang="en-US" sz="1200" dirty="0"/>
              <a:t>.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200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1200" dirty="0"/>
              <a:t>The properties are set as the same as the input image for consistency.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[1] http://www.itk.org/Doxygen/html/classitk_1_1ImportImageFilter.html</a:t>
            </a:r>
          </a:p>
        </p:txBody>
      </p:sp>
    </p:spTree>
    <p:extLst>
      <p:ext uri="{BB962C8B-B14F-4D97-AF65-F5344CB8AC3E}">
        <p14:creationId xmlns:p14="http://schemas.microsoft.com/office/powerpoint/2010/main" val="21776937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MatrixType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outputMatrix</a:t>
            </a:r>
            <a:r>
              <a:rPr lang="en-US" sz="1200" dirty="0">
                <a:solidFill>
                  <a:schemeClr val="bg1"/>
                </a:solidFill>
              </a:rPr>
              <a:t> = </a:t>
            </a:r>
            <a:r>
              <a:rPr lang="en-US" sz="1200" dirty="0" err="1">
                <a:solidFill>
                  <a:schemeClr val="bg1"/>
                </a:solidFill>
              </a:rPr>
              <a:t>vnl_matrix_inverse</a:t>
            </a:r>
            <a:r>
              <a:rPr lang="en-US" sz="1200" dirty="0">
                <a:solidFill>
                  <a:schemeClr val="bg1"/>
                </a:solidFill>
              </a:rPr>
              <a:t>&lt; </a:t>
            </a:r>
            <a:r>
              <a:rPr lang="en-US" sz="1200" dirty="0" err="1">
                <a:solidFill>
                  <a:schemeClr val="bg1"/>
                </a:solidFill>
              </a:rPr>
              <a:t>PixelType</a:t>
            </a:r>
            <a:r>
              <a:rPr lang="en-US" sz="1200" dirty="0">
                <a:solidFill>
                  <a:schemeClr val="bg1"/>
                </a:solidFill>
              </a:rPr>
              <a:t> &gt;(</a:t>
            </a:r>
            <a:r>
              <a:rPr lang="en-US" sz="1200" dirty="0" err="1">
                <a:solidFill>
                  <a:schemeClr val="bg1"/>
                </a:solidFill>
              </a:rPr>
              <a:t>inputMatrix</a:t>
            </a:r>
            <a:r>
              <a:rPr lang="en-US" sz="1200" dirty="0">
                <a:solidFill>
                  <a:schemeClr val="bg1"/>
                </a:solidFill>
              </a:rPr>
              <a:t>); </a:t>
            </a:r>
          </a:p>
          <a:p>
            <a:pPr marL="0" indent="0">
              <a:buNone/>
            </a:pPr>
            <a:endParaRPr lang="en-US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</a:t>
            </a:r>
            <a:r>
              <a:rPr lang="en-US" sz="1200" dirty="0" err="1">
                <a:solidFill>
                  <a:schemeClr val="bg1"/>
                </a:solidFill>
              </a:rPr>
              <a:t>ImportImageFilter</a:t>
            </a:r>
            <a:r>
              <a:rPr lang="en-US" sz="1200" dirty="0">
                <a:solidFill>
                  <a:schemeClr val="bg1"/>
                </a:solidFill>
              </a:rPr>
              <a:t>&lt; </a:t>
            </a:r>
            <a:r>
              <a:rPr lang="en-US" sz="1200" dirty="0" err="1">
                <a:solidFill>
                  <a:schemeClr val="bg1"/>
                </a:solidFill>
              </a:rPr>
              <a:t>PixelType</a:t>
            </a:r>
            <a:r>
              <a:rPr lang="en-US" sz="1200" dirty="0">
                <a:solidFill>
                  <a:schemeClr val="bg1"/>
                </a:solidFill>
              </a:rPr>
              <a:t>, 2&gt; </a:t>
            </a:r>
            <a:r>
              <a:rPr lang="en-US" sz="1200" dirty="0" err="1">
                <a:solidFill>
                  <a:schemeClr val="bg1"/>
                </a:solidFill>
              </a:rPr>
              <a:t>ImportFilterType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ImportFilterType</a:t>
            </a:r>
            <a:r>
              <a:rPr lang="en-US" sz="1200" dirty="0">
                <a:solidFill>
                  <a:schemeClr val="bg1"/>
                </a:solidFill>
              </a:rPr>
              <a:t>::Pointer filter = </a:t>
            </a:r>
            <a:r>
              <a:rPr lang="en-US" sz="1200" dirty="0" err="1">
                <a:solidFill>
                  <a:schemeClr val="bg1"/>
                </a:solidFill>
              </a:rPr>
              <a:t>ImportFilterType</a:t>
            </a:r>
            <a:r>
              <a:rPr lang="en-US" sz="1200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endParaRPr lang="en-US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filter-&gt;</a:t>
            </a:r>
            <a:r>
              <a:rPr lang="en-US" sz="1200" dirty="0" err="1">
                <a:solidFill>
                  <a:schemeClr val="bg1"/>
                </a:solidFill>
              </a:rPr>
              <a:t>SetOrigin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inputImage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GetOrigin</a:t>
            </a:r>
            <a:r>
              <a:rPr lang="en-US" sz="1200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filter-&gt;</a:t>
            </a:r>
            <a:r>
              <a:rPr lang="en-US" sz="1200" dirty="0" err="1">
                <a:solidFill>
                  <a:schemeClr val="bg1"/>
                </a:solidFill>
              </a:rPr>
              <a:t>SetDirection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inputImage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GetDirection</a:t>
            </a:r>
            <a:r>
              <a:rPr lang="en-US" sz="1200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filter-&gt;</a:t>
            </a:r>
            <a:r>
              <a:rPr lang="en-US" sz="1200" dirty="0" err="1">
                <a:solidFill>
                  <a:schemeClr val="bg1"/>
                </a:solidFill>
              </a:rPr>
              <a:t>SetSpacing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inputImage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GetSpacing</a:t>
            </a:r>
            <a:r>
              <a:rPr lang="en-US" sz="1200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filter-&gt;</a:t>
            </a:r>
            <a:r>
              <a:rPr lang="en-US" sz="1200" dirty="0" err="1">
                <a:solidFill>
                  <a:schemeClr val="bg1"/>
                </a:solidFill>
              </a:rPr>
              <a:t>SetRegion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inputImage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GetBufferedRegion</a:t>
            </a:r>
            <a:r>
              <a:rPr lang="en-US" sz="1200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>
                <a:solidFill>
                  <a:srgbClr val="FF0000"/>
                </a:solidFill>
              </a:rPr>
              <a:t>bool</a:t>
            </a:r>
            <a:r>
              <a:rPr lang="en-US" sz="1200" dirty="0"/>
              <a:t> </a:t>
            </a:r>
            <a:r>
              <a:rPr lang="en-US" sz="1200" b="1" dirty="0" err="1">
                <a:solidFill>
                  <a:srgbClr val="7030A0"/>
                </a:solidFill>
              </a:rPr>
              <a:t>letFilterManageMemory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0070C0"/>
                </a:solidFill>
              </a:rPr>
              <a:t>true</a:t>
            </a:r>
            <a:r>
              <a:rPr lang="en-US" sz="1200" dirty="0"/>
              <a:t>;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>
                <a:solidFill>
                  <a:schemeClr val="bg1"/>
                </a:solidFill>
              </a:rPr>
              <a:t>filter-&gt;</a:t>
            </a:r>
            <a:r>
              <a:rPr lang="en-US" sz="1200" dirty="0" err="1">
                <a:solidFill>
                  <a:schemeClr val="bg1"/>
                </a:solidFill>
              </a:rPr>
              <a:t>SetImportPointer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outputMatrix.data_block</a:t>
            </a:r>
            <a:r>
              <a:rPr lang="en-US" sz="1200" dirty="0">
                <a:solidFill>
                  <a:schemeClr val="bg1"/>
                </a:solidFill>
              </a:rPr>
              <a:t>(), 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  rows * cols, </a:t>
            </a:r>
            <a:r>
              <a:rPr lang="en-US" sz="1200" dirty="0" err="1">
                <a:solidFill>
                  <a:schemeClr val="bg1"/>
                </a:solidFill>
              </a:rPr>
              <a:t>letFilterManageMemory</a:t>
            </a:r>
            <a:r>
              <a:rPr lang="en-US" sz="1200" dirty="0">
                <a:solidFill>
                  <a:schemeClr val="bg1"/>
                </a:solidFill>
              </a:rPr>
              <a:t> 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/>
              <a:t>This ensures that the class handles its own memory instead of the user.</a:t>
            </a:r>
          </a:p>
        </p:txBody>
      </p:sp>
    </p:spTree>
    <p:extLst>
      <p:ext uri="{BB962C8B-B14F-4D97-AF65-F5344CB8AC3E}">
        <p14:creationId xmlns:p14="http://schemas.microsoft.com/office/powerpoint/2010/main" val="32193225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MatrixType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outputMatrix</a:t>
            </a:r>
            <a:r>
              <a:rPr lang="en-US" sz="1200" dirty="0">
                <a:solidFill>
                  <a:schemeClr val="bg1"/>
                </a:solidFill>
              </a:rPr>
              <a:t> = </a:t>
            </a:r>
            <a:r>
              <a:rPr lang="en-US" sz="1200" dirty="0" err="1">
                <a:solidFill>
                  <a:schemeClr val="bg1"/>
                </a:solidFill>
              </a:rPr>
              <a:t>vnl_matrix_inverse</a:t>
            </a:r>
            <a:r>
              <a:rPr lang="en-US" sz="1200" dirty="0">
                <a:solidFill>
                  <a:schemeClr val="bg1"/>
                </a:solidFill>
              </a:rPr>
              <a:t>&lt; </a:t>
            </a:r>
            <a:r>
              <a:rPr lang="en-US" sz="1200" dirty="0" err="1">
                <a:solidFill>
                  <a:schemeClr val="bg1"/>
                </a:solidFill>
              </a:rPr>
              <a:t>PixelType</a:t>
            </a:r>
            <a:r>
              <a:rPr lang="en-US" sz="1200" dirty="0">
                <a:solidFill>
                  <a:schemeClr val="bg1"/>
                </a:solidFill>
              </a:rPr>
              <a:t> &gt;(</a:t>
            </a:r>
            <a:r>
              <a:rPr lang="en-US" sz="1200" dirty="0" err="1">
                <a:solidFill>
                  <a:schemeClr val="bg1"/>
                </a:solidFill>
              </a:rPr>
              <a:t>inputMatrix</a:t>
            </a:r>
            <a:r>
              <a:rPr lang="en-US" sz="1200" dirty="0">
                <a:solidFill>
                  <a:schemeClr val="bg1"/>
                </a:solidFill>
              </a:rPr>
              <a:t>); </a:t>
            </a:r>
          </a:p>
          <a:p>
            <a:pPr marL="0" indent="0">
              <a:buNone/>
            </a:pPr>
            <a:endParaRPr lang="en-US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</a:t>
            </a:r>
            <a:r>
              <a:rPr lang="en-US" sz="1200" dirty="0" err="1">
                <a:solidFill>
                  <a:schemeClr val="bg1"/>
                </a:solidFill>
              </a:rPr>
              <a:t>ImportImageFilter</a:t>
            </a:r>
            <a:r>
              <a:rPr lang="en-US" sz="1200" dirty="0">
                <a:solidFill>
                  <a:schemeClr val="bg1"/>
                </a:solidFill>
              </a:rPr>
              <a:t>&lt; </a:t>
            </a:r>
            <a:r>
              <a:rPr lang="en-US" sz="1200" dirty="0" err="1">
                <a:solidFill>
                  <a:schemeClr val="bg1"/>
                </a:solidFill>
              </a:rPr>
              <a:t>PixelType</a:t>
            </a:r>
            <a:r>
              <a:rPr lang="en-US" sz="1200" dirty="0">
                <a:solidFill>
                  <a:schemeClr val="bg1"/>
                </a:solidFill>
              </a:rPr>
              <a:t>, 2&gt; </a:t>
            </a:r>
            <a:r>
              <a:rPr lang="en-US" sz="1200" dirty="0" err="1">
                <a:solidFill>
                  <a:schemeClr val="bg1"/>
                </a:solidFill>
              </a:rPr>
              <a:t>ImportFilterType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ImportFilterType</a:t>
            </a:r>
            <a:r>
              <a:rPr lang="en-US" sz="1200" dirty="0">
                <a:solidFill>
                  <a:schemeClr val="bg1"/>
                </a:solidFill>
              </a:rPr>
              <a:t>::Pointer filter = </a:t>
            </a:r>
            <a:r>
              <a:rPr lang="en-US" sz="1200" dirty="0" err="1">
                <a:solidFill>
                  <a:schemeClr val="bg1"/>
                </a:solidFill>
              </a:rPr>
              <a:t>ImportFilterType</a:t>
            </a:r>
            <a:r>
              <a:rPr lang="en-US" sz="1200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endParaRPr lang="en-US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filter-&gt;</a:t>
            </a:r>
            <a:r>
              <a:rPr lang="en-US" sz="1200" dirty="0" err="1">
                <a:solidFill>
                  <a:schemeClr val="bg1"/>
                </a:solidFill>
              </a:rPr>
              <a:t>SetOrigin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inputImage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GetOrigin</a:t>
            </a:r>
            <a:r>
              <a:rPr lang="en-US" sz="1200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filter-&gt;</a:t>
            </a:r>
            <a:r>
              <a:rPr lang="en-US" sz="1200" dirty="0" err="1">
                <a:solidFill>
                  <a:schemeClr val="bg1"/>
                </a:solidFill>
              </a:rPr>
              <a:t>SetDirection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inputImage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GetDirection</a:t>
            </a:r>
            <a:r>
              <a:rPr lang="en-US" sz="1200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filter-&gt;</a:t>
            </a:r>
            <a:r>
              <a:rPr lang="en-US" sz="1200" dirty="0" err="1">
                <a:solidFill>
                  <a:schemeClr val="bg1"/>
                </a:solidFill>
              </a:rPr>
              <a:t>SetSpacing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inputImage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GetSpacing</a:t>
            </a:r>
            <a:r>
              <a:rPr lang="en-US" sz="1200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filter-&gt;</a:t>
            </a:r>
            <a:r>
              <a:rPr lang="en-US" sz="1200" dirty="0" err="1">
                <a:solidFill>
                  <a:schemeClr val="bg1"/>
                </a:solidFill>
              </a:rPr>
              <a:t>SetRegion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inputImage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GetBufferedRegion</a:t>
            </a:r>
            <a:r>
              <a:rPr lang="en-US" sz="1200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>
                <a:solidFill>
                  <a:srgbClr val="FF0000"/>
                </a:solidFill>
              </a:rPr>
              <a:t>bool</a:t>
            </a:r>
            <a:r>
              <a:rPr lang="en-US" sz="1200" dirty="0"/>
              <a:t> </a:t>
            </a:r>
            <a:r>
              <a:rPr lang="en-US" sz="1200" b="1" dirty="0" err="1">
                <a:solidFill>
                  <a:srgbClr val="7030A0"/>
                </a:solidFill>
              </a:rPr>
              <a:t>letFilterManageMemory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0070C0"/>
                </a:solidFill>
              </a:rPr>
              <a:t>true</a:t>
            </a:r>
            <a:r>
              <a:rPr lang="en-US" sz="1200" dirty="0"/>
              <a:t>;</a:t>
            </a:r>
          </a:p>
          <a:p>
            <a:pPr marL="0" indent="0">
              <a:buNone/>
            </a:pPr>
            <a:r>
              <a:rPr lang="en-US" sz="1200" dirty="0"/>
              <a:t>  filter-&gt;</a:t>
            </a:r>
            <a:r>
              <a:rPr lang="en-US" sz="1200" dirty="0" err="1">
                <a:solidFill>
                  <a:srgbClr val="00B050"/>
                </a:solidFill>
              </a:rPr>
              <a:t>SetImportPointer</a:t>
            </a:r>
            <a:r>
              <a:rPr lang="en-US" sz="1200" dirty="0"/>
              <a:t>( </a:t>
            </a:r>
            <a:r>
              <a:rPr lang="en-US" sz="1200" dirty="0" err="1"/>
              <a:t>outputMatrix.</a:t>
            </a:r>
            <a:r>
              <a:rPr lang="en-US" sz="1200" dirty="0" err="1">
                <a:solidFill>
                  <a:srgbClr val="FF0000"/>
                </a:solidFill>
              </a:rPr>
              <a:t>data_block</a:t>
            </a:r>
            <a:r>
              <a:rPr lang="en-US" sz="1200" dirty="0"/>
              <a:t>(), </a:t>
            </a:r>
          </a:p>
          <a:p>
            <a:pPr marL="0" indent="0">
              <a:buNone/>
            </a:pPr>
            <a:r>
              <a:rPr lang="en-US" sz="1200" dirty="0"/>
              <a:t>    rows * cols, </a:t>
            </a:r>
            <a:r>
              <a:rPr lang="en-US" sz="1200" dirty="0" err="1"/>
              <a:t>letFilterManageMemory</a:t>
            </a:r>
            <a:r>
              <a:rPr lang="en-US" sz="1200" dirty="0"/>
              <a:t> );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/>
              <a:t>Tell the filter where the block of data is in the memory and get structure it in accordance with the size.</a:t>
            </a:r>
          </a:p>
        </p:txBody>
      </p:sp>
    </p:spTree>
    <p:extLst>
      <p:ext uri="{BB962C8B-B14F-4D97-AF65-F5344CB8AC3E}">
        <p14:creationId xmlns:p14="http://schemas.microsoft.com/office/powerpoint/2010/main" val="22557123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>
                <a:solidFill>
                  <a:srgbClr val="00B0F0"/>
                </a:solidFill>
              </a:rPr>
              <a:t>typedef</a:t>
            </a:r>
            <a:r>
              <a:rPr lang="en-US" sz="1200" dirty="0">
                <a:solidFill>
                  <a:srgbClr val="00B0F0"/>
                </a:solidFill>
              </a:rPr>
              <a:t> </a:t>
            </a:r>
            <a:r>
              <a:rPr lang="en-US" sz="1200" dirty="0" err="1"/>
              <a:t>itk</a:t>
            </a:r>
            <a:r>
              <a:rPr lang="en-US" sz="1200" dirty="0"/>
              <a:t>::</a:t>
            </a:r>
            <a:r>
              <a:rPr lang="en-US" sz="1200" dirty="0" err="1">
                <a:solidFill>
                  <a:srgbClr val="00B050"/>
                </a:solidFill>
              </a:rPr>
              <a:t>ImageFileWriter</a:t>
            </a:r>
            <a:r>
              <a:rPr lang="en-US" sz="1200" dirty="0"/>
              <a:t>&lt; </a:t>
            </a:r>
            <a:r>
              <a:rPr lang="en-US" sz="1200" dirty="0" err="1">
                <a:solidFill>
                  <a:srgbClr val="FF0000"/>
                </a:solidFill>
              </a:rPr>
              <a:t>ImageType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/>
              <a:t>&gt; </a:t>
            </a:r>
            <a:r>
              <a:rPr lang="en-US" sz="1200" dirty="0" err="1"/>
              <a:t>WriterType</a:t>
            </a:r>
            <a:r>
              <a:rPr lang="en-US" sz="1200" dirty="0"/>
              <a:t>;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/>
              <a:t>WriterType</a:t>
            </a:r>
            <a:r>
              <a:rPr lang="en-US" sz="1200" dirty="0"/>
              <a:t>::</a:t>
            </a:r>
            <a:r>
              <a:rPr lang="en-US" sz="1200" dirty="0">
                <a:solidFill>
                  <a:srgbClr val="00B050"/>
                </a:solidFill>
              </a:rPr>
              <a:t>Pointer</a:t>
            </a:r>
            <a:r>
              <a:rPr lang="en-US" sz="1200" dirty="0"/>
              <a:t> writer = </a:t>
            </a:r>
            <a:r>
              <a:rPr lang="en-US" sz="1200" dirty="0" err="1"/>
              <a:t>WriterType</a:t>
            </a:r>
            <a:r>
              <a:rPr lang="en-US" sz="1200" dirty="0"/>
              <a:t>::</a:t>
            </a:r>
            <a:r>
              <a:rPr lang="en-US" sz="1200" dirty="0">
                <a:solidFill>
                  <a:srgbClr val="00B050"/>
                </a:solidFill>
              </a:rPr>
              <a:t>New</a:t>
            </a:r>
            <a:r>
              <a:rPr lang="en-US" sz="1200" dirty="0"/>
              <a:t>();</a:t>
            </a:r>
          </a:p>
          <a:p>
            <a:pPr marL="0" indent="0">
              <a:buNone/>
            </a:pPr>
            <a:r>
              <a:rPr lang="en-US" sz="1200" dirty="0"/>
              <a:t>  writer-&gt;</a:t>
            </a:r>
            <a:r>
              <a:rPr lang="en-US" sz="1200" dirty="0" err="1">
                <a:solidFill>
                  <a:srgbClr val="00B050"/>
                </a:solidFill>
              </a:rPr>
              <a:t>SetInput</a:t>
            </a:r>
            <a:r>
              <a:rPr lang="en-US" sz="1200" dirty="0"/>
              <a:t>( filter-&gt;</a:t>
            </a:r>
            <a:r>
              <a:rPr lang="en-US" sz="1200" dirty="0" err="1">
                <a:solidFill>
                  <a:srgbClr val="00B050"/>
                </a:solidFill>
              </a:rPr>
              <a:t>GetOutput</a:t>
            </a:r>
            <a:r>
              <a:rPr lang="en-US" sz="1200" dirty="0"/>
              <a:t>() );</a:t>
            </a:r>
          </a:p>
          <a:p>
            <a:pPr marL="0" indent="0">
              <a:buNone/>
            </a:pPr>
            <a:r>
              <a:rPr lang="en-US" sz="1200" dirty="0"/>
              <a:t>  writer-&gt;</a:t>
            </a:r>
            <a:r>
              <a:rPr lang="en-US" sz="1200" dirty="0" err="1">
                <a:solidFill>
                  <a:srgbClr val="00B050"/>
                </a:solidFill>
              </a:rPr>
              <a:t>SetFileName</a:t>
            </a:r>
            <a:r>
              <a:rPr lang="en-US" sz="1200" dirty="0"/>
              <a:t>( </a:t>
            </a:r>
            <a:r>
              <a:rPr lang="en-US" sz="1200" dirty="0" err="1"/>
              <a:t>outputFName</a:t>
            </a:r>
            <a:r>
              <a:rPr lang="en-US" sz="1200" dirty="0"/>
              <a:t> );</a:t>
            </a:r>
          </a:p>
          <a:p>
            <a:pPr marL="0" indent="0">
              <a:buNone/>
            </a:pPr>
            <a:r>
              <a:rPr lang="en-US" sz="1200" dirty="0"/>
              <a:t>  writer-&gt;</a:t>
            </a:r>
            <a:r>
              <a:rPr lang="en-US" sz="1200" dirty="0">
                <a:solidFill>
                  <a:srgbClr val="00B050"/>
                </a:solidFill>
              </a:rPr>
              <a:t>Write</a:t>
            </a:r>
            <a:r>
              <a:rPr lang="en-US" sz="1200" dirty="0"/>
              <a:t>();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/>
              <a:t>Write the output of the </a:t>
            </a:r>
            <a:r>
              <a:rPr lang="en-US" sz="1200" dirty="0" err="1"/>
              <a:t>importImageFilter</a:t>
            </a:r>
            <a:r>
              <a:rPr lang="en-US" sz="1200" dirty="0"/>
              <a:t> class to the specified file.</a:t>
            </a:r>
          </a:p>
        </p:txBody>
      </p:sp>
    </p:spTree>
    <p:extLst>
      <p:ext uri="{BB962C8B-B14F-4D97-AF65-F5344CB8AC3E}">
        <p14:creationId xmlns:p14="http://schemas.microsoft.com/office/powerpoint/2010/main" val="16725841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?</a:t>
            </a:r>
          </a:p>
        </p:txBody>
      </p:sp>
      <p:sp>
        <p:nvSpPr>
          <p:cNvPr id="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</p:spPr>
        <p:txBody>
          <a:bodyPr/>
          <a:lstStyle/>
          <a:p>
            <a:r>
              <a:rPr lang="en-US" dirty="0"/>
              <a:t>tutorials@cbica.upenn.edu </a:t>
            </a:r>
          </a:p>
        </p:txBody>
      </p:sp>
    </p:spTree>
    <p:extLst>
      <p:ext uri="{BB962C8B-B14F-4D97-AF65-F5344CB8AC3E}">
        <p14:creationId xmlns:p14="http://schemas.microsoft.com/office/powerpoint/2010/main" val="3925620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Classes demonstrated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/>
              <a:t>itk</a:t>
            </a:r>
            <a:r>
              <a:rPr lang="en-US" dirty="0"/>
              <a:t>::</a:t>
            </a:r>
            <a:r>
              <a:rPr lang="en-US" dirty="0" err="1">
                <a:solidFill>
                  <a:srgbClr val="C00000"/>
                </a:solidFill>
              </a:rPr>
              <a:t>itkImportImageFilter</a:t>
            </a:r>
            <a:r>
              <a:rPr lang="en-US" dirty="0"/>
              <a:t> </a:t>
            </a:r>
            <a:r>
              <a:rPr lang="en-US" baseline="30000" dirty="0"/>
              <a:t>[1]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This class enables importing image data from the memory buffer.</a:t>
            </a:r>
            <a:endParaRPr lang="en-US" b="1" dirty="0">
              <a:solidFill>
                <a:srgbClr val="22337C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</p:spPr>
        <p:txBody>
          <a:bodyPr/>
          <a:lstStyle/>
          <a:p>
            <a:r>
              <a:rPr lang="en-US" dirty="0"/>
              <a:t>[1] http://www.itk.org/Doxygen/html/classitk_1_1ImportImageFilter.html</a:t>
            </a:r>
          </a:p>
        </p:txBody>
      </p:sp>
    </p:spTree>
    <p:extLst>
      <p:ext uri="{BB962C8B-B14F-4D97-AF65-F5344CB8AC3E}">
        <p14:creationId xmlns:p14="http://schemas.microsoft.com/office/powerpoint/2010/main" val="3758744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Classes demonstrated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VNL data structures </a:t>
            </a:r>
            <a:r>
              <a:rPr lang="en-US" baseline="30000" dirty="0"/>
              <a:t>[2]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VNL is distributed along with ITK and it is used for complex mathematical operations.</a:t>
            </a:r>
          </a:p>
          <a:p>
            <a:pPr marL="0" indent="0">
              <a:buNone/>
            </a:pPr>
            <a:endParaRPr lang="en-US" b="1" dirty="0">
              <a:solidFill>
                <a:srgbClr val="22337C"/>
              </a:solidFill>
            </a:endParaRPr>
          </a:p>
          <a:p>
            <a:pPr marL="0" indent="0">
              <a:buNone/>
            </a:pPr>
            <a:r>
              <a:rPr lang="en-US" b="1" dirty="0" err="1">
                <a:solidFill>
                  <a:srgbClr val="22337C"/>
                </a:solidFill>
              </a:rPr>
              <a:t>vnl_matrix</a:t>
            </a:r>
            <a:r>
              <a:rPr lang="en-US" dirty="0"/>
              <a:t>,</a:t>
            </a:r>
            <a:r>
              <a:rPr lang="en-US" b="1" dirty="0">
                <a:solidFill>
                  <a:srgbClr val="22337C"/>
                </a:solidFill>
              </a:rPr>
              <a:t> </a:t>
            </a:r>
            <a:r>
              <a:rPr lang="en-US" b="1" dirty="0" err="1">
                <a:solidFill>
                  <a:srgbClr val="22337C"/>
                </a:solidFill>
              </a:rPr>
              <a:t>vnl_vector</a:t>
            </a:r>
            <a:r>
              <a:rPr lang="en-US" b="1" dirty="0">
                <a:solidFill>
                  <a:srgbClr val="22337C"/>
                </a:solidFill>
              </a:rPr>
              <a:t> </a:t>
            </a:r>
            <a:r>
              <a:rPr lang="en-US" dirty="0"/>
              <a:t>are some of the data structures provided</a:t>
            </a:r>
            <a:endParaRPr lang="en-US" b="1" dirty="0">
              <a:solidFill>
                <a:srgbClr val="22337C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</p:spPr>
        <p:txBody>
          <a:bodyPr/>
          <a:lstStyle/>
          <a:p>
            <a:r>
              <a:rPr lang="en-US" dirty="0"/>
              <a:t>[2] http://public.kitware.com/vxl/doc/release/books/core/book_6.html</a:t>
            </a:r>
          </a:p>
        </p:txBody>
      </p:sp>
    </p:spTree>
    <p:extLst>
      <p:ext uri="{BB962C8B-B14F-4D97-AF65-F5344CB8AC3E}">
        <p14:creationId xmlns:p14="http://schemas.microsoft.com/office/powerpoint/2010/main" val="2281295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r>
              <a:rPr lang="en-US" dirty="0">
                <a:solidFill>
                  <a:srgbClr val="00B0F0"/>
                </a:solidFill>
              </a:rPr>
              <a:t>template</a:t>
            </a:r>
            <a:r>
              <a:rPr lang="en-US" dirty="0"/>
              <a:t> &lt;class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&gt;</a:t>
            </a:r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r>
              <a:rPr lang="en-US" dirty="0">
                <a:solidFill>
                  <a:srgbClr val="FF0000"/>
                </a:solidFill>
              </a:rPr>
              <a:t>void</a:t>
            </a:r>
            <a:r>
              <a:rPr lang="en-US" dirty="0"/>
              <a:t> </a:t>
            </a:r>
            <a:r>
              <a:rPr lang="en-US" dirty="0" err="1"/>
              <a:t>SafeReadImage</a:t>
            </a:r>
            <a:r>
              <a:rPr lang="en-US" dirty="0"/>
              <a:t>(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Pointer</a:t>
            </a:r>
            <a:r>
              <a:rPr lang="en-US" dirty="0"/>
              <a:t> image, </a:t>
            </a:r>
            <a:r>
              <a:rPr lang="en-US" dirty="0" err="1"/>
              <a:t>const</a:t>
            </a:r>
            <a:r>
              <a:rPr lang="en-US" dirty="0"/>
              <a:t>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string</a:t>
            </a:r>
            <a:r>
              <a:rPr lang="en-US" dirty="0"/>
              <a:t> &amp;</a:t>
            </a:r>
            <a:r>
              <a:rPr lang="en-US" dirty="0" err="1"/>
              <a:t>fName</a:t>
            </a:r>
            <a:r>
              <a:rPr lang="en-US" dirty="0"/>
              <a:t>)</a:t>
            </a:r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r>
              <a:rPr lang="en-US" dirty="0"/>
              <a:t>{</a:t>
            </a:r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r>
              <a:rPr lang="en-US" dirty="0" err="1">
                <a:solidFill>
                  <a:srgbClr val="00B0F0"/>
                </a:solidFill>
              </a:rPr>
              <a:t>typedef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/>
              <a:t>itk</a:t>
            </a:r>
            <a:r>
              <a:rPr lang="en-US" dirty="0"/>
              <a:t>::</a:t>
            </a:r>
            <a:r>
              <a:rPr lang="en-US" dirty="0" err="1">
                <a:solidFill>
                  <a:srgbClr val="00B050"/>
                </a:solidFill>
              </a:rPr>
              <a:t>ImageFileReader</a:t>
            </a:r>
            <a:r>
              <a:rPr lang="en-US" dirty="0"/>
              <a:t>&lt;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&gt; </a:t>
            </a:r>
            <a:r>
              <a:rPr lang="en-US" dirty="0" err="1">
                <a:solidFill>
                  <a:srgbClr val="FF0000"/>
                </a:solidFill>
              </a:rPr>
              <a:t>ImageReaderType</a:t>
            </a:r>
            <a:r>
              <a:rPr lang="en-US" dirty="0"/>
              <a:t>;</a:t>
            </a:r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r>
              <a:rPr lang="en-US" dirty="0"/>
              <a:t>  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ImageReaderType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Pointer</a:t>
            </a:r>
            <a:r>
              <a:rPr lang="en-US" dirty="0"/>
              <a:t> reader = </a:t>
            </a:r>
            <a:r>
              <a:rPr lang="en-US" dirty="0" err="1"/>
              <a:t>ImageReaderType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New</a:t>
            </a:r>
            <a:r>
              <a:rPr lang="en-US" dirty="0"/>
              <a:t>();</a:t>
            </a:r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r>
              <a:rPr lang="en-US" dirty="0"/>
              <a:t>  reader-&gt;</a:t>
            </a:r>
            <a:r>
              <a:rPr lang="en-US" dirty="0" err="1">
                <a:solidFill>
                  <a:srgbClr val="00B050"/>
                </a:solidFill>
              </a:rPr>
              <a:t>SetFileName</a:t>
            </a:r>
            <a:r>
              <a:rPr lang="en-US" dirty="0"/>
              <a:t>( </a:t>
            </a:r>
            <a:r>
              <a:rPr lang="en-US" dirty="0" err="1"/>
              <a:t>fName</a:t>
            </a:r>
            <a:r>
              <a:rPr lang="en-US" dirty="0"/>
              <a:t> );</a:t>
            </a:r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endParaRPr lang="en-US" sz="300" dirty="0"/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r>
              <a:rPr lang="en-US" dirty="0"/>
              <a:t>  try</a:t>
            </a:r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r>
              <a:rPr lang="en-US" dirty="0"/>
              <a:t>    reader-&gt;</a:t>
            </a:r>
            <a:r>
              <a:rPr lang="en-US" dirty="0">
                <a:solidFill>
                  <a:srgbClr val="00B050"/>
                </a:solidFill>
              </a:rPr>
              <a:t>Update</a:t>
            </a:r>
            <a:r>
              <a:rPr lang="en-US" dirty="0"/>
              <a:t>();</a:t>
            </a:r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endParaRPr lang="en-US" sz="300" dirty="0"/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r>
              <a:rPr lang="en-US" dirty="0"/>
              <a:t>  catch (</a:t>
            </a:r>
            <a:r>
              <a:rPr lang="en-US" dirty="0" err="1"/>
              <a:t>itk</a:t>
            </a:r>
            <a:r>
              <a:rPr lang="en-US" dirty="0"/>
              <a:t>::</a:t>
            </a:r>
            <a:r>
              <a:rPr lang="en-US" dirty="0" err="1">
                <a:solidFill>
                  <a:srgbClr val="00B050"/>
                </a:solidFill>
              </a:rPr>
              <a:t>ExceptionObject</a:t>
            </a:r>
            <a:r>
              <a:rPr lang="en-US" dirty="0"/>
              <a:t>&amp; e)</a:t>
            </a:r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r>
              <a:rPr lang="en-US" dirty="0"/>
              <a:t>  {</a:t>
            </a:r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>
                <a:solidFill>
                  <a:srgbClr val="00B050"/>
                </a:solidFill>
              </a:rPr>
              <a:t>cerr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/>
              <a:t>&lt;&lt; "Exception caught: " &lt;&lt; </a:t>
            </a:r>
            <a:r>
              <a:rPr lang="en-US" dirty="0" err="1"/>
              <a:t>e.what</a:t>
            </a:r>
            <a:r>
              <a:rPr lang="en-US" dirty="0"/>
              <a:t>() ;</a:t>
            </a:r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r>
              <a:rPr lang="en-US" dirty="0"/>
              <a:t>    </a:t>
            </a:r>
            <a:r>
              <a:rPr lang="en-US" dirty="0">
                <a:solidFill>
                  <a:srgbClr val="FF0000"/>
                </a:solidFill>
              </a:rPr>
              <a:t>exit</a:t>
            </a:r>
            <a:r>
              <a:rPr lang="en-US" dirty="0"/>
              <a:t>( </a:t>
            </a:r>
            <a:r>
              <a:rPr lang="en-US" dirty="0">
                <a:solidFill>
                  <a:srgbClr val="00B0F0"/>
                </a:solidFill>
              </a:rPr>
              <a:t>EXIT_FAILURE</a:t>
            </a:r>
            <a:r>
              <a:rPr lang="en-US" dirty="0"/>
              <a:t> );</a:t>
            </a:r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r>
              <a:rPr lang="en-US" dirty="0"/>
              <a:t>  }</a:t>
            </a:r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r>
              <a:rPr lang="en-US" dirty="0"/>
              <a:t>  image-&gt;</a:t>
            </a:r>
            <a:r>
              <a:rPr lang="en-US" dirty="0">
                <a:solidFill>
                  <a:srgbClr val="00B050"/>
                </a:solidFill>
              </a:rPr>
              <a:t>Graft</a:t>
            </a:r>
            <a:r>
              <a:rPr lang="en-US" dirty="0"/>
              <a:t>( reader-&gt;</a:t>
            </a:r>
            <a:r>
              <a:rPr lang="en-US" dirty="0" err="1">
                <a:solidFill>
                  <a:srgbClr val="00B050"/>
                </a:solidFill>
              </a:rPr>
              <a:t>GetOutput</a:t>
            </a:r>
            <a:r>
              <a:rPr lang="en-US" dirty="0"/>
              <a:t>() );</a:t>
            </a:r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r>
              <a:rPr lang="en-US" dirty="0"/>
              <a:t>  </a:t>
            </a:r>
            <a:r>
              <a:rPr lang="en-US" dirty="0">
                <a:solidFill>
                  <a:srgbClr val="FF0000"/>
                </a:solidFill>
              </a:rPr>
              <a:t>return</a:t>
            </a:r>
            <a:r>
              <a:rPr lang="en-US" dirty="0"/>
              <a:t>;</a:t>
            </a:r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r>
              <a:rPr lang="en-US" dirty="0"/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Type safe code to read an image from supplied file name and throw an exception of there is an issue.</a:t>
            </a:r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Code borrows from the first ITK tutorial where image reading is explained.</a:t>
            </a:r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761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 err="1">
                <a:solidFill>
                  <a:srgbClr val="FF0000"/>
                </a:solidFill>
              </a:rPr>
              <a:t>int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/>
              <a:t>main( </a:t>
            </a:r>
            <a:r>
              <a:rPr lang="en-US" sz="1200" dirty="0" err="1">
                <a:solidFill>
                  <a:srgbClr val="FF0000"/>
                </a:solidFill>
              </a:rPr>
              <a:t>int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err="1"/>
              <a:t>argc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FF0000"/>
                </a:solidFill>
              </a:rPr>
              <a:t>char</a:t>
            </a:r>
            <a:r>
              <a:rPr lang="en-US" sz="1200" dirty="0"/>
              <a:t> **</a:t>
            </a:r>
            <a:r>
              <a:rPr lang="en-US" sz="1200" dirty="0" err="1"/>
              <a:t>argv</a:t>
            </a:r>
            <a:r>
              <a:rPr lang="en-US" sz="1200" dirty="0"/>
              <a:t> )</a:t>
            </a:r>
          </a:p>
          <a:p>
            <a:pPr marL="0" indent="0">
              <a:buNone/>
            </a:pPr>
            <a:r>
              <a:rPr lang="en-US" sz="1200" dirty="0"/>
              <a:t>{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>
                <a:solidFill>
                  <a:srgbClr val="00B050"/>
                </a:solidFill>
              </a:rPr>
              <a:t>// … obtain file names from command line</a:t>
            </a:r>
            <a:endParaRPr lang="en-US" sz="1200" dirty="0"/>
          </a:p>
          <a:p>
            <a:pPr marL="0" indent="0">
              <a:buNone/>
            </a:pPr>
            <a:r>
              <a:rPr lang="en-US" sz="1200" dirty="0"/>
              <a:t> </a:t>
            </a:r>
            <a:r>
              <a:rPr lang="en-US" sz="1200" dirty="0" err="1"/>
              <a:t>itk</a:t>
            </a:r>
            <a:r>
              <a:rPr lang="en-US" sz="1200" dirty="0"/>
              <a:t>::</a:t>
            </a:r>
            <a:r>
              <a:rPr lang="en-US" sz="1200" dirty="0" err="1">
                <a:solidFill>
                  <a:srgbClr val="00B0F0"/>
                </a:solidFill>
              </a:rPr>
              <a:t>ImageIOBase</a:t>
            </a:r>
            <a:r>
              <a:rPr lang="en-US" sz="1200" dirty="0"/>
              <a:t>::</a:t>
            </a:r>
            <a:r>
              <a:rPr lang="en-US" sz="1200" dirty="0">
                <a:solidFill>
                  <a:srgbClr val="FF0000"/>
                </a:solidFill>
              </a:rPr>
              <a:t>Pointer</a:t>
            </a:r>
            <a:r>
              <a:rPr lang="en-US" sz="1200" dirty="0"/>
              <a:t> </a:t>
            </a:r>
            <a:r>
              <a:rPr lang="en-US" sz="1200" dirty="0" err="1"/>
              <a:t>im_base</a:t>
            </a:r>
            <a:r>
              <a:rPr lang="en-US" sz="1200" dirty="0"/>
              <a:t> = </a:t>
            </a:r>
            <a:r>
              <a:rPr lang="en-US" sz="1200" dirty="0" err="1"/>
              <a:t>itk</a:t>
            </a:r>
            <a:r>
              <a:rPr lang="en-US" sz="1200" dirty="0"/>
              <a:t>::</a:t>
            </a:r>
            <a:r>
              <a:rPr lang="en-US" sz="1200" dirty="0" err="1">
                <a:solidFill>
                  <a:srgbClr val="00B0F0"/>
                </a:solidFill>
              </a:rPr>
              <a:t>ImageIOFactory</a:t>
            </a:r>
            <a:r>
              <a:rPr lang="en-US" sz="1200" dirty="0"/>
              <a:t>::</a:t>
            </a:r>
            <a:r>
              <a:rPr lang="en-US" sz="1200" dirty="0" err="1">
                <a:solidFill>
                  <a:srgbClr val="FF0000"/>
                </a:solidFill>
              </a:rPr>
              <a:t>CreateImageIO</a:t>
            </a:r>
            <a:r>
              <a:rPr lang="en-US" sz="1200" dirty="0"/>
              <a:t>( inputFName1.c_str(), </a:t>
            </a:r>
            <a:r>
              <a:rPr lang="en-US" sz="1200" dirty="0" err="1"/>
              <a:t>itk</a:t>
            </a:r>
            <a:r>
              <a:rPr lang="en-US" sz="1200" dirty="0"/>
              <a:t>::</a:t>
            </a:r>
            <a:r>
              <a:rPr lang="en-US" sz="1200" dirty="0" err="1">
                <a:solidFill>
                  <a:srgbClr val="00B0F0"/>
                </a:solidFill>
              </a:rPr>
              <a:t>ImageIOFactory</a:t>
            </a:r>
            <a:r>
              <a:rPr lang="en-US" sz="1200" dirty="0"/>
              <a:t>::</a:t>
            </a:r>
            <a:r>
              <a:rPr lang="en-US" sz="1200" dirty="0" err="1">
                <a:solidFill>
                  <a:srgbClr val="FF0000"/>
                </a:solidFill>
              </a:rPr>
              <a:t>ReadMode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/>
              <a:t>);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/>
              <a:t>im_base</a:t>
            </a:r>
            <a:r>
              <a:rPr lang="en-US" sz="1200" dirty="0"/>
              <a:t>-&gt;</a:t>
            </a:r>
            <a:r>
              <a:rPr lang="en-US" sz="1200" dirty="0" err="1">
                <a:solidFill>
                  <a:srgbClr val="FF0000"/>
                </a:solidFill>
              </a:rPr>
              <a:t>SetFileName</a:t>
            </a:r>
            <a:r>
              <a:rPr lang="en-US" sz="1200" dirty="0"/>
              <a:t>( inputFName1 );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/>
              <a:t>im_base</a:t>
            </a:r>
            <a:r>
              <a:rPr lang="en-US" sz="1200" dirty="0"/>
              <a:t>-&gt;</a:t>
            </a:r>
            <a:r>
              <a:rPr lang="en-US" sz="1200" dirty="0" err="1">
                <a:solidFill>
                  <a:srgbClr val="FF0000"/>
                </a:solidFill>
              </a:rPr>
              <a:t>ReadImageInformation</a:t>
            </a:r>
            <a:r>
              <a:rPr lang="en-US" sz="1200" dirty="0"/>
              <a:t>();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>
                <a:solidFill>
                  <a:srgbClr val="00B050"/>
                </a:solidFill>
              </a:rPr>
              <a:t>// perform basic sanity check</a:t>
            </a:r>
          </a:p>
          <a:p>
            <a:pPr marL="0" indent="0">
              <a:buNone/>
            </a:pPr>
            <a:r>
              <a:rPr lang="en-US" sz="1200" dirty="0"/>
              <a:t>  if (</a:t>
            </a:r>
            <a:r>
              <a:rPr lang="en-US" sz="1200" dirty="0" err="1"/>
              <a:t>im_base</a:t>
            </a:r>
            <a:r>
              <a:rPr lang="en-US" sz="1200" dirty="0"/>
              <a:t>-&gt;</a:t>
            </a:r>
            <a:r>
              <a:rPr lang="en-US" sz="1200" dirty="0" err="1">
                <a:solidFill>
                  <a:srgbClr val="FF0000"/>
                </a:solidFill>
              </a:rPr>
              <a:t>GetNumberOfDimensions</a:t>
            </a:r>
            <a:r>
              <a:rPr lang="en-US" sz="1200" dirty="0"/>
              <a:t>() != 2)</a:t>
            </a:r>
          </a:p>
          <a:p>
            <a:pPr marL="0" indent="0">
              <a:buNone/>
            </a:pPr>
            <a:r>
              <a:rPr lang="en-US" sz="1200" dirty="0"/>
              <a:t>  {</a:t>
            </a:r>
          </a:p>
          <a:p>
            <a:pPr marL="0" indent="0">
              <a:buNone/>
            </a:pPr>
            <a:r>
              <a:rPr lang="en-US" sz="1200" dirty="0"/>
              <a:t>    </a:t>
            </a:r>
            <a:r>
              <a:rPr lang="en-US" sz="1200" dirty="0" err="1"/>
              <a:t>std</a:t>
            </a:r>
            <a:r>
              <a:rPr lang="en-US" sz="1200" dirty="0"/>
              <a:t>::</a:t>
            </a:r>
            <a:r>
              <a:rPr lang="en-US" sz="1200" dirty="0" err="1">
                <a:solidFill>
                  <a:srgbClr val="00B0F0"/>
                </a:solidFill>
              </a:rPr>
              <a:t>cerr</a:t>
            </a:r>
            <a:r>
              <a:rPr lang="en-US" sz="1200" dirty="0">
                <a:solidFill>
                  <a:srgbClr val="00B0F0"/>
                </a:solidFill>
              </a:rPr>
              <a:t> </a:t>
            </a:r>
            <a:r>
              <a:rPr lang="en-US" sz="1200" dirty="0"/>
              <a:t>&lt;&lt; </a:t>
            </a:r>
            <a:r>
              <a:rPr lang="en-US" sz="1200" dirty="0">
                <a:solidFill>
                  <a:srgbClr val="7030A0"/>
                </a:solidFill>
              </a:rPr>
              <a:t>"Unsupported Image Dimension. Only 2D images are currently supported.\n"</a:t>
            </a:r>
            <a:r>
              <a:rPr lang="en-US" sz="1200" dirty="0"/>
              <a:t>;</a:t>
            </a:r>
          </a:p>
          <a:p>
            <a:pPr marL="0" indent="0">
              <a:buNone/>
            </a:pPr>
            <a:r>
              <a:rPr lang="en-US" sz="1200" dirty="0"/>
              <a:t>    </a:t>
            </a:r>
            <a:r>
              <a:rPr lang="en-US" sz="1200" dirty="0">
                <a:solidFill>
                  <a:srgbClr val="00B0F0"/>
                </a:solidFill>
              </a:rPr>
              <a:t>return</a:t>
            </a:r>
            <a:r>
              <a:rPr lang="en-US" sz="1200" dirty="0"/>
              <a:t> </a:t>
            </a:r>
            <a:r>
              <a:rPr lang="en-US" sz="1200" dirty="0">
                <a:solidFill>
                  <a:srgbClr val="6F2927"/>
                </a:solidFill>
              </a:rPr>
              <a:t>EXIT_FAILURE</a:t>
            </a:r>
            <a:r>
              <a:rPr lang="en-US" sz="1200" dirty="0"/>
              <a:t>;</a:t>
            </a:r>
          </a:p>
          <a:p>
            <a:pPr marL="0" indent="0">
              <a:buNone/>
            </a:pPr>
            <a:r>
              <a:rPr lang="en-US" sz="1200" dirty="0"/>
              <a:t>  }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1200" dirty="0"/>
              <a:t>Initialize the Image base class </a:t>
            </a:r>
            <a:r>
              <a:rPr lang="en-US" sz="1200" baseline="30000" dirty="0"/>
              <a:t>[3]</a:t>
            </a:r>
            <a:r>
              <a:rPr lang="en-US" sz="1200" dirty="0"/>
              <a:t> with the input image file name for basic sanity checks (file is valid, number of dimensions are consistent with what is expected, etc.).</a:t>
            </a:r>
          </a:p>
          <a:p>
            <a:pPr marL="0" indent="0">
              <a:lnSpc>
                <a:spcPct val="110000"/>
              </a:lnSpc>
              <a:buNone/>
            </a:pPr>
            <a:endParaRPr lang="en-US" sz="1200" dirty="0"/>
          </a:p>
          <a:p>
            <a:pPr marL="0" indent="0">
              <a:lnSpc>
                <a:spcPct val="110000"/>
              </a:lnSpc>
              <a:buNone/>
            </a:pPr>
            <a:r>
              <a:rPr lang="en-US" sz="1200" b="1" dirty="0">
                <a:solidFill>
                  <a:srgbClr val="22337C"/>
                </a:solidFill>
              </a:rPr>
              <a:t>inputFName1</a:t>
            </a:r>
            <a:r>
              <a:rPr lang="en-US" sz="1200" dirty="0">
                <a:solidFill>
                  <a:srgbClr val="22337C"/>
                </a:solidFill>
              </a:rPr>
              <a:t> </a:t>
            </a:r>
            <a:r>
              <a:rPr lang="en-US" sz="1200" dirty="0"/>
              <a:t>is the input file name which the user inputs in the command line and </a:t>
            </a:r>
            <a:r>
              <a:rPr lang="en-US" sz="1200" b="1" dirty="0" err="1">
                <a:solidFill>
                  <a:srgbClr val="22337C"/>
                </a:solidFill>
              </a:rPr>
              <a:t>outputFName</a:t>
            </a:r>
            <a:r>
              <a:rPr lang="en-US" sz="1200" dirty="0"/>
              <a:t> is the file name of the image which is to be written out.</a:t>
            </a:r>
          </a:p>
          <a:p>
            <a:pPr marL="0" indent="0">
              <a:lnSpc>
                <a:spcPct val="110000"/>
              </a:lnSpc>
              <a:buNone/>
            </a:pPr>
            <a:endParaRPr lang="en-US" sz="1200" dirty="0"/>
          </a:p>
          <a:p>
            <a:pPr marL="0" indent="0">
              <a:lnSpc>
                <a:spcPct val="110000"/>
              </a:lnSpc>
              <a:buNone/>
            </a:pPr>
            <a:endParaRPr lang="en-US" sz="1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</p:spPr>
        <p:txBody>
          <a:bodyPr/>
          <a:lstStyle/>
          <a:p>
            <a:r>
              <a:rPr lang="en-US" dirty="0"/>
              <a:t>[3] http://www.itk.org/Doxygen/html/classitk_1_1ImageIOBase.html</a:t>
            </a:r>
          </a:p>
        </p:txBody>
      </p:sp>
    </p:spTree>
    <p:extLst>
      <p:ext uri="{BB962C8B-B14F-4D97-AF65-F5344CB8AC3E}">
        <p14:creationId xmlns:p14="http://schemas.microsoft.com/office/powerpoint/2010/main" val="418660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>
                <a:solidFill>
                  <a:srgbClr val="00B0F0"/>
                </a:solidFill>
              </a:rPr>
              <a:t>typedef</a:t>
            </a:r>
            <a:r>
              <a:rPr lang="en-US" sz="1200" dirty="0">
                <a:solidFill>
                  <a:srgbClr val="00B0F0"/>
                </a:solidFill>
              </a:rPr>
              <a:t> </a:t>
            </a:r>
            <a:r>
              <a:rPr lang="en-US" sz="1200" dirty="0">
                <a:solidFill>
                  <a:srgbClr val="FF0000"/>
                </a:solidFill>
              </a:rPr>
              <a:t>float</a:t>
            </a:r>
            <a:r>
              <a:rPr lang="en-US" sz="1200" dirty="0"/>
              <a:t> </a:t>
            </a:r>
            <a:r>
              <a:rPr lang="en-US" sz="1200" dirty="0" err="1">
                <a:solidFill>
                  <a:srgbClr val="00B0F0"/>
                </a:solidFill>
              </a:rPr>
              <a:t>PixelType</a:t>
            </a:r>
            <a:r>
              <a:rPr lang="en-US" sz="1200" dirty="0"/>
              <a:t>; 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>
                <a:solidFill>
                  <a:srgbClr val="00B0F0"/>
                </a:solidFill>
              </a:rPr>
              <a:t>typedef</a:t>
            </a:r>
            <a:r>
              <a:rPr lang="en-US" sz="1200" dirty="0">
                <a:solidFill>
                  <a:srgbClr val="00B0F0"/>
                </a:solidFill>
              </a:rPr>
              <a:t> </a:t>
            </a:r>
            <a:r>
              <a:rPr lang="en-US" sz="1200" dirty="0" err="1"/>
              <a:t>itk</a:t>
            </a:r>
            <a:r>
              <a:rPr lang="en-US" sz="1200" dirty="0"/>
              <a:t>::</a:t>
            </a:r>
            <a:r>
              <a:rPr lang="en-US" sz="1200" dirty="0">
                <a:solidFill>
                  <a:srgbClr val="FF0000"/>
                </a:solidFill>
              </a:rPr>
              <a:t>Image</a:t>
            </a:r>
            <a:r>
              <a:rPr lang="en-US" sz="1200" dirty="0"/>
              <a:t>&lt; </a:t>
            </a:r>
            <a:r>
              <a:rPr lang="en-US" sz="1200" dirty="0" err="1"/>
              <a:t>PixelType</a:t>
            </a:r>
            <a:r>
              <a:rPr lang="en-US" sz="1200" dirty="0"/>
              <a:t>, 2 &gt; </a:t>
            </a:r>
            <a:r>
              <a:rPr lang="en-US" sz="1200" dirty="0" err="1">
                <a:solidFill>
                  <a:srgbClr val="00B0F0"/>
                </a:solidFill>
              </a:rPr>
              <a:t>ImageType</a:t>
            </a:r>
            <a:r>
              <a:rPr lang="en-US" sz="1200" dirty="0"/>
              <a:t>;  </a:t>
            </a:r>
          </a:p>
          <a:p>
            <a:pPr marL="0" indent="0">
              <a:buNone/>
            </a:pPr>
            <a:r>
              <a:rPr lang="en-US" sz="1200" dirty="0"/>
              <a:t> 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>
                <a:solidFill>
                  <a:srgbClr val="FF0000"/>
                </a:solidFill>
              </a:rPr>
              <a:t>ImageType</a:t>
            </a:r>
            <a:r>
              <a:rPr lang="en-US" sz="1200" dirty="0"/>
              <a:t>::</a:t>
            </a:r>
            <a:r>
              <a:rPr lang="en-US" sz="1200" dirty="0">
                <a:solidFill>
                  <a:srgbClr val="00B050"/>
                </a:solidFill>
              </a:rPr>
              <a:t>Pointer</a:t>
            </a:r>
            <a:r>
              <a:rPr lang="en-US" sz="1200" dirty="0"/>
              <a:t> </a:t>
            </a:r>
            <a:r>
              <a:rPr lang="en-US" sz="1200" dirty="0" err="1"/>
              <a:t>inputImage</a:t>
            </a:r>
            <a:r>
              <a:rPr lang="en-US" sz="1200" dirty="0"/>
              <a:t> = </a:t>
            </a:r>
            <a:r>
              <a:rPr lang="en-US" sz="1200" dirty="0" err="1">
                <a:solidFill>
                  <a:srgbClr val="FF0000"/>
                </a:solidFill>
              </a:rPr>
              <a:t>ImageType</a:t>
            </a:r>
            <a:r>
              <a:rPr lang="en-US" sz="1200" dirty="0"/>
              <a:t>::</a:t>
            </a:r>
            <a:r>
              <a:rPr lang="en-US" sz="1200" dirty="0">
                <a:solidFill>
                  <a:srgbClr val="00B050"/>
                </a:solidFill>
              </a:rPr>
              <a:t>New</a:t>
            </a:r>
            <a:r>
              <a:rPr lang="en-US" sz="1200" dirty="0"/>
              <a:t>(); </a:t>
            </a:r>
          </a:p>
          <a:p>
            <a:pPr marL="0" indent="0">
              <a:buNone/>
            </a:pPr>
            <a:endParaRPr lang="en-US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SafeReadImage</a:t>
            </a:r>
            <a:r>
              <a:rPr lang="en-US" sz="1200" dirty="0">
                <a:solidFill>
                  <a:schemeClr val="bg1"/>
                </a:solidFill>
              </a:rPr>
              <a:t>&lt;</a:t>
            </a:r>
            <a:r>
              <a:rPr lang="en-US" sz="1200" dirty="0" err="1">
                <a:solidFill>
                  <a:schemeClr val="bg1"/>
                </a:solidFill>
              </a:rPr>
              <a:t>ImageType</a:t>
            </a:r>
            <a:r>
              <a:rPr lang="en-US" sz="1200" dirty="0">
                <a:solidFill>
                  <a:schemeClr val="bg1"/>
                </a:solidFill>
              </a:rPr>
              <a:t>&gt;( </a:t>
            </a:r>
            <a:r>
              <a:rPr lang="en-US" sz="1200" dirty="0" err="1">
                <a:solidFill>
                  <a:schemeClr val="bg1"/>
                </a:solidFill>
              </a:rPr>
              <a:t>inputImage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im_base</a:t>
            </a:r>
            <a:r>
              <a:rPr lang="en-US" sz="1200" dirty="0">
                <a:solidFill>
                  <a:schemeClr val="bg1"/>
                </a:solidFill>
              </a:rPr>
              <a:t>-&gt; </a:t>
            </a:r>
            <a:r>
              <a:rPr lang="en-US" sz="1200" dirty="0" err="1">
                <a:solidFill>
                  <a:schemeClr val="bg1"/>
                </a:solidFill>
              </a:rPr>
              <a:t>GetFileName</a:t>
            </a:r>
            <a:r>
              <a:rPr lang="en-US" sz="1200" dirty="0">
                <a:solidFill>
                  <a:schemeClr val="bg1"/>
                </a:solidFill>
              </a:rPr>
              <a:t>());</a:t>
            </a:r>
          </a:p>
          <a:p>
            <a:pPr marL="0" indent="0">
              <a:buNone/>
            </a:pPr>
            <a:endParaRPr lang="en-US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const</a:t>
            </a:r>
            <a:r>
              <a:rPr lang="en-US" sz="1200" dirty="0">
                <a:solidFill>
                  <a:schemeClr val="bg1"/>
                </a:solidFill>
              </a:rPr>
              <a:t> unsigned </a:t>
            </a:r>
            <a:r>
              <a:rPr lang="en-US" sz="1200" dirty="0" err="1">
                <a:solidFill>
                  <a:schemeClr val="bg1"/>
                </a:solidFill>
              </a:rPr>
              <a:t>int</a:t>
            </a:r>
            <a:r>
              <a:rPr lang="en-US" sz="1200" dirty="0">
                <a:solidFill>
                  <a:schemeClr val="bg1"/>
                </a:solidFill>
              </a:rPr>
              <a:t> rows = </a:t>
            </a:r>
            <a:r>
              <a:rPr lang="en-US" sz="1200" dirty="0" err="1">
                <a:solidFill>
                  <a:schemeClr val="bg1"/>
                </a:solidFill>
              </a:rPr>
              <a:t>inputImage</a:t>
            </a:r>
            <a:r>
              <a:rPr lang="en-US" sz="1200" dirty="0">
                <a:solidFill>
                  <a:schemeClr val="bg1"/>
                </a:solidFill>
              </a:rPr>
              <a:t>-&gt; </a:t>
            </a:r>
            <a:r>
              <a:rPr lang="en-US" sz="1200" dirty="0" err="1">
                <a:solidFill>
                  <a:schemeClr val="bg1"/>
                </a:solidFill>
              </a:rPr>
              <a:t>GetBufferedRegion</a:t>
            </a:r>
            <a:r>
              <a:rPr lang="en-US" sz="1200" dirty="0">
                <a:solidFill>
                  <a:schemeClr val="bg1"/>
                </a:solidFill>
              </a:rPr>
              <a:t>().</a:t>
            </a:r>
            <a:r>
              <a:rPr lang="en-US" sz="1200" dirty="0" err="1">
                <a:solidFill>
                  <a:schemeClr val="bg1"/>
                </a:solidFill>
              </a:rPr>
              <a:t>GetSize</a:t>
            </a:r>
            <a:r>
              <a:rPr lang="en-US" sz="1200" dirty="0">
                <a:solidFill>
                  <a:schemeClr val="bg1"/>
                </a:solidFill>
              </a:rPr>
              <a:t>()[0];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const</a:t>
            </a:r>
            <a:r>
              <a:rPr lang="en-US" sz="1200" dirty="0">
                <a:solidFill>
                  <a:schemeClr val="bg1"/>
                </a:solidFill>
              </a:rPr>
              <a:t> unsigned </a:t>
            </a:r>
            <a:r>
              <a:rPr lang="en-US" sz="1200" dirty="0" err="1">
                <a:solidFill>
                  <a:schemeClr val="bg1"/>
                </a:solidFill>
              </a:rPr>
              <a:t>int</a:t>
            </a:r>
            <a:r>
              <a:rPr lang="en-US" sz="1200" dirty="0">
                <a:solidFill>
                  <a:schemeClr val="bg1"/>
                </a:solidFill>
              </a:rPr>
              <a:t> cols = </a:t>
            </a:r>
            <a:r>
              <a:rPr lang="en-US" sz="1200" dirty="0" err="1">
                <a:solidFill>
                  <a:schemeClr val="bg1"/>
                </a:solidFill>
              </a:rPr>
              <a:t>inputImage</a:t>
            </a:r>
            <a:r>
              <a:rPr lang="en-US" sz="1200" dirty="0">
                <a:solidFill>
                  <a:schemeClr val="bg1"/>
                </a:solidFill>
              </a:rPr>
              <a:t>-&gt; </a:t>
            </a:r>
            <a:r>
              <a:rPr lang="en-US" sz="1200" dirty="0" err="1">
                <a:solidFill>
                  <a:schemeClr val="bg1"/>
                </a:solidFill>
              </a:rPr>
              <a:t>GetBufferedRegion</a:t>
            </a:r>
            <a:r>
              <a:rPr lang="en-US" sz="1200" dirty="0">
                <a:solidFill>
                  <a:schemeClr val="bg1"/>
                </a:solidFill>
              </a:rPr>
              <a:t>().</a:t>
            </a:r>
            <a:r>
              <a:rPr lang="en-US" sz="1200" dirty="0" err="1">
                <a:solidFill>
                  <a:schemeClr val="bg1"/>
                </a:solidFill>
              </a:rPr>
              <a:t>GetSize</a:t>
            </a:r>
            <a:r>
              <a:rPr lang="en-US" sz="1200" dirty="0">
                <a:solidFill>
                  <a:schemeClr val="bg1"/>
                </a:solidFill>
              </a:rPr>
              <a:t>()[1];</a:t>
            </a:r>
          </a:p>
          <a:p>
            <a:pPr marL="0" indent="0">
              <a:buNone/>
            </a:pPr>
            <a:endParaRPr lang="en-US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vnl_matrix</a:t>
            </a:r>
            <a:r>
              <a:rPr lang="en-US" sz="1200" dirty="0">
                <a:solidFill>
                  <a:schemeClr val="bg1"/>
                </a:solidFill>
              </a:rPr>
              <a:t>&lt; </a:t>
            </a:r>
            <a:r>
              <a:rPr lang="en-US" sz="1200" dirty="0" err="1">
                <a:solidFill>
                  <a:schemeClr val="bg1"/>
                </a:solidFill>
              </a:rPr>
              <a:t>PixelType</a:t>
            </a:r>
            <a:r>
              <a:rPr lang="en-US" sz="1200" dirty="0">
                <a:solidFill>
                  <a:schemeClr val="bg1"/>
                </a:solidFill>
              </a:rPr>
              <a:t> &gt; </a:t>
            </a:r>
            <a:r>
              <a:rPr lang="en-US" sz="1200" dirty="0" err="1">
                <a:solidFill>
                  <a:schemeClr val="bg1"/>
                </a:solidFill>
              </a:rPr>
              <a:t>MatrixType</a:t>
            </a:r>
            <a:r>
              <a:rPr lang="en-US" sz="1200" dirty="0">
                <a:solidFill>
                  <a:schemeClr val="bg1"/>
                </a:solidFill>
              </a:rPr>
              <a:t>;   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vnl_matrix_ref</a:t>
            </a:r>
            <a:r>
              <a:rPr lang="en-US" sz="1200" dirty="0">
                <a:solidFill>
                  <a:schemeClr val="bg1"/>
                </a:solidFill>
              </a:rPr>
              <a:t>&lt; </a:t>
            </a:r>
            <a:r>
              <a:rPr lang="en-US" sz="1200" dirty="0" err="1">
                <a:solidFill>
                  <a:schemeClr val="bg1"/>
                </a:solidFill>
              </a:rPr>
              <a:t>PixelType</a:t>
            </a:r>
            <a:r>
              <a:rPr lang="en-US" sz="1200" dirty="0">
                <a:solidFill>
                  <a:schemeClr val="bg1"/>
                </a:solidFill>
              </a:rPr>
              <a:t> &gt; </a:t>
            </a:r>
            <a:r>
              <a:rPr lang="en-US" sz="1200" dirty="0" err="1">
                <a:solidFill>
                  <a:schemeClr val="bg1"/>
                </a:solidFill>
              </a:rPr>
              <a:t>inputMatrix</a:t>
            </a:r>
            <a:r>
              <a:rPr lang="en-US" sz="1200" dirty="0">
                <a:solidFill>
                  <a:schemeClr val="bg1"/>
                </a:solidFill>
              </a:rPr>
              <a:t>(rows, cols, </a:t>
            </a:r>
            <a:r>
              <a:rPr lang="en-US" sz="1200" dirty="0" err="1">
                <a:solidFill>
                  <a:schemeClr val="bg1"/>
                </a:solidFill>
              </a:rPr>
              <a:t>inputImage</a:t>
            </a:r>
            <a:r>
              <a:rPr lang="en-US" sz="1200" dirty="0">
                <a:solidFill>
                  <a:schemeClr val="bg1"/>
                </a:solidFill>
              </a:rPr>
              <a:t>-&gt; </a:t>
            </a:r>
            <a:r>
              <a:rPr lang="en-US" sz="1200" dirty="0" err="1">
                <a:solidFill>
                  <a:schemeClr val="bg1"/>
                </a:solidFill>
              </a:rPr>
              <a:t>GetBufferPointer</a:t>
            </a:r>
            <a:r>
              <a:rPr lang="en-US" sz="1200" dirty="0">
                <a:solidFill>
                  <a:schemeClr val="bg1"/>
                </a:solidFill>
              </a:rPr>
              <a:t>() );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/>
              <a:t>Define the default pixel type, image type and initialize the memory for the input image.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A 2D image is assumed.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[1] http://www.itk.org/Doxygen/html/classitk_1_1CastImageFilter.html</a:t>
            </a:r>
          </a:p>
        </p:txBody>
      </p:sp>
    </p:spTree>
    <p:extLst>
      <p:ext uri="{BB962C8B-B14F-4D97-AF65-F5344CB8AC3E}">
        <p14:creationId xmlns:p14="http://schemas.microsoft.com/office/powerpoint/2010/main" val="2028105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float </a:t>
            </a:r>
            <a:r>
              <a:rPr lang="en-US" sz="1200" dirty="0" err="1">
                <a:solidFill>
                  <a:schemeClr val="bg1"/>
                </a:solidFill>
              </a:rPr>
              <a:t>PixelType</a:t>
            </a:r>
            <a:r>
              <a:rPr lang="en-US" sz="1200" dirty="0">
                <a:solidFill>
                  <a:schemeClr val="bg1"/>
                </a:solidFill>
              </a:rPr>
              <a:t>; 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::Image&lt; </a:t>
            </a:r>
            <a:r>
              <a:rPr lang="en-US" sz="1200" dirty="0" err="1">
                <a:solidFill>
                  <a:schemeClr val="bg1"/>
                </a:solidFill>
              </a:rPr>
              <a:t>PixelType</a:t>
            </a:r>
            <a:r>
              <a:rPr lang="en-US" sz="1200" dirty="0">
                <a:solidFill>
                  <a:schemeClr val="bg1"/>
                </a:solidFill>
              </a:rPr>
              <a:t>, 2 &gt; </a:t>
            </a:r>
            <a:r>
              <a:rPr lang="en-US" sz="1200" dirty="0" err="1">
                <a:solidFill>
                  <a:schemeClr val="bg1"/>
                </a:solidFill>
              </a:rPr>
              <a:t>ImageType</a:t>
            </a:r>
            <a:r>
              <a:rPr lang="en-US" sz="1200" dirty="0">
                <a:solidFill>
                  <a:schemeClr val="bg1"/>
                </a:solidFill>
              </a:rPr>
              <a:t>;  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ImageType</a:t>
            </a:r>
            <a:r>
              <a:rPr lang="en-US" sz="1200" dirty="0">
                <a:solidFill>
                  <a:schemeClr val="bg1"/>
                </a:solidFill>
              </a:rPr>
              <a:t>::Pointer </a:t>
            </a:r>
            <a:r>
              <a:rPr lang="en-US" sz="1200" dirty="0" err="1">
                <a:solidFill>
                  <a:schemeClr val="bg1"/>
                </a:solidFill>
              </a:rPr>
              <a:t>inputImage</a:t>
            </a:r>
            <a:r>
              <a:rPr lang="en-US" sz="1200" dirty="0">
                <a:solidFill>
                  <a:schemeClr val="bg1"/>
                </a:solidFill>
              </a:rPr>
              <a:t> = </a:t>
            </a:r>
            <a:r>
              <a:rPr lang="en-US" sz="1200" dirty="0" err="1">
                <a:solidFill>
                  <a:schemeClr val="bg1"/>
                </a:solidFill>
              </a:rPr>
              <a:t>ImageType</a:t>
            </a:r>
            <a:r>
              <a:rPr lang="en-US" sz="1200" dirty="0">
                <a:solidFill>
                  <a:schemeClr val="bg1"/>
                </a:solidFill>
              </a:rPr>
              <a:t>::New(); 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/>
              <a:t>SafeReadImage</a:t>
            </a:r>
            <a:r>
              <a:rPr lang="en-US" sz="1200" dirty="0"/>
              <a:t>&lt;</a:t>
            </a:r>
            <a:r>
              <a:rPr lang="en-US" sz="1200" dirty="0" err="1">
                <a:solidFill>
                  <a:srgbClr val="FF0000"/>
                </a:solidFill>
              </a:rPr>
              <a:t>ImageType</a:t>
            </a:r>
            <a:r>
              <a:rPr lang="en-US" sz="1200" dirty="0"/>
              <a:t>&gt;( </a:t>
            </a:r>
            <a:r>
              <a:rPr lang="en-US" sz="1200" dirty="0" err="1"/>
              <a:t>inputImage</a:t>
            </a:r>
            <a:r>
              <a:rPr lang="en-US" sz="1200" dirty="0"/>
              <a:t>, </a:t>
            </a:r>
            <a:r>
              <a:rPr lang="en-US" sz="1200" dirty="0" err="1"/>
              <a:t>im_base</a:t>
            </a:r>
            <a:r>
              <a:rPr lang="en-US" sz="1200" dirty="0"/>
              <a:t>-&gt; </a:t>
            </a:r>
            <a:r>
              <a:rPr lang="en-US" sz="1200" dirty="0" err="1">
                <a:solidFill>
                  <a:srgbClr val="00B050"/>
                </a:solidFill>
              </a:rPr>
              <a:t>GetFileName</a:t>
            </a:r>
            <a:r>
              <a:rPr lang="en-US" sz="1200" dirty="0"/>
              <a:t>());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>
                <a:solidFill>
                  <a:srgbClr val="00B0F0"/>
                </a:solidFill>
              </a:rPr>
              <a:t>const</a:t>
            </a:r>
            <a:r>
              <a:rPr lang="en-US" sz="1200" dirty="0">
                <a:solidFill>
                  <a:srgbClr val="00B0F0"/>
                </a:solidFill>
              </a:rPr>
              <a:t> </a:t>
            </a:r>
            <a:r>
              <a:rPr lang="en-US" sz="1200" dirty="0">
                <a:solidFill>
                  <a:srgbClr val="FF0000"/>
                </a:solidFill>
              </a:rPr>
              <a:t>unsigned</a:t>
            </a:r>
            <a:r>
              <a:rPr lang="en-US" sz="1200" dirty="0"/>
              <a:t> </a:t>
            </a:r>
            <a:r>
              <a:rPr lang="en-US" sz="1200" dirty="0" err="1">
                <a:solidFill>
                  <a:srgbClr val="FF0000"/>
                </a:solidFill>
              </a:rPr>
              <a:t>int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/>
              <a:t>rows = </a:t>
            </a:r>
            <a:r>
              <a:rPr lang="en-US" sz="1200" dirty="0" err="1"/>
              <a:t>inputImage</a:t>
            </a:r>
            <a:r>
              <a:rPr lang="en-US" sz="1200" dirty="0"/>
              <a:t>-&gt; </a:t>
            </a:r>
            <a:r>
              <a:rPr lang="en-US" sz="1200" dirty="0" err="1">
                <a:solidFill>
                  <a:srgbClr val="00B050"/>
                </a:solidFill>
              </a:rPr>
              <a:t>GetBufferedRegion</a:t>
            </a:r>
            <a:r>
              <a:rPr lang="en-US" sz="1200" dirty="0"/>
              <a:t>().</a:t>
            </a:r>
            <a:r>
              <a:rPr lang="en-US" sz="1200" dirty="0" err="1">
                <a:solidFill>
                  <a:srgbClr val="00B050"/>
                </a:solidFill>
              </a:rPr>
              <a:t>GetSize</a:t>
            </a:r>
            <a:r>
              <a:rPr lang="en-US" sz="1200" dirty="0"/>
              <a:t>()[0];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>
                <a:solidFill>
                  <a:srgbClr val="00B0F0"/>
                </a:solidFill>
              </a:rPr>
              <a:t>const</a:t>
            </a:r>
            <a:r>
              <a:rPr lang="en-US" sz="1200" dirty="0">
                <a:solidFill>
                  <a:srgbClr val="00B0F0"/>
                </a:solidFill>
              </a:rPr>
              <a:t> </a:t>
            </a:r>
            <a:r>
              <a:rPr lang="en-US" sz="1200" dirty="0">
                <a:solidFill>
                  <a:srgbClr val="FF0000"/>
                </a:solidFill>
              </a:rPr>
              <a:t>unsigned</a:t>
            </a:r>
            <a:r>
              <a:rPr lang="en-US" sz="1200" dirty="0"/>
              <a:t> </a:t>
            </a:r>
            <a:r>
              <a:rPr lang="en-US" sz="1200" dirty="0" err="1">
                <a:solidFill>
                  <a:srgbClr val="FF0000"/>
                </a:solidFill>
              </a:rPr>
              <a:t>int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/>
              <a:t>cols = </a:t>
            </a:r>
            <a:r>
              <a:rPr lang="en-US" sz="1200" dirty="0" err="1"/>
              <a:t>inputImage</a:t>
            </a:r>
            <a:r>
              <a:rPr lang="en-US" sz="1200" dirty="0"/>
              <a:t>-&gt; </a:t>
            </a:r>
            <a:r>
              <a:rPr lang="en-US" sz="1200" dirty="0" err="1">
                <a:solidFill>
                  <a:srgbClr val="00B050"/>
                </a:solidFill>
              </a:rPr>
              <a:t>GetBufferedRegion</a:t>
            </a:r>
            <a:r>
              <a:rPr lang="en-US" sz="1200" dirty="0"/>
              <a:t>().</a:t>
            </a:r>
            <a:r>
              <a:rPr lang="en-US" sz="1200" dirty="0" err="1">
                <a:solidFill>
                  <a:srgbClr val="00B050"/>
                </a:solidFill>
              </a:rPr>
              <a:t>GetSize</a:t>
            </a:r>
            <a:r>
              <a:rPr lang="en-US" sz="1200" dirty="0"/>
              <a:t>()[1];</a:t>
            </a:r>
          </a:p>
          <a:p>
            <a:pPr marL="0" indent="0">
              <a:buNone/>
            </a:pPr>
            <a:endParaRPr lang="en-US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vnl_matrix</a:t>
            </a:r>
            <a:r>
              <a:rPr lang="en-US" sz="1200" dirty="0">
                <a:solidFill>
                  <a:schemeClr val="bg1"/>
                </a:solidFill>
              </a:rPr>
              <a:t>&lt; </a:t>
            </a:r>
            <a:r>
              <a:rPr lang="en-US" sz="1200" dirty="0" err="1">
                <a:solidFill>
                  <a:schemeClr val="bg1"/>
                </a:solidFill>
              </a:rPr>
              <a:t>PixelType</a:t>
            </a:r>
            <a:r>
              <a:rPr lang="en-US" sz="1200" dirty="0">
                <a:solidFill>
                  <a:schemeClr val="bg1"/>
                </a:solidFill>
              </a:rPr>
              <a:t> &gt; </a:t>
            </a:r>
            <a:r>
              <a:rPr lang="en-US" sz="1200" dirty="0" err="1">
                <a:solidFill>
                  <a:schemeClr val="bg1"/>
                </a:solidFill>
              </a:rPr>
              <a:t>MatrixType</a:t>
            </a:r>
            <a:r>
              <a:rPr lang="en-US" sz="1200" dirty="0">
                <a:solidFill>
                  <a:schemeClr val="bg1"/>
                </a:solidFill>
              </a:rPr>
              <a:t>;   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vnl_matrix_ref</a:t>
            </a:r>
            <a:r>
              <a:rPr lang="en-US" sz="1200" dirty="0">
                <a:solidFill>
                  <a:schemeClr val="bg1"/>
                </a:solidFill>
              </a:rPr>
              <a:t>&lt; </a:t>
            </a:r>
            <a:r>
              <a:rPr lang="en-US" sz="1200" dirty="0" err="1">
                <a:solidFill>
                  <a:schemeClr val="bg1"/>
                </a:solidFill>
              </a:rPr>
              <a:t>PixelType</a:t>
            </a:r>
            <a:r>
              <a:rPr lang="en-US" sz="1200" dirty="0">
                <a:solidFill>
                  <a:schemeClr val="bg1"/>
                </a:solidFill>
              </a:rPr>
              <a:t> &gt; </a:t>
            </a:r>
            <a:r>
              <a:rPr lang="en-US" sz="1200" dirty="0" err="1">
                <a:solidFill>
                  <a:schemeClr val="bg1"/>
                </a:solidFill>
              </a:rPr>
              <a:t>inputMatrix</a:t>
            </a:r>
            <a:r>
              <a:rPr lang="en-US" sz="1200" dirty="0">
                <a:solidFill>
                  <a:schemeClr val="bg1"/>
                </a:solidFill>
              </a:rPr>
              <a:t>(rows, cols, </a:t>
            </a:r>
            <a:r>
              <a:rPr lang="en-US" sz="1200" dirty="0" err="1">
                <a:solidFill>
                  <a:schemeClr val="bg1"/>
                </a:solidFill>
              </a:rPr>
              <a:t>inputImage</a:t>
            </a:r>
            <a:r>
              <a:rPr lang="en-US" sz="1200" dirty="0">
                <a:solidFill>
                  <a:schemeClr val="bg1"/>
                </a:solidFill>
              </a:rPr>
              <a:t>-&gt; </a:t>
            </a:r>
            <a:r>
              <a:rPr lang="en-US" sz="1200" dirty="0" err="1">
                <a:solidFill>
                  <a:schemeClr val="bg1"/>
                </a:solidFill>
              </a:rPr>
              <a:t>GetBufferPointer</a:t>
            </a:r>
            <a:r>
              <a:rPr lang="en-US" sz="1200" dirty="0">
                <a:solidFill>
                  <a:schemeClr val="bg1"/>
                </a:solidFill>
              </a:rPr>
              <a:t>() );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/>
              <a:t>Read the image safely (with exceptions and warnings) and store the number of rows and columns.</a:t>
            </a:r>
          </a:p>
        </p:txBody>
      </p:sp>
    </p:spTree>
    <p:extLst>
      <p:ext uri="{BB962C8B-B14F-4D97-AF65-F5344CB8AC3E}">
        <p14:creationId xmlns:p14="http://schemas.microsoft.com/office/powerpoint/2010/main" val="3425300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float </a:t>
            </a:r>
            <a:r>
              <a:rPr lang="en-US" sz="1200" dirty="0" err="1">
                <a:solidFill>
                  <a:schemeClr val="bg1"/>
                </a:solidFill>
              </a:rPr>
              <a:t>PixelType</a:t>
            </a:r>
            <a:r>
              <a:rPr lang="en-US" sz="1200" dirty="0">
                <a:solidFill>
                  <a:schemeClr val="bg1"/>
                </a:solidFill>
              </a:rPr>
              <a:t>; 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::Image&lt; </a:t>
            </a:r>
            <a:r>
              <a:rPr lang="en-US" sz="1200" dirty="0" err="1">
                <a:solidFill>
                  <a:schemeClr val="bg1"/>
                </a:solidFill>
              </a:rPr>
              <a:t>PixelType</a:t>
            </a:r>
            <a:r>
              <a:rPr lang="en-US" sz="1200" dirty="0">
                <a:solidFill>
                  <a:schemeClr val="bg1"/>
                </a:solidFill>
              </a:rPr>
              <a:t>, 2 &gt; </a:t>
            </a:r>
            <a:r>
              <a:rPr lang="en-US" sz="1200" dirty="0" err="1">
                <a:solidFill>
                  <a:schemeClr val="bg1"/>
                </a:solidFill>
              </a:rPr>
              <a:t>ImageType</a:t>
            </a:r>
            <a:r>
              <a:rPr lang="en-US" sz="1200" dirty="0">
                <a:solidFill>
                  <a:schemeClr val="bg1"/>
                </a:solidFill>
              </a:rPr>
              <a:t>;  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ImageType</a:t>
            </a:r>
            <a:r>
              <a:rPr lang="en-US" sz="1200" dirty="0">
                <a:solidFill>
                  <a:schemeClr val="bg1"/>
                </a:solidFill>
              </a:rPr>
              <a:t>::Pointer </a:t>
            </a:r>
            <a:r>
              <a:rPr lang="en-US" sz="1200" dirty="0" err="1">
                <a:solidFill>
                  <a:schemeClr val="bg1"/>
                </a:solidFill>
              </a:rPr>
              <a:t>inputImage</a:t>
            </a:r>
            <a:r>
              <a:rPr lang="en-US" sz="1200" dirty="0">
                <a:solidFill>
                  <a:schemeClr val="bg1"/>
                </a:solidFill>
              </a:rPr>
              <a:t> = </a:t>
            </a:r>
            <a:r>
              <a:rPr lang="en-US" sz="1200" dirty="0" err="1">
                <a:solidFill>
                  <a:schemeClr val="bg1"/>
                </a:solidFill>
              </a:rPr>
              <a:t>ImageType</a:t>
            </a:r>
            <a:r>
              <a:rPr lang="en-US" sz="1200" dirty="0">
                <a:solidFill>
                  <a:schemeClr val="bg1"/>
                </a:solidFill>
              </a:rPr>
              <a:t>::New(); 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>
                <a:solidFill>
                  <a:schemeClr val="bg1"/>
                </a:solidFill>
              </a:rPr>
              <a:t>SafeReadImage</a:t>
            </a:r>
            <a:r>
              <a:rPr lang="en-US" sz="1200" dirty="0">
                <a:solidFill>
                  <a:schemeClr val="bg1"/>
                </a:solidFill>
              </a:rPr>
              <a:t>&lt;</a:t>
            </a:r>
            <a:r>
              <a:rPr lang="en-US" sz="1200" dirty="0" err="1">
                <a:solidFill>
                  <a:schemeClr val="bg1"/>
                </a:solidFill>
              </a:rPr>
              <a:t>ImageType</a:t>
            </a:r>
            <a:r>
              <a:rPr lang="en-US" sz="1200" dirty="0">
                <a:solidFill>
                  <a:schemeClr val="bg1"/>
                </a:solidFill>
              </a:rPr>
              <a:t>&gt;( </a:t>
            </a:r>
            <a:r>
              <a:rPr lang="en-US" sz="1200" dirty="0" err="1">
                <a:solidFill>
                  <a:schemeClr val="bg1"/>
                </a:solidFill>
              </a:rPr>
              <a:t>inputImage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im_base</a:t>
            </a:r>
            <a:r>
              <a:rPr lang="en-US" sz="1200" dirty="0">
                <a:solidFill>
                  <a:schemeClr val="bg1"/>
                </a:solidFill>
              </a:rPr>
              <a:t>-&gt; </a:t>
            </a:r>
            <a:r>
              <a:rPr lang="en-US" sz="1200" dirty="0" err="1">
                <a:solidFill>
                  <a:schemeClr val="bg1"/>
                </a:solidFill>
              </a:rPr>
              <a:t>GetFileName</a:t>
            </a:r>
            <a:r>
              <a:rPr lang="en-US" sz="1200" dirty="0">
                <a:solidFill>
                  <a:schemeClr val="bg1"/>
                </a:solidFill>
              </a:rPr>
              <a:t>());</a:t>
            </a:r>
          </a:p>
          <a:p>
            <a:pPr marL="0" indent="0">
              <a:buNone/>
            </a:pPr>
            <a:endParaRPr lang="en-US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const</a:t>
            </a:r>
            <a:r>
              <a:rPr lang="en-US" sz="1200" dirty="0">
                <a:solidFill>
                  <a:schemeClr val="bg1"/>
                </a:solidFill>
              </a:rPr>
              <a:t> unsigned </a:t>
            </a:r>
            <a:r>
              <a:rPr lang="en-US" sz="1200" dirty="0" err="1">
                <a:solidFill>
                  <a:schemeClr val="bg1"/>
                </a:solidFill>
              </a:rPr>
              <a:t>int</a:t>
            </a:r>
            <a:r>
              <a:rPr lang="en-US" sz="1200" dirty="0">
                <a:solidFill>
                  <a:schemeClr val="bg1"/>
                </a:solidFill>
              </a:rPr>
              <a:t> rows = </a:t>
            </a:r>
            <a:r>
              <a:rPr lang="en-US" sz="1200" dirty="0" err="1">
                <a:solidFill>
                  <a:schemeClr val="bg1"/>
                </a:solidFill>
              </a:rPr>
              <a:t>inputImage</a:t>
            </a:r>
            <a:r>
              <a:rPr lang="en-US" sz="1200" dirty="0">
                <a:solidFill>
                  <a:schemeClr val="bg1"/>
                </a:solidFill>
              </a:rPr>
              <a:t>-&gt; </a:t>
            </a:r>
            <a:r>
              <a:rPr lang="en-US" sz="1200" dirty="0" err="1">
                <a:solidFill>
                  <a:schemeClr val="bg1"/>
                </a:solidFill>
              </a:rPr>
              <a:t>GetBufferedRegion</a:t>
            </a:r>
            <a:r>
              <a:rPr lang="en-US" sz="1200" dirty="0">
                <a:solidFill>
                  <a:schemeClr val="bg1"/>
                </a:solidFill>
              </a:rPr>
              <a:t>().</a:t>
            </a:r>
            <a:r>
              <a:rPr lang="en-US" sz="1200" dirty="0" err="1">
                <a:solidFill>
                  <a:schemeClr val="bg1"/>
                </a:solidFill>
              </a:rPr>
              <a:t>GetSize</a:t>
            </a:r>
            <a:r>
              <a:rPr lang="en-US" sz="1200" dirty="0">
                <a:solidFill>
                  <a:schemeClr val="bg1"/>
                </a:solidFill>
              </a:rPr>
              <a:t>()[0];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const</a:t>
            </a:r>
            <a:r>
              <a:rPr lang="en-US" sz="1200" dirty="0">
                <a:solidFill>
                  <a:schemeClr val="bg1"/>
                </a:solidFill>
              </a:rPr>
              <a:t> unsigned </a:t>
            </a:r>
            <a:r>
              <a:rPr lang="en-US" sz="1200" dirty="0" err="1">
                <a:solidFill>
                  <a:schemeClr val="bg1"/>
                </a:solidFill>
              </a:rPr>
              <a:t>int</a:t>
            </a:r>
            <a:r>
              <a:rPr lang="en-US" sz="1200" dirty="0">
                <a:solidFill>
                  <a:schemeClr val="bg1"/>
                </a:solidFill>
              </a:rPr>
              <a:t> cols = </a:t>
            </a:r>
            <a:r>
              <a:rPr lang="en-US" sz="1200" dirty="0" err="1">
                <a:solidFill>
                  <a:schemeClr val="bg1"/>
                </a:solidFill>
              </a:rPr>
              <a:t>inputImage</a:t>
            </a:r>
            <a:r>
              <a:rPr lang="en-US" sz="1200" dirty="0">
                <a:solidFill>
                  <a:schemeClr val="bg1"/>
                </a:solidFill>
              </a:rPr>
              <a:t>-&gt; </a:t>
            </a:r>
            <a:r>
              <a:rPr lang="en-US" sz="1200" dirty="0" err="1">
                <a:solidFill>
                  <a:schemeClr val="bg1"/>
                </a:solidFill>
              </a:rPr>
              <a:t>GetBufferedRegion</a:t>
            </a:r>
            <a:r>
              <a:rPr lang="en-US" sz="1200" dirty="0">
                <a:solidFill>
                  <a:schemeClr val="bg1"/>
                </a:solidFill>
              </a:rPr>
              <a:t>().</a:t>
            </a:r>
            <a:r>
              <a:rPr lang="en-US" sz="1200" dirty="0" err="1">
                <a:solidFill>
                  <a:schemeClr val="bg1"/>
                </a:solidFill>
              </a:rPr>
              <a:t>GetSize</a:t>
            </a:r>
            <a:r>
              <a:rPr lang="en-US" sz="1200" dirty="0">
                <a:solidFill>
                  <a:schemeClr val="bg1"/>
                </a:solidFill>
              </a:rPr>
              <a:t>()[1];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>
                <a:solidFill>
                  <a:srgbClr val="00B0F0"/>
                </a:solidFill>
              </a:rPr>
              <a:t>typedef</a:t>
            </a:r>
            <a:r>
              <a:rPr lang="en-US" sz="1200" dirty="0">
                <a:solidFill>
                  <a:srgbClr val="00B0F0"/>
                </a:solidFill>
              </a:rPr>
              <a:t> </a:t>
            </a:r>
            <a:r>
              <a:rPr lang="en-US" sz="1200" dirty="0" err="1">
                <a:solidFill>
                  <a:srgbClr val="00B050"/>
                </a:solidFill>
              </a:rPr>
              <a:t>vnl_matrix</a:t>
            </a:r>
            <a:r>
              <a:rPr lang="en-US" sz="1200" dirty="0"/>
              <a:t>&lt; </a:t>
            </a:r>
            <a:r>
              <a:rPr lang="en-US" sz="1200" dirty="0" err="1">
                <a:solidFill>
                  <a:srgbClr val="FF0000"/>
                </a:solidFill>
              </a:rPr>
              <a:t>PixelType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/>
              <a:t>&gt; </a:t>
            </a:r>
            <a:r>
              <a:rPr lang="en-US" sz="1200" dirty="0" err="1"/>
              <a:t>MatrixType</a:t>
            </a:r>
            <a:r>
              <a:rPr lang="en-US" sz="1200" dirty="0"/>
              <a:t>;   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endParaRPr lang="en-US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vnl_matrix_ref</a:t>
            </a:r>
            <a:r>
              <a:rPr lang="en-US" sz="1200" dirty="0">
                <a:solidFill>
                  <a:schemeClr val="bg1"/>
                </a:solidFill>
              </a:rPr>
              <a:t>&lt; </a:t>
            </a:r>
            <a:r>
              <a:rPr lang="en-US" sz="1200" dirty="0" err="1">
                <a:solidFill>
                  <a:schemeClr val="bg1"/>
                </a:solidFill>
              </a:rPr>
              <a:t>PixelType</a:t>
            </a:r>
            <a:r>
              <a:rPr lang="en-US" sz="1200" dirty="0">
                <a:solidFill>
                  <a:schemeClr val="bg1"/>
                </a:solidFill>
              </a:rPr>
              <a:t> &gt; </a:t>
            </a:r>
            <a:r>
              <a:rPr lang="en-US" sz="1200" dirty="0" err="1">
                <a:solidFill>
                  <a:schemeClr val="bg1"/>
                </a:solidFill>
              </a:rPr>
              <a:t>inputMatrix</a:t>
            </a:r>
            <a:r>
              <a:rPr lang="en-US" sz="1200" dirty="0">
                <a:solidFill>
                  <a:schemeClr val="bg1"/>
                </a:solidFill>
              </a:rPr>
              <a:t>(rows, cols, </a:t>
            </a:r>
            <a:r>
              <a:rPr lang="en-US" sz="1200" dirty="0" err="1">
                <a:solidFill>
                  <a:schemeClr val="bg1"/>
                </a:solidFill>
              </a:rPr>
              <a:t>inputImage</a:t>
            </a:r>
            <a:r>
              <a:rPr lang="en-US" sz="1200" dirty="0">
                <a:solidFill>
                  <a:schemeClr val="bg1"/>
                </a:solidFill>
              </a:rPr>
              <a:t>-&gt; </a:t>
            </a:r>
            <a:r>
              <a:rPr lang="en-US" sz="1200" dirty="0" err="1">
                <a:solidFill>
                  <a:schemeClr val="bg1"/>
                </a:solidFill>
              </a:rPr>
              <a:t>GetBufferPointer</a:t>
            </a:r>
            <a:r>
              <a:rPr lang="en-US" sz="1200" dirty="0">
                <a:solidFill>
                  <a:schemeClr val="bg1"/>
                </a:solidFill>
              </a:rPr>
              <a:t>() );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/>
              <a:t>Define the VNL matrix type with will be used.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[2] http://www.itk.org/Doxygen/html/classitk_1_1ImageRegistrationMethod.html</a:t>
            </a:r>
          </a:p>
        </p:txBody>
      </p:sp>
    </p:spTree>
    <p:extLst>
      <p:ext uri="{BB962C8B-B14F-4D97-AF65-F5344CB8AC3E}">
        <p14:creationId xmlns:p14="http://schemas.microsoft.com/office/powerpoint/2010/main" val="15318761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float </a:t>
            </a:r>
            <a:r>
              <a:rPr lang="en-US" sz="1200" dirty="0" err="1">
                <a:solidFill>
                  <a:schemeClr val="bg1"/>
                </a:solidFill>
              </a:rPr>
              <a:t>PixelType</a:t>
            </a:r>
            <a:r>
              <a:rPr lang="en-US" sz="1200" dirty="0">
                <a:solidFill>
                  <a:schemeClr val="bg1"/>
                </a:solidFill>
              </a:rPr>
              <a:t>; 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::Image&lt; </a:t>
            </a:r>
            <a:r>
              <a:rPr lang="en-US" sz="1200" dirty="0" err="1">
                <a:solidFill>
                  <a:schemeClr val="bg1"/>
                </a:solidFill>
              </a:rPr>
              <a:t>PixelType</a:t>
            </a:r>
            <a:r>
              <a:rPr lang="en-US" sz="1200" dirty="0">
                <a:solidFill>
                  <a:schemeClr val="bg1"/>
                </a:solidFill>
              </a:rPr>
              <a:t>, 2 &gt; </a:t>
            </a:r>
            <a:r>
              <a:rPr lang="en-US" sz="1200" dirty="0" err="1">
                <a:solidFill>
                  <a:schemeClr val="bg1"/>
                </a:solidFill>
              </a:rPr>
              <a:t>ImageType</a:t>
            </a:r>
            <a:r>
              <a:rPr lang="en-US" sz="1200" dirty="0">
                <a:solidFill>
                  <a:schemeClr val="bg1"/>
                </a:solidFill>
              </a:rPr>
              <a:t>;  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ImageType</a:t>
            </a:r>
            <a:r>
              <a:rPr lang="en-US" sz="1200" dirty="0">
                <a:solidFill>
                  <a:schemeClr val="bg1"/>
                </a:solidFill>
              </a:rPr>
              <a:t>::Pointer </a:t>
            </a:r>
            <a:r>
              <a:rPr lang="en-US" sz="1200" dirty="0" err="1">
                <a:solidFill>
                  <a:schemeClr val="bg1"/>
                </a:solidFill>
              </a:rPr>
              <a:t>inputImage</a:t>
            </a:r>
            <a:r>
              <a:rPr lang="en-US" sz="1200" dirty="0">
                <a:solidFill>
                  <a:schemeClr val="bg1"/>
                </a:solidFill>
              </a:rPr>
              <a:t> = </a:t>
            </a:r>
            <a:r>
              <a:rPr lang="en-US" sz="1200" dirty="0" err="1">
                <a:solidFill>
                  <a:schemeClr val="bg1"/>
                </a:solidFill>
              </a:rPr>
              <a:t>ImageType</a:t>
            </a:r>
            <a:r>
              <a:rPr lang="en-US" sz="1200" dirty="0">
                <a:solidFill>
                  <a:schemeClr val="bg1"/>
                </a:solidFill>
              </a:rPr>
              <a:t>::New(); 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>
                <a:solidFill>
                  <a:schemeClr val="bg1"/>
                </a:solidFill>
              </a:rPr>
              <a:t>SafeReadImage</a:t>
            </a:r>
            <a:r>
              <a:rPr lang="en-US" sz="1200" dirty="0">
                <a:solidFill>
                  <a:schemeClr val="bg1"/>
                </a:solidFill>
              </a:rPr>
              <a:t>&lt;</a:t>
            </a:r>
            <a:r>
              <a:rPr lang="en-US" sz="1200" dirty="0" err="1">
                <a:solidFill>
                  <a:schemeClr val="bg1"/>
                </a:solidFill>
              </a:rPr>
              <a:t>ImageType</a:t>
            </a:r>
            <a:r>
              <a:rPr lang="en-US" sz="1200" dirty="0">
                <a:solidFill>
                  <a:schemeClr val="bg1"/>
                </a:solidFill>
              </a:rPr>
              <a:t>&gt;( </a:t>
            </a:r>
            <a:r>
              <a:rPr lang="en-US" sz="1200" dirty="0" err="1">
                <a:solidFill>
                  <a:schemeClr val="bg1"/>
                </a:solidFill>
              </a:rPr>
              <a:t>inputImage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im_base</a:t>
            </a:r>
            <a:r>
              <a:rPr lang="en-US" sz="1200" dirty="0">
                <a:solidFill>
                  <a:schemeClr val="bg1"/>
                </a:solidFill>
              </a:rPr>
              <a:t>-&gt; </a:t>
            </a:r>
            <a:r>
              <a:rPr lang="en-US" sz="1200" dirty="0" err="1">
                <a:solidFill>
                  <a:schemeClr val="bg1"/>
                </a:solidFill>
              </a:rPr>
              <a:t>GetFileName</a:t>
            </a:r>
            <a:r>
              <a:rPr lang="en-US" sz="1200" dirty="0">
                <a:solidFill>
                  <a:schemeClr val="bg1"/>
                </a:solidFill>
              </a:rPr>
              <a:t>());</a:t>
            </a:r>
          </a:p>
          <a:p>
            <a:pPr marL="0" indent="0">
              <a:buNone/>
            </a:pPr>
            <a:endParaRPr lang="en-US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const</a:t>
            </a:r>
            <a:r>
              <a:rPr lang="en-US" sz="1200" dirty="0">
                <a:solidFill>
                  <a:schemeClr val="bg1"/>
                </a:solidFill>
              </a:rPr>
              <a:t> unsigned </a:t>
            </a:r>
            <a:r>
              <a:rPr lang="en-US" sz="1200" dirty="0" err="1">
                <a:solidFill>
                  <a:schemeClr val="bg1"/>
                </a:solidFill>
              </a:rPr>
              <a:t>int</a:t>
            </a:r>
            <a:r>
              <a:rPr lang="en-US" sz="1200" dirty="0">
                <a:solidFill>
                  <a:schemeClr val="bg1"/>
                </a:solidFill>
              </a:rPr>
              <a:t> rows = </a:t>
            </a:r>
            <a:r>
              <a:rPr lang="en-US" sz="1200" dirty="0" err="1">
                <a:solidFill>
                  <a:schemeClr val="bg1"/>
                </a:solidFill>
              </a:rPr>
              <a:t>inputImage</a:t>
            </a:r>
            <a:r>
              <a:rPr lang="en-US" sz="1200" dirty="0">
                <a:solidFill>
                  <a:schemeClr val="bg1"/>
                </a:solidFill>
              </a:rPr>
              <a:t>-&gt; </a:t>
            </a:r>
            <a:r>
              <a:rPr lang="en-US" sz="1200" dirty="0" err="1">
                <a:solidFill>
                  <a:schemeClr val="bg1"/>
                </a:solidFill>
              </a:rPr>
              <a:t>GetBufferedRegion</a:t>
            </a:r>
            <a:r>
              <a:rPr lang="en-US" sz="1200" dirty="0">
                <a:solidFill>
                  <a:schemeClr val="bg1"/>
                </a:solidFill>
              </a:rPr>
              <a:t>().</a:t>
            </a:r>
            <a:r>
              <a:rPr lang="en-US" sz="1200" dirty="0" err="1">
                <a:solidFill>
                  <a:schemeClr val="bg1"/>
                </a:solidFill>
              </a:rPr>
              <a:t>GetSize</a:t>
            </a:r>
            <a:r>
              <a:rPr lang="en-US" sz="1200" dirty="0">
                <a:solidFill>
                  <a:schemeClr val="bg1"/>
                </a:solidFill>
              </a:rPr>
              <a:t>()[0];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const</a:t>
            </a:r>
            <a:r>
              <a:rPr lang="en-US" sz="1200" dirty="0">
                <a:solidFill>
                  <a:schemeClr val="bg1"/>
                </a:solidFill>
              </a:rPr>
              <a:t> unsigned </a:t>
            </a:r>
            <a:r>
              <a:rPr lang="en-US" sz="1200" dirty="0" err="1">
                <a:solidFill>
                  <a:schemeClr val="bg1"/>
                </a:solidFill>
              </a:rPr>
              <a:t>int</a:t>
            </a:r>
            <a:r>
              <a:rPr lang="en-US" sz="1200" dirty="0">
                <a:solidFill>
                  <a:schemeClr val="bg1"/>
                </a:solidFill>
              </a:rPr>
              <a:t> cols = </a:t>
            </a:r>
            <a:r>
              <a:rPr lang="en-US" sz="1200" dirty="0" err="1">
                <a:solidFill>
                  <a:schemeClr val="bg1"/>
                </a:solidFill>
              </a:rPr>
              <a:t>inputImage</a:t>
            </a:r>
            <a:r>
              <a:rPr lang="en-US" sz="1200" dirty="0">
                <a:solidFill>
                  <a:schemeClr val="bg1"/>
                </a:solidFill>
              </a:rPr>
              <a:t>-&gt; </a:t>
            </a:r>
            <a:r>
              <a:rPr lang="en-US" sz="1200" dirty="0" err="1">
                <a:solidFill>
                  <a:schemeClr val="bg1"/>
                </a:solidFill>
              </a:rPr>
              <a:t>GetBufferedRegion</a:t>
            </a:r>
            <a:r>
              <a:rPr lang="en-US" sz="1200" dirty="0">
                <a:solidFill>
                  <a:schemeClr val="bg1"/>
                </a:solidFill>
              </a:rPr>
              <a:t>().</a:t>
            </a:r>
            <a:r>
              <a:rPr lang="en-US" sz="1200" dirty="0" err="1">
                <a:solidFill>
                  <a:schemeClr val="bg1"/>
                </a:solidFill>
              </a:rPr>
              <a:t>GetSize</a:t>
            </a:r>
            <a:r>
              <a:rPr lang="en-US" sz="1200" dirty="0">
                <a:solidFill>
                  <a:schemeClr val="bg1"/>
                </a:solidFill>
              </a:rPr>
              <a:t>()[1];</a:t>
            </a:r>
          </a:p>
          <a:p>
            <a:pPr marL="0" indent="0">
              <a:buNone/>
            </a:pPr>
            <a:endParaRPr lang="en-US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vnl_matrix</a:t>
            </a:r>
            <a:r>
              <a:rPr lang="en-US" sz="1200" dirty="0">
                <a:solidFill>
                  <a:schemeClr val="bg1"/>
                </a:solidFill>
              </a:rPr>
              <a:t>&lt; </a:t>
            </a:r>
            <a:r>
              <a:rPr lang="en-US" sz="1200" dirty="0" err="1">
                <a:solidFill>
                  <a:schemeClr val="bg1"/>
                </a:solidFill>
              </a:rPr>
              <a:t>PixelType</a:t>
            </a:r>
            <a:r>
              <a:rPr lang="en-US" sz="1200" dirty="0">
                <a:solidFill>
                  <a:schemeClr val="bg1"/>
                </a:solidFill>
              </a:rPr>
              <a:t> &gt; </a:t>
            </a:r>
            <a:r>
              <a:rPr lang="en-US" sz="1200" dirty="0" err="1">
                <a:solidFill>
                  <a:schemeClr val="bg1"/>
                </a:solidFill>
              </a:rPr>
              <a:t>MatrixType</a:t>
            </a:r>
            <a:r>
              <a:rPr lang="en-US" sz="1200" dirty="0">
                <a:solidFill>
                  <a:schemeClr val="bg1"/>
                </a:solidFill>
              </a:rPr>
              <a:t>;   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>
                <a:solidFill>
                  <a:srgbClr val="00B050"/>
                </a:solidFill>
              </a:rPr>
              <a:t>vnl_matrix_ref</a:t>
            </a:r>
            <a:r>
              <a:rPr lang="en-US" sz="1200" dirty="0"/>
              <a:t>&lt; </a:t>
            </a:r>
            <a:r>
              <a:rPr lang="en-US" sz="1200" dirty="0" err="1">
                <a:solidFill>
                  <a:srgbClr val="FF0000"/>
                </a:solidFill>
              </a:rPr>
              <a:t>PixelType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/>
              <a:t>&gt; </a:t>
            </a:r>
            <a:r>
              <a:rPr lang="en-US" sz="1200" dirty="0" err="1"/>
              <a:t>inputMatrix</a:t>
            </a:r>
            <a:r>
              <a:rPr lang="en-US" sz="1200" dirty="0"/>
              <a:t>(rows, cols, </a:t>
            </a:r>
            <a:r>
              <a:rPr lang="en-US" sz="1200" dirty="0" err="1"/>
              <a:t>inputImage</a:t>
            </a:r>
            <a:r>
              <a:rPr lang="en-US" sz="1200" dirty="0"/>
              <a:t>-&gt; </a:t>
            </a:r>
            <a:r>
              <a:rPr lang="en-US" sz="1200" dirty="0" err="1">
                <a:solidFill>
                  <a:srgbClr val="00B050"/>
                </a:solidFill>
              </a:rPr>
              <a:t>GetBufferPointer</a:t>
            </a:r>
            <a:r>
              <a:rPr lang="en-US" sz="1200" dirty="0"/>
              <a:t>() );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/>
              <a:t>Get the data pointer from the image to the VNL matrix.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[3] http://www.itk.org/Doxygen/html/classitk_1_1AffineTransform.html</a:t>
            </a:r>
          </a:p>
        </p:txBody>
      </p:sp>
    </p:spTree>
    <p:extLst>
      <p:ext uri="{BB962C8B-B14F-4D97-AF65-F5344CB8AC3E}">
        <p14:creationId xmlns:p14="http://schemas.microsoft.com/office/powerpoint/2010/main" val="1610039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1441</Words>
  <Application>Microsoft Office PowerPoint</Application>
  <PresentationFormat>Widescreen</PresentationFormat>
  <Paragraphs>204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Custom Design</vt:lpstr>
      <vt:lpstr>CBICA S/W Dev Tutorials 09 – ITK Linear Algebra</vt:lpstr>
      <vt:lpstr>Classes demonstrated</vt:lpstr>
      <vt:lpstr>Classes demonstrated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Sarthak Pati</dc:creator>
  <cp:lastModifiedBy>Sarthak Pati</cp:lastModifiedBy>
  <cp:revision>14</cp:revision>
  <dcterms:created xsi:type="dcterms:W3CDTF">2016-03-11T15:32:15Z</dcterms:created>
  <dcterms:modified xsi:type="dcterms:W3CDTF">2016-04-27T15:46:47Z</dcterms:modified>
</cp:coreProperties>
</file>