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9" r:id="rId2"/>
  </p:sldMasterIdLst>
  <p:notesMasterIdLst>
    <p:notesMasterId r:id="rId19"/>
  </p:notesMasterIdLst>
  <p:sldIdLst>
    <p:sldId id="256" r:id="rId3"/>
    <p:sldId id="258" r:id="rId4"/>
    <p:sldId id="300" r:id="rId5"/>
    <p:sldId id="301" r:id="rId6"/>
    <p:sldId id="302" r:id="rId7"/>
    <p:sldId id="303" r:id="rId8"/>
    <p:sldId id="304" r:id="rId9"/>
    <p:sldId id="305" r:id="rId10"/>
    <p:sldId id="259" r:id="rId11"/>
    <p:sldId id="306" r:id="rId12"/>
    <p:sldId id="307" r:id="rId13"/>
    <p:sldId id="308" r:id="rId14"/>
    <p:sldId id="310" r:id="rId15"/>
    <p:sldId id="311" r:id="rId16"/>
    <p:sldId id="312" r:id="rId17"/>
    <p:sldId id="257" r:id="rId1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025" autoAdjust="0"/>
    <p:restoredTop sz="94660"/>
  </p:normalViewPr>
  <p:slideViewPr>
    <p:cSldViewPr snapToGrid="0">
      <p:cViewPr varScale="1">
        <p:scale>
          <a:sx n="119" d="100"/>
          <a:sy n="119" d="100"/>
        </p:scale>
        <p:origin x="96" y="2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99" d="100"/>
          <a:sy n="99" d="100"/>
        </p:scale>
        <p:origin x="3570" y="9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046E460-515B-405C-84D9-50DA61025AFE}" type="datetimeFigureOut">
              <a:rPr lang="en-US" smtClean="0"/>
              <a:t>11/May/2016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5691ACA-80DB-4208-9575-4D193C1677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02798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Basically, assertions are used when you want to completely get out of the program</a:t>
            </a:r>
            <a:r>
              <a:rPr lang="en-US" baseline="0" dirty="0"/>
              <a:t> – this is can be invaluable in certain conditions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691ACA-80DB-4208-9575-4D193C167739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228766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So exceptions can be used to provide</a:t>
            </a:r>
            <a:r>
              <a:rPr lang="en-US" baseline="0" dirty="0"/>
              <a:t> useful debugging information in the event a particular function fails in </a:t>
            </a:r>
            <a:r>
              <a:rPr lang="en-US" baseline="0"/>
              <a:t>the program.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691ACA-80DB-4208-9575-4D193C167739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42770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 userDrawn="1"/>
        </p:nvGrpSpPr>
        <p:grpSpPr>
          <a:xfrm>
            <a:off x="0" y="3886200"/>
            <a:ext cx="12192000" cy="2971800"/>
            <a:chOff x="0" y="3886200"/>
            <a:chExt cx="12192000" cy="2971800"/>
          </a:xfrm>
        </p:grpSpPr>
        <p:sp>
          <p:nvSpPr>
            <p:cNvPr id="9" name="Rectangle 8"/>
            <p:cNvSpPr/>
            <p:nvPr userDrawn="1"/>
          </p:nvSpPr>
          <p:spPr>
            <a:xfrm>
              <a:off x="0" y="3886200"/>
              <a:ext cx="12192000" cy="2971800"/>
            </a:xfrm>
            <a:prstGeom prst="rect">
              <a:avLst/>
            </a:prstGeom>
            <a:solidFill>
              <a:srgbClr val="00204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7" name="Picture 3"/>
            <p:cNvPicPr>
              <a:picLocks noChangeAspect="1" noChangeArrowheads="1"/>
            </p:cNvPicPr>
            <p:nvPr userDrawn="1"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01767" y="6369181"/>
              <a:ext cx="1285875" cy="404132"/>
            </a:xfrm>
            <a:prstGeom prst="rect">
              <a:avLst/>
            </a:prstGeom>
            <a:noFill/>
            <a:ln w="9525">
              <a:solidFill>
                <a:srgbClr val="002040"/>
              </a:solidFill>
              <a:miter lim="800000"/>
              <a:headEnd/>
              <a:tailEnd/>
            </a:ln>
          </p:spPr>
        </p:pic>
        <p:pic>
          <p:nvPicPr>
            <p:cNvPr id="10" name="Picture 9"/>
            <p:cNvPicPr>
              <a:picLocks noChangeAspect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076089" y="6369181"/>
              <a:ext cx="2020660" cy="404132"/>
            </a:xfrm>
            <a:prstGeom prst="rect">
              <a:avLst/>
            </a:prstGeom>
          </p:spPr>
        </p:pic>
      </p:grpSp>
      <p:sp>
        <p:nvSpPr>
          <p:cNvPr id="11" name="Rectangle 10"/>
          <p:cNvSpPr/>
          <p:nvPr userDrawn="1"/>
        </p:nvSpPr>
        <p:spPr>
          <a:xfrm>
            <a:off x="0" y="3174"/>
            <a:ext cx="12192000" cy="2968626"/>
          </a:xfrm>
          <a:prstGeom prst="rect">
            <a:avLst/>
          </a:prstGeom>
          <a:solidFill>
            <a:srgbClr val="6F292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293687"/>
            <a:ext cx="9144000" cy="2387600"/>
          </a:xfrm>
        </p:spPr>
        <p:txBody>
          <a:bodyPr anchor="b"/>
          <a:lstStyle>
            <a:lvl1pPr algn="ctr"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243388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bg1">
                    <a:lumMod val="7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24400" y="6356350"/>
            <a:ext cx="2743200" cy="365125"/>
          </a:xfrm>
          <a:prstGeom prst="rect">
            <a:avLst/>
          </a:prstGeom>
        </p:spPr>
        <p:txBody>
          <a:bodyPr/>
          <a:lstStyle>
            <a:lvl1pPr algn="ctr">
              <a:defRPr>
                <a:solidFill>
                  <a:schemeClr val="bg1">
                    <a:lumMod val="65000"/>
                  </a:schemeClr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defRPr>
            </a:lvl1pPr>
          </a:lstStyle>
          <a:p>
            <a:fld id="{3A58E68A-A204-413D-96F6-8F1149D77122}" type="datetimeFigureOut">
              <a:rPr lang="en-US" smtClean="0"/>
              <a:pPr/>
              <a:t>11/May/2016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28173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6673" y="1690688"/>
            <a:ext cx="11638547" cy="4486275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11900"/>
            <a:ext cx="2743200" cy="365125"/>
          </a:xfrm>
          <a:prstGeom prst="rect">
            <a:avLst/>
          </a:prstGeom>
        </p:spPr>
        <p:txBody>
          <a:bodyPr/>
          <a:lstStyle/>
          <a:p>
            <a:fld id="{3A58E68A-A204-413D-96F6-8F1149D77122}" type="datetimeFigureOut">
              <a:rPr lang="en-US" smtClean="0"/>
              <a:t>11/May/2016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F2DD4-06ED-490A-84F1-7D33998F6E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04124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estions?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524000" y="1250992"/>
            <a:ext cx="9144000" cy="4356016"/>
          </a:xfrm>
          <a:ln>
            <a:noFill/>
          </a:ln>
          <a:effectLst/>
        </p:spPr>
        <p:txBody>
          <a:bodyPr anchor="ctr">
            <a:noAutofit/>
          </a:bodyPr>
          <a:lstStyle>
            <a:lvl1pPr algn="ctr">
              <a:defRPr sz="41300">
                <a:ln w="15875">
                  <a:solidFill>
                    <a:schemeClr val="bg1"/>
                  </a:solidFill>
                </a:ln>
                <a:effectLst/>
              </a:defRPr>
            </a:lvl1pPr>
          </a:lstStyle>
          <a:p>
            <a:r>
              <a:rPr lang="en-US" dirty="0"/>
              <a:t>?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Contact Information</a:t>
            </a:r>
          </a:p>
        </p:txBody>
      </p:sp>
    </p:spTree>
    <p:extLst>
      <p:ext uri="{BB962C8B-B14F-4D97-AF65-F5344CB8AC3E}">
        <p14:creationId xmlns:p14="http://schemas.microsoft.com/office/powerpoint/2010/main" val="37919216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F2DD4-06ED-490A-84F1-7D33998F6E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7880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F2DD4-06ED-490A-84F1-7D33998F6E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23120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6673" y="1825625"/>
            <a:ext cx="5763127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72302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F2DD4-06ED-490A-84F1-7D33998F6E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20118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6674" y="1681163"/>
            <a:ext cx="57409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6674" y="2505075"/>
            <a:ext cx="5740902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72302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72302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F2DD4-06ED-490A-84F1-7D33998F6EC2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256673" y="264696"/>
            <a:ext cx="11638547" cy="1409324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3865784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F2DD4-06ED-490A-84F1-7D33998F6E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42170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F2DD4-06ED-490A-84F1-7D33998F6E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24280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1690688"/>
            <a:ext cx="6713620" cy="417662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6674" y="1690688"/>
            <a:ext cx="4512176" cy="4184567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F2DD4-06ED-490A-84F1-7D33998F6EC2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256673" y="264696"/>
            <a:ext cx="11638547" cy="1409324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3837939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1690688"/>
            <a:ext cx="6712032" cy="417036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6674" y="1690688"/>
            <a:ext cx="4515352" cy="41783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F2DD4-06ED-490A-84F1-7D33998F6EC2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256673" y="264696"/>
            <a:ext cx="11638547" cy="1409324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0856130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6172200"/>
            <a:ext cx="12192000" cy="685800"/>
          </a:xfrm>
          <a:prstGeom prst="rect">
            <a:avLst/>
          </a:prstGeom>
          <a:solidFill>
            <a:srgbClr val="002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0" y="0"/>
            <a:ext cx="12192000" cy="1690688"/>
          </a:xfrm>
          <a:prstGeom prst="rect">
            <a:avLst/>
          </a:prstGeom>
          <a:solidFill>
            <a:srgbClr val="6F292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 userDrawn="1">
            <p:ph type="title"/>
          </p:nvPr>
        </p:nvSpPr>
        <p:spPr>
          <a:xfrm>
            <a:off x="256673" y="264696"/>
            <a:ext cx="11638547" cy="140932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 userDrawn="1">
            <p:ph type="body" idx="1"/>
          </p:nvPr>
        </p:nvSpPr>
        <p:spPr>
          <a:xfrm>
            <a:off x="256673" y="1825625"/>
            <a:ext cx="11638547" cy="43251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 userDrawn="1">
            <p:ph type="ftr" sz="quarter" idx="3"/>
          </p:nvPr>
        </p:nvSpPr>
        <p:spPr>
          <a:xfrm>
            <a:off x="1601841" y="6311900"/>
            <a:ext cx="744827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 userDrawn="1">
            <p:ph type="sldNum" sz="quarter" idx="4"/>
          </p:nvPr>
        </p:nvSpPr>
        <p:spPr>
          <a:xfrm>
            <a:off x="9280363" y="6311900"/>
            <a:ext cx="5815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8F2DD4-06ED-490A-84F1-7D33998F6EC2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16" name="Picture 3"/>
          <p:cNvPicPr>
            <a:picLocks noChangeAspect="1" noChangeArrowheads="1"/>
          </p:cNvPicPr>
          <p:nvPr userDrawn="1"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101767" y="6369181"/>
            <a:ext cx="1285875" cy="404132"/>
          </a:xfrm>
          <a:prstGeom prst="rect">
            <a:avLst/>
          </a:prstGeom>
          <a:noFill/>
          <a:ln w="9525">
            <a:solidFill>
              <a:srgbClr val="002040"/>
            </a:solidFill>
            <a:miter lim="800000"/>
            <a:headEnd/>
            <a:tailEnd/>
          </a:ln>
        </p:spPr>
      </p:pic>
      <p:pic>
        <p:nvPicPr>
          <p:cNvPr id="17" name="Picture 16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76089" y="6369181"/>
            <a:ext cx="2020660" cy="4041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68868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bg1"/>
          </a:solidFill>
          <a:latin typeface="Segoe UI Semibold" panose="020B0702040204020203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Segoe UI Symbol" panose="020B0502040204020203" pitchFamily="34" charset="0"/>
          <a:ea typeface="Segoe UI Symbol" panose="020B0502040204020203" pitchFamily="34" charset="0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Segoe UI Symbol" panose="020B0502040204020203" pitchFamily="34" charset="0"/>
          <a:ea typeface="Segoe UI Symbol" panose="020B0502040204020203" pitchFamily="34" charset="0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Segoe UI Symbol" panose="020B0502040204020203" pitchFamily="34" charset="0"/>
          <a:ea typeface="Segoe UI Symbol" panose="020B0502040204020203" pitchFamily="34" charset="0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Segoe UI Symbol" panose="020B0502040204020203" pitchFamily="34" charset="0"/>
          <a:ea typeface="Segoe UI Symbol" panose="020B0502040204020203" pitchFamily="34" charset="0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Segoe UI Symbol" panose="020B0502040204020203" pitchFamily="34" charset="0"/>
          <a:ea typeface="Segoe UI Symbol" panose="020B0502040204020203" pitchFamily="34" charset="0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 userDrawn="1"/>
        </p:nvGrpSpPr>
        <p:grpSpPr>
          <a:xfrm>
            <a:off x="0" y="3886200"/>
            <a:ext cx="12192000" cy="2971800"/>
            <a:chOff x="0" y="3886200"/>
            <a:chExt cx="12192000" cy="2971800"/>
          </a:xfrm>
        </p:grpSpPr>
        <p:sp>
          <p:nvSpPr>
            <p:cNvPr id="8" name="Rectangle 7"/>
            <p:cNvSpPr/>
            <p:nvPr userDrawn="1"/>
          </p:nvSpPr>
          <p:spPr>
            <a:xfrm>
              <a:off x="0" y="3886200"/>
              <a:ext cx="12192000" cy="2971800"/>
            </a:xfrm>
            <a:prstGeom prst="rect">
              <a:avLst/>
            </a:prstGeom>
            <a:solidFill>
              <a:srgbClr val="00204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9" name="Picture 3"/>
            <p:cNvPicPr>
              <a:picLocks noChangeAspect="1" noChangeArrowheads="1"/>
            </p:cNvPicPr>
            <p:nvPr userDrawn="1"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01767" y="6369181"/>
              <a:ext cx="1285875" cy="404132"/>
            </a:xfrm>
            <a:prstGeom prst="rect">
              <a:avLst/>
            </a:prstGeom>
            <a:noFill/>
            <a:ln w="9525">
              <a:solidFill>
                <a:srgbClr val="002040"/>
              </a:solidFill>
              <a:miter lim="800000"/>
              <a:headEnd/>
              <a:tailEnd/>
            </a:ln>
          </p:spPr>
        </p:pic>
        <p:pic>
          <p:nvPicPr>
            <p:cNvPr id="10" name="Picture 9"/>
            <p:cNvPicPr>
              <a:picLocks noChangeAspect="1"/>
            </p:cNvPicPr>
            <p:nvPr userDrawn="1"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076089" y="6369181"/>
              <a:ext cx="2020660" cy="404132"/>
            </a:xfrm>
            <a:prstGeom prst="rect">
              <a:avLst/>
            </a:prstGeom>
          </p:spPr>
        </p:pic>
      </p:grpSp>
      <p:sp>
        <p:nvSpPr>
          <p:cNvPr id="11" name="Rectangle 10"/>
          <p:cNvSpPr/>
          <p:nvPr userDrawn="1"/>
        </p:nvSpPr>
        <p:spPr>
          <a:xfrm>
            <a:off x="0" y="3174"/>
            <a:ext cx="12192000" cy="2968626"/>
          </a:xfrm>
          <a:prstGeom prst="rect">
            <a:avLst/>
          </a:prstGeom>
          <a:solidFill>
            <a:srgbClr val="6F292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04998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dirty="0"/>
              <a:t>CBICA S/W Dev Tutorials</a:t>
            </a:r>
            <a:br>
              <a:rPr lang="it-IT"/>
            </a:br>
            <a:r>
              <a:rPr lang="it-IT"/>
              <a:t>11 </a:t>
            </a:r>
            <a:r>
              <a:rPr lang="it-IT" dirty="0"/>
              <a:t>– Error Handling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Sarthak Pati</a:t>
            </a:r>
          </a:p>
        </p:txBody>
      </p:sp>
    </p:spTree>
    <p:extLst>
      <p:ext uri="{BB962C8B-B14F-4D97-AF65-F5344CB8AC3E}">
        <p14:creationId xmlns:p14="http://schemas.microsoft.com/office/powerpoint/2010/main" val="250098696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Assert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pPr>
              <a:lnSpc>
                <a:spcPct val="100000"/>
              </a:lnSpc>
              <a:buNone/>
            </a:pPr>
            <a:r>
              <a:rPr lang="en-US" sz="1100" dirty="0">
                <a:solidFill>
                  <a:schemeClr val="bg1">
                    <a:lumMod val="75000"/>
                  </a:schemeClr>
                </a:solidFill>
              </a:rPr>
              <a:t>#include &lt;</a:t>
            </a:r>
            <a:r>
              <a:rPr lang="en-US" sz="1100" dirty="0" err="1">
                <a:solidFill>
                  <a:schemeClr val="bg1">
                    <a:lumMod val="75000"/>
                  </a:schemeClr>
                </a:solidFill>
              </a:rPr>
              <a:t>iostream</a:t>
            </a:r>
            <a:r>
              <a:rPr lang="en-US" sz="1100" dirty="0">
                <a:solidFill>
                  <a:schemeClr val="bg1">
                    <a:lumMod val="75000"/>
                  </a:schemeClr>
                </a:solidFill>
              </a:rPr>
              <a:t>&gt;</a:t>
            </a:r>
          </a:p>
          <a:p>
            <a:pPr>
              <a:lnSpc>
                <a:spcPct val="100000"/>
              </a:lnSpc>
              <a:buNone/>
            </a:pPr>
            <a:r>
              <a:rPr lang="en-US" sz="1100" dirty="0">
                <a:solidFill>
                  <a:schemeClr val="bg1">
                    <a:lumMod val="75000"/>
                  </a:schemeClr>
                </a:solidFill>
              </a:rPr>
              <a:t>#include &lt;</a:t>
            </a:r>
            <a:r>
              <a:rPr lang="en-US" sz="1100" dirty="0" err="1">
                <a:solidFill>
                  <a:schemeClr val="bg1">
                    <a:lumMod val="75000"/>
                  </a:schemeClr>
                </a:solidFill>
              </a:rPr>
              <a:t>assert.h</a:t>
            </a:r>
            <a:r>
              <a:rPr lang="en-US" sz="1100" dirty="0">
                <a:solidFill>
                  <a:schemeClr val="bg1">
                    <a:lumMod val="75000"/>
                  </a:schemeClr>
                </a:solidFill>
              </a:rPr>
              <a:t>&gt;</a:t>
            </a:r>
          </a:p>
          <a:p>
            <a:pPr>
              <a:lnSpc>
                <a:spcPct val="100000"/>
              </a:lnSpc>
              <a:buNone/>
            </a:pPr>
            <a:r>
              <a:rPr lang="en-US" sz="1100" dirty="0">
                <a:solidFill>
                  <a:schemeClr val="bg1">
                    <a:lumMod val="75000"/>
                  </a:schemeClr>
                </a:solidFill>
              </a:rPr>
              <a:t>#include &lt;string&gt;</a:t>
            </a:r>
          </a:p>
          <a:p>
            <a:pPr>
              <a:lnSpc>
                <a:spcPct val="100000"/>
              </a:lnSpc>
              <a:buNone/>
            </a:pPr>
            <a:r>
              <a:rPr lang="en-US" sz="1100" dirty="0">
                <a:solidFill>
                  <a:srgbClr val="00B050"/>
                </a:solidFill>
              </a:rPr>
              <a:t>// Tests a string to see if it is empty or longer than 2 characters</a:t>
            </a:r>
          </a:p>
          <a:p>
            <a:pPr>
              <a:lnSpc>
                <a:spcPct val="100000"/>
              </a:lnSpc>
              <a:buNone/>
            </a:pPr>
            <a:r>
              <a:rPr lang="en-US" sz="1100" dirty="0">
                <a:solidFill>
                  <a:srgbClr val="00B0F0"/>
                </a:solidFill>
              </a:rPr>
              <a:t>void</a:t>
            </a:r>
            <a:r>
              <a:rPr lang="en-US" sz="1100" dirty="0">
                <a:solidFill>
                  <a:srgbClr val="0070C0"/>
                </a:solidFill>
              </a:rPr>
              <a:t> </a:t>
            </a:r>
            <a:r>
              <a:rPr lang="en-US" sz="1100" dirty="0" err="1"/>
              <a:t>analyze_string</a:t>
            </a:r>
            <a:r>
              <a:rPr lang="en-US" sz="1100" dirty="0">
                <a:solidFill>
                  <a:srgbClr val="0070C0"/>
                </a:solidFill>
              </a:rPr>
              <a:t> ( </a:t>
            </a:r>
            <a:r>
              <a:rPr lang="en-US" sz="1100" dirty="0" err="1"/>
              <a:t>std</a:t>
            </a:r>
            <a:r>
              <a:rPr lang="en-US" sz="1100" dirty="0">
                <a:solidFill>
                  <a:srgbClr val="0070C0"/>
                </a:solidFill>
              </a:rPr>
              <a:t>::</a:t>
            </a:r>
            <a:r>
              <a:rPr lang="en-US" sz="1100" dirty="0">
                <a:solidFill>
                  <a:srgbClr val="00B0F0"/>
                </a:solidFill>
              </a:rPr>
              <a:t>string</a:t>
            </a:r>
            <a:r>
              <a:rPr lang="en-US" sz="1100" dirty="0">
                <a:solidFill>
                  <a:srgbClr val="0070C0"/>
                </a:solidFill>
              </a:rPr>
              <a:t> </a:t>
            </a:r>
            <a:r>
              <a:rPr lang="en-US" sz="1100" dirty="0" err="1">
                <a:solidFill>
                  <a:srgbClr val="0070C0"/>
                </a:solidFill>
              </a:rPr>
              <a:t>inputString</a:t>
            </a:r>
            <a:r>
              <a:rPr lang="en-US" sz="1100" dirty="0">
                <a:solidFill>
                  <a:srgbClr val="0070C0"/>
                </a:solidFill>
              </a:rPr>
              <a:t> )</a:t>
            </a:r>
          </a:p>
          <a:p>
            <a:pPr>
              <a:lnSpc>
                <a:spcPct val="100000"/>
              </a:lnSpc>
              <a:buNone/>
            </a:pPr>
            <a:r>
              <a:rPr lang="en-US" sz="1100" dirty="0">
                <a:solidFill>
                  <a:srgbClr val="0070C0"/>
                </a:solidFill>
              </a:rPr>
              <a:t>{</a:t>
            </a:r>
          </a:p>
          <a:p>
            <a:pPr>
              <a:lnSpc>
                <a:spcPct val="100000"/>
              </a:lnSpc>
              <a:buNone/>
            </a:pPr>
            <a:r>
              <a:rPr lang="en-US" sz="1100" dirty="0">
                <a:solidFill>
                  <a:srgbClr val="0070C0"/>
                </a:solidFill>
              </a:rPr>
              <a:t>  </a:t>
            </a:r>
            <a:r>
              <a:rPr lang="en-US" sz="1100" dirty="0">
                <a:solidFill>
                  <a:srgbClr val="7030A0"/>
                </a:solidFill>
              </a:rPr>
              <a:t>assert</a:t>
            </a:r>
            <a:r>
              <a:rPr lang="en-US" sz="1100" dirty="0">
                <a:solidFill>
                  <a:srgbClr val="0070C0"/>
                </a:solidFill>
              </a:rPr>
              <a:t> (</a:t>
            </a:r>
            <a:r>
              <a:rPr lang="en-US" sz="1100" dirty="0" err="1"/>
              <a:t>inputString</a:t>
            </a:r>
            <a:r>
              <a:rPr lang="en-US" sz="1100" dirty="0">
                <a:solidFill>
                  <a:srgbClr val="0070C0"/>
                </a:solidFill>
              </a:rPr>
              <a:t> != "");  </a:t>
            </a:r>
            <a:r>
              <a:rPr lang="en-US" sz="1100" dirty="0">
                <a:solidFill>
                  <a:srgbClr val="00B050"/>
                </a:solidFill>
              </a:rPr>
              <a:t>// Cannot be empty</a:t>
            </a:r>
          </a:p>
          <a:p>
            <a:pPr>
              <a:lnSpc>
                <a:spcPct val="100000"/>
              </a:lnSpc>
              <a:buNone/>
            </a:pPr>
            <a:r>
              <a:rPr lang="en-US" sz="1100" dirty="0">
                <a:solidFill>
                  <a:srgbClr val="0070C0"/>
                </a:solidFill>
              </a:rPr>
              <a:t>  </a:t>
            </a:r>
            <a:r>
              <a:rPr lang="en-US" sz="1100" dirty="0">
                <a:solidFill>
                  <a:srgbClr val="7030A0"/>
                </a:solidFill>
              </a:rPr>
              <a:t>assert</a:t>
            </a:r>
            <a:r>
              <a:rPr lang="en-US" sz="1100" dirty="0">
                <a:solidFill>
                  <a:srgbClr val="0070C0"/>
                </a:solidFill>
              </a:rPr>
              <a:t> (</a:t>
            </a:r>
            <a:r>
              <a:rPr lang="en-US" sz="1100" dirty="0" err="1"/>
              <a:t>inputString</a:t>
            </a:r>
            <a:r>
              <a:rPr lang="en-US" sz="1100" dirty="0" err="1">
                <a:solidFill>
                  <a:srgbClr val="0070C0"/>
                </a:solidFill>
              </a:rPr>
              <a:t>.</a:t>
            </a:r>
            <a:r>
              <a:rPr lang="en-US" sz="1100" dirty="0" err="1">
                <a:solidFill>
                  <a:srgbClr val="00B0F0"/>
                </a:solidFill>
              </a:rPr>
              <a:t>length</a:t>
            </a:r>
            <a:r>
              <a:rPr lang="en-US" sz="1100" dirty="0">
                <a:solidFill>
                  <a:srgbClr val="0070C0"/>
                </a:solidFill>
              </a:rPr>
              <a:t>( ) &gt; 2); </a:t>
            </a:r>
            <a:r>
              <a:rPr lang="en-US" sz="1100" dirty="0">
                <a:solidFill>
                  <a:srgbClr val="00B050"/>
                </a:solidFill>
              </a:rPr>
              <a:t> // Length must exceed 2</a:t>
            </a:r>
          </a:p>
          <a:p>
            <a:pPr>
              <a:lnSpc>
                <a:spcPct val="100000"/>
              </a:lnSpc>
              <a:buNone/>
            </a:pPr>
            <a:r>
              <a:rPr lang="en-US" sz="1100" dirty="0">
                <a:solidFill>
                  <a:srgbClr val="0070C0"/>
                </a:solidFill>
              </a:rPr>
              <a:t>}</a:t>
            </a:r>
          </a:p>
          <a:p>
            <a:pPr>
              <a:lnSpc>
                <a:spcPct val="100000"/>
              </a:lnSpc>
              <a:buNone/>
            </a:pPr>
            <a:endParaRPr lang="en-US" sz="1100" dirty="0">
              <a:solidFill>
                <a:schemeClr val="bg1">
                  <a:lumMod val="75000"/>
                </a:schemeClr>
              </a:solidFill>
            </a:endParaRPr>
          </a:p>
          <a:p>
            <a:pPr>
              <a:lnSpc>
                <a:spcPct val="100000"/>
              </a:lnSpc>
              <a:buNone/>
            </a:pPr>
            <a:endParaRPr lang="en-US" sz="1100" dirty="0">
              <a:solidFill>
                <a:schemeClr val="bg1">
                  <a:lumMod val="75000"/>
                </a:schemeClr>
              </a:solidFill>
            </a:endParaRPr>
          </a:p>
          <a:p>
            <a:pPr>
              <a:lnSpc>
                <a:spcPct val="100000"/>
              </a:lnSpc>
              <a:buNone/>
            </a:pPr>
            <a:endParaRPr lang="en-US" sz="1100" dirty="0">
              <a:solidFill>
                <a:schemeClr val="bg1">
                  <a:lumMod val="75000"/>
                </a:schemeClr>
              </a:solidFill>
            </a:endParaRPr>
          </a:p>
          <a:p>
            <a:pPr>
              <a:lnSpc>
                <a:spcPct val="100000"/>
              </a:lnSpc>
              <a:buNone/>
            </a:pPr>
            <a:endParaRPr lang="en-US" sz="1100" dirty="0">
              <a:solidFill>
                <a:schemeClr val="bg1">
                  <a:lumMod val="75000"/>
                </a:schemeClr>
              </a:solidFill>
            </a:endParaRPr>
          </a:p>
          <a:p>
            <a:pPr>
              <a:lnSpc>
                <a:spcPct val="100000"/>
              </a:lnSpc>
              <a:buNone/>
            </a:pPr>
            <a:endParaRPr lang="en-US" sz="1100" dirty="0">
              <a:solidFill>
                <a:schemeClr val="bg1">
                  <a:lumMod val="75000"/>
                </a:schemeClr>
              </a:solidFill>
            </a:endParaRPr>
          </a:p>
          <a:p>
            <a:pPr>
              <a:lnSpc>
                <a:spcPct val="100000"/>
              </a:lnSpc>
              <a:buNone/>
            </a:pPr>
            <a:r>
              <a:rPr lang="en-US" sz="1100" dirty="0" err="1">
                <a:solidFill>
                  <a:schemeClr val="bg1"/>
                </a:solidFill>
              </a:rPr>
              <a:t>asdasfaf</a:t>
            </a:r>
            <a:endParaRPr lang="en-US" sz="1100" dirty="0">
              <a:solidFill>
                <a:schemeClr val="bg1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pPr marL="342900" lvl="0" indent="-342900" algn="r">
              <a:spcBef>
                <a:spcPct val="20000"/>
              </a:spcBef>
            </a:pPr>
            <a:endParaRPr lang="en-US" sz="2000" dirty="0"/>
          </a:p>
          <a:p>
            <a:pPr marL="0" lvl="0" indent="0" algn="r">
              <a:spcBef>
                <a:spcPct val="20000"/>
              </a:spcBef>
              <a:buNone/>
            </a:pPr>
            <a:r>
              <a:rPr lang="en-US" sz="2000" dirty="0"/>
              <a:t>The </a:t>
            </a:r>
            <a:r>
              <a:rPr lang="en-US" sz="2000" dirty="0">
                <a:solidFill>
                  <a:srgbClr val="00B0F0"/>
                </a:solidFill>
              </a:rPr>
              <a:t>assert</a:t>
            </a:r>
            <a:r>
              <a:rPr lang="en-US" sz="2000" dirty="0"/>
              <a:t> function basically terminates program execution if the condition is not satisfied.</a:t>
            </a:r>
          </a:p>
          <a:p>
            <a:pPr marL="342900" lvl="0" indent="-342900" algn="r">
              <a:spcBef>
                <a:spcPct val="20000"/>
              </a:spcBef>
            </a:pPr>
            <a:endParaRPr lang="en-US" sz="2000" dirty="0"/>
          </a:p>
          <a:p>
            <a:pPr marL="0" lvl="0" indent="0" algn="r">
              <a:spcBef>
                <a:spcPct val="20000"/>
              </a:spcBef>
              <a:buNone/>
            </a:pPr>
            <a:r>
              <a:rPr lang="en-US" sz="2000" dirty="0"/>
              <a:t>These two assertions can be replaced with just the second.</a:t>
            </a:r>
          </a:p>
        </p:txBody>
      </p:sp>
    </p:spTree>
    <p:extLst>
      <p:ext uri="{BB962C8B-B14F-4D97-AF65-F5344CB8AC3E}">
        <p14:creationId xmlns:p14="http://schemas.microsoft.com/office/powerpoint/2010/main" val="336213547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Assert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pPr>
              <a:lnSpc>
                <a:spcPct val="100000"/>
              </a:lnSpc>
              <a:buNone/>
            </a:pPr>
            <a:r>
              <a:rPr lang="en-US" sz="1100" dirty="0">
                <a:solidFill>
                  <a:schemeClr val="bg1">
                    <a:lumMod val="75000"/>
                  </a:schemeClr>
                </a:solidFill>
              </a:rPr>
              <a:t>#include &lt;</a:t>
            </a:r>
            <a:r>
              <a:rPr lang="en-US" sz="1100" dirty="0" err="1">
                <a:solidFill>
                  <a:schemeClr val="bg1">
                    <a:lumMod val="75000"/>
                  </a:schemeClr>
                </a:solidFill>
              </a:rPr>
              <a:t>iostream</a:t>
            </a:r>
            <a:r>
              <a:rPr lang="en-US" sz="1100" dirty="0">
                <a:solidFill>
                  <a:schemeClr val="bg1">
                    <a:lumMod val="75000"/>
                  </a:schemeClr>
                </a:solidFill>
              </a:rPr>
              <a:t>&gt;</a:t>
            </a:r>
          </a:p>
          <a:p>
            <a:pPr>
              <a:lnSpc>
                <a:spcPct val="100000"/>
              </a:lnSpc>
              <a:buNone/>
            </a:pPr>
            <a:r>
              <a:rPr lang="en-US" sz="1100" dirty="0">
                <a:solidFill>
                  <a:schemeClr val="bg1">
                    <a:lumMod val="75000"/>
                  </a:schemeClr>
                </a:solidFill>
              </a:rPr>
              <a:t>#include &lt;</a:t>
            </a:r>
            <a:r>
              <a:rPr lang="en-US" sz="1100" dirty="0" err="1">
                <a:solidFill>
                  <a:schemeClr val="bg1">
                    <a:lumMod val="75000"/>
                  </a:schemeClr>
                </a:solidFill>
              </a:rPr>
              <a:t>assert.h</a:t>
            </a:r>
            <a:r>
              <a:rPr lang="en-US" sz="1100" dirty="0">
                <a:solidFill>
                  <a:schemeClr val="bg1">
                    <a:lumMod val="75000"/>
                  </a:schemeClr>
                </a:solidFill>
              </a:rPr>
              <a:t>&gt;</a:t>
            </a:r>
          </a:p>
          <a:p>
            <a:pPr>
              <a:lnSpc>
                <a:spcPct val="100000"/>
              </a:lnSpc>
              <a:buNone/>
            </a:pPr>
            <a:r>
              <a:rPr lang="en-US" sz="1100" dirty="0">
                <a:solidFill>
                  <a:schemeClr val="bg1">
                    <a:lumMod val="75000"/>
                  </a:schemeClr>
                </a:solidFill>
              </a:rPr>
              <a:t>#include &lt;string&gt;</a:t>
            </a:r>
          </a:p>
          <a:p>
            <a:pPr>
              <a:lnSpc>
                <a:spcPct val="100000"/>
              </a:lnSpc>
              <a:buNone/>
            </a:pPr>
            <a:r>
              <a:rPr lang="en-US" sz="1100" dirty="0">
                <a:solidFill>
                  <a:srgbClr val="00B0F0"/>
                </a:solidFill>
              </a:rPr>
              <a:t>void</a:t>
            </a:r>
            <a:r>
              <a:rPr lang="en-US" sz="1100" dirty="0">
                <a:solidFill>
                  <a:srgbClr val="0070C0"/>
                </a:solidFill>
              </a:rPr>
              <a:t> </a:t>
            </a:r>
            <a:r>
              <a:rPr lang="en-US" sz="1100" dirty="0" err="1"/>
              <a:t>analyze_string</a:t>
            </a:r>
            <a:r>
              <a:rPr lang="en-US" sz="1100" dirty="0">
                <a:solidFill>
                  <a:srgbClr val="0070C0"/>
                </a:solidFill>
              </a:rPr>
              <a:t> ( </a:t>
            </a:r>
            <a:r>
              <a:rPr lang="en-US" sz="1100" dirty="0" err="1"/>
              <a:t>std</a:t>
            </a:r>
            <a:r>
              <a:rPr lang="en-US" sz="1100" dirty="0">
                <a:solidFill>
                  <a:srgbClr val="0070C0"/>
                </a:solidFill>
              </a:rPr>
              <a:t>::</a:t>
            </a:r>
            <a:r>
              <a:rPr lang="en-US" sz="1100" dirty="0">
                <a:solidFill>
                  <a:srgbClr val="00B0F0"/>
                </a:solidFill>
              </a:rPr>
              <a:t>string</a:t>
            </a:r>
            <a:r>
              <a:rPr lang="en-US" sz="1100" dirty="0">
                <a:solidFill>
                  <a:srgbClr val="0070C0"/>
                </a:solidFill>
              </a:rPr>
              <a:t> </a:t>
            </a:r>
            <a:r>
              <a:rPr lang="en-US" sz="1100" dirty="0" err="1">
                <a:solidFill>
                  <a:srgbClr val="0070C0"/>
                </a:solidFill>
              </a:rPr>
              <a:t>inputString</a:t>
            </a:r>
            <a:r>
              <a:rPr lang="en-US" sz="1100" dirty="0">
                <a:solidFill>
                  <a:srgbClr val="0070C0"/>
                </a:solidFill>
              </a:rPr>
              <a:t> )</a:t>
            </a:r>
          </a:p>
          <a:p>
            <a:pPr>
              <a:lnSpc>
                <a:spcPct val="100000"/>
              </a:lnSpc>
              <a:buNone/>
            </a:pPr>
            <a:r>
              <a:rPr lang="en-US" sz="1100" dirty="0">
                <a:solidFill>
                  <a:srgbClr val="0070C0"/>
                </a:solidFill>
              </a:rPr>
              <a:t>{  </a:t>
            </a:r>
            <a:r>
              <a:rPr lang="en-US" sz="1100" dirty="0">
                <a:solidFill>
                  <a:srgbClr val="00B050"/>
                </a:solidFill>
              </a:rPr>
              <a:t>/*code goes here*/</a:t>
            </a:r>
            <a:r>
              <a:rPr lang="en-US" sz="1100" dirty="0">
                <a:solidFill>
                  <a:srgbClr val="0070C0"/>
                </a:solidFill>
              </a:rPr>
              <a:t>  }</a:t>
            </a:r>
          </a:p>
          <a:p>
            <a:pPr>
              <a:lnSpc>
                <a:spcPct val="100000"/>
              </a:lnSpc>
              <a:buNone/>
            </a:pPr>
            <a:endParaRPr lang="en-US" sz="1100" dirty="0">
              <a:solidFill>
                <a:srgbClr val="0070C0"/>
              </a:solidFill>
            </a:endParaRPr>
          </a:p>
          <a:p>
            <a:pPr>
              <a:lnSpc>
                <a:spcPct val="100000"/>
              </a:lnSpc>
              <a:buNone/>
            </a:pPr>
            <a:r>
              <a:rPr lang="en-US" sz="1100" dirty="0" err="1">
                <a:solidFill>
                  <a:srgbClr val="00B0F0"/>
                </a:solidFill>
              </a:rPr>
              <a:t>int</a:t>
            </a:r>
            <a:r>
              <a:rPr lang="en-US" sz="1100" dirty="0">
                <a:solidFill>
                  <a:srgbClr val="00B0F0"/>
                </a:solidFill>
              </a:rPr>
              <a:t> </a:t>
            </a:r>
            <a:r>
              <a:rPr lang="en-US" sz="1100" dirty="0"/>
              <a:t>main</a:t>
            </a:r>
            <a:r>
              <a:rPr lang="en-US" sz="1100" dirty="0">
                <a:solidFill>
                  <a:srgbClr val="0070C0"/>
                </a:solidFill>
              </a:rPr>
              <a:t> ( )</a:t>
            </a:r>
          </a:p>
          <a:p>
            <a:pPr>
              <a:lnSpc>
                <a:spcPct val="100000"/>
              </a:lnSpc>
              <a:buNone/>
            </a:pPr>
            <a:r>
              <a:rPr lang="en-US" sz="1100" dirty="0">
                <a:solidFill>
                  <a:srgbClr val="0070C0"/>
                </a:solidFill>
              </a:rPr>
              <a:t>{</a:t>
            </a:r>
          </a:p>
          <a:p>
            <a:pPr>
              <a:lnSpc>
                <a:spcPct val="100000"/>
              </a:lnSpc>
              <a:buNone/>
            </a:pPr>
            <a:r>
              <a:rPr lang="en-US" sz="1100" dirty="0">
                <a:solidFill>
                  <a:srgbClr val="0070C0"/>
                </a:solidFill>
              </a:rPr>
              <a:t>  </a:t>
            </a:r>
            <a:r>
              <a:rPr lang="en-US" sz="1100" dirty="0" err="1"/>
              <a:t>std</a:t>
            </a:r>
            <a:r>
              <a:rPr lang="en-US" sz="1100" dirty="0">
                <a:solidFill>
                  <a:srgbClr val="0070C0"/>
                </a:solidFill>
              </a:rPr>
              <a:t>::</a:t>
            </a:r>
            <a:r>
              <a:rPr lang="en-US" sz="1100" dirty="0">
                <a:solidFill>
                  <a:srgbClr val="00B0F0"/>
                </a:solidFill>
              </a:rPr>
              <a:t>string</a:t>
            </a:r>
            <a:r>
              <a:rPr lang="en-US" sz="1100" dirty="0">
                <a:solidFill>
                  <a:srgbClr val="0070C0"/>
                </a:solidFill>
              </a:rPr>
              <a:t> test1 = </a:t>
            </a:r>
            <a:r>
              <a:rPr lang="en-US" sz="1100" dirty="0">
                <a:solidFill>
                  <a:srgbClr val="7030A0"/>
                </a:solidFill>
              </a:rPr>
              <a:t>"</a:t>
            </a:r>
            <a:r>
              <a:rPr lang="en-US" sz="1100" dirty="0" err="1">
                <a:solidFill>
                  <a:srgbClr val="7030A0"/>
                </a:solidFill>
              </a:rPr>
              <a:t>abc</a:t>
            </a:r>
            <a:r>
              <a:rPr lang="en-US" sz="1100" dirty="0">
                <a:solidFill>
                  <a:srgbClr val="7030A0"/>
                </a:solidFill>
              </a:rPr>
              <a:t>"</a:t>
            </a:r>
            <a:r>
              <a:rPr lang="en-US" sz="1100" dirty="0">
                <a:solidFill>
                  <a:srgbClr val="0070C0"/>
                </a:solidFill>
              </a:rPr>
              <a:t>, test3 = </a:t>
            </a:r>
            <a:r>
              <a:rPr lang="en-US" sz="1100" dirty="0">
                <a:solidFill>
                  <a:srgbClr val="7030A0"/>
                </a:solidFill>
              </a:rPr>
              <a:t>""</a:t>
            </a:r>
            <a:r>
              <a:rPr lang="en-US" sz="1100" dirty="0">
                <a:solidFill>
                  <a:srgbClr val="0070C0"/>
                </a:solidFill>
              </a:rPr>
              <a:t>;</a:t>
            </a:r>
          </a:p>
          <a:p>
            <a:pPr>
              <a:lnSpc>
                <a:spcPct val="100000"/>
              </a:lnSpc>
              <a:buNone/>
            </a:pPr>
            <a:r>
              <a:rPr lang="en-US" sz="1100" dirty="0">
                <a:solidFill>
                  <a:srgbClr val="0070C0"/>
                </a:solidFill>
              </a:rPr>
              <a:t>  </a:t>
            </a:r>
            <a:r>
              <a:rPr lang="en-US" sz="1100" dirty="0" err="1"/>
              <a:t>std</a:t>
            </a:r>
            <a:r>
              <a:rPr lang="en-US" sz="1100" dirty="0">
                <a:solidFill>
                  <a:srgbClr val="0070C0"/>
                </a:solidFill>
              </a:rPr>
              <a:t>::</a:t>
            </a:r>
            <a:r>
              <a:rPr lang="en-US" sz="1100" dirty="0" err="1">
                <a:solidFill>
                  <a:srgbClr val="0070C0"/>
                </a:solidFill>
              </a:rPr>
              <a:t>cout</a:t>
            </a:r>
            <a:r>
              <a:rPr lang="en-US" sz="1100" dirty="0">
                <a:solidFill>
                  <a:srgbClr val="0070C0"/>
                </a:solidFill>
              </a:rPr>
              <a:t> </a:t>
            </a:r>
            <a:r>
              <a:rPr lang="en-US" sz="1100" dirty="0"/>
              <a:t>&lt;&lt;</a:t>
            </a:r>
            <a:r>
              <a:rPr lang="en-US" sz="1100" dirty="0">
                <a:solidFill>
                  <a:srgbClr val="0070C0"/>
                </a:solidFill>
              </a:rPr>
              <a:t> </a:t>
            </a:r>
            <a:r>
              <a:rPr lang="en-US" sz="1100" dirty="0">
                <a:solidFill>
                  <a:srgbClr val="7030A0"/>
                </a:solidFill>
              </a:rPr>
              <a:t>"Analyzing string '"</a:t>
            </a:r>
            <a:r>
              <a:rPr lang="en-US" sz="1100" dirty="0">
                <a:solidFill>
                  <a:srgbClr val="0070C0"/>
                </a:solidFill>
              </a:rPr>
              <a:t> </a:t>
            </a:r>
            <a:r>
              <a:rPr lang="en-US" sz="1100" dirty="0"/>
              <a:t>&lt;&lt;</a:t>
            </a:r>
            <a:r>
              <a:rPr lang="en-US" sz="1100" dirty="0">
                <a:solidFill>
                  <a:srgbClr val="0070C0"/>
                </a:solidFill>
              </a:rPr>
              <a:t> </a:t>
            </a:r>
            <a:r>
              <a:rPr lang="en-US" sz="1100" dirty="0"/>
              <a:t>test1</a:t>
            </a:r>
            <a:r>
              <a:rPr lang="en-US" sz="1100" dirty="0">
                <a:solidFill>
                  <a:srgbClr val="0070C0"/>
                </a:solidFill>
              </a:rPr>
              <a:t> </a:t>
            </a:r>
            <a:r>
              <a:rPr lang="en-US" sz="1100" dirty="0"/>
              <a:t>&lt;&lt;</a:t>
            </a:r>
            <a:r>
              <a:rPr lang="en-US" sz="1100" dirty="0">
                <a:solidFill>
                  <a:srgbClr val="0070C0"/>
                </a:solidFill>
              </a:rPr>
              <a:t> </a:t>
            </a:r>
            <a:r>
              <a:rPr lang="en-US" sz="1100" dirty="0">
                <a:solidFill>
                  <a:srgbClr val="7030A0"/>
                </a:solidFill>
              </a:rPr>
              <a:t>"'\n'"</a:t>
            </a:r>
            <a:r>
              <a:rPr lang="en-US" sz="1100" dirty="0">
                <a:solidFill>
                  <a:srgbClr val="0070C0"/>
                </a:solidFill>
              </a:rPr>
              <a:t>;</a:t>
            </a:r>
          </a:p>
          <a:p>
            <a:pPr>
              <a:lnSpc>
                <a:spcPct val="100000"/>
              </a:lnSpc>
              <a:buNone/>
            </a:pPr>
            <a:r>
              <a:rPr lang="en-US" sz="1100" dirty="0">
                <a:solidFill>
                  <a:srgbClr val="0070C0"/>
                </a:solidFill>
              </a:rPr>
              <a:t>  </a:t>
            </a:r>
            <a:r>
              <a:rPr lang="en-US" sz="1100" dirty="0" err="1">
                <a:solidFill>
                  <a:srgbClr val="0070C0"/>
                </a:solidFill>
              </a:rPr>
              <a:t>analyze_string</a:t>
            </a:r>
            <a:r>
              <a:rPr lang="en-US" sz="1100" dirty="0">
                <a:solidFill>
                  <a:srgbClr val="0070C0"/>
                </a:solidFill>
              </a:rPr>
              <a:t> (</a:t>
            </a:r>
            <a:r>
              <a:rPr lang="en-US" sz="1100" dirty="0"/>
              <a:t>test1</a:t>
            </a:r>
            <a:r>
              <a:rPr lang="en-US" sz="1100" dirty="0">
                <a:solidFill>
                  <a:srgbClr val="0070C0"/>
                </a:solidFill>
              </a:rPr>
              <a:t>);</a:t>
            </a:r>
            <a:endParaRPr lang="en-US" sz="1100" dirty="0">
              <a:solidFill>
                <a:srgbClr val="00B050"/>
              </a:solidFill>
            </a:endParaRPr>
          </a:p>
          <a:p>
            <a:pPr>
              <a:lnSpc>
                <a:spcPct val="100000"/>
              </a:lnSpc>
              <a:buNone/>
            </a:pPr>
            <a:r>
              <a:rPr lang="en-US" sz="1100" dirty="0">
                <a:solidFill>
                  <a:srgbClr val="0070C0"/>
                </a:solidFill>
              </a:rPr>
              <a:t>  </a:t>
            </a:r>
            <a:r>
              <a:rPr lang="en-US" sz="1100" dirty="0" err="1"/>
              <a:t>std</a:t>
            </a:r>
            <a:r>
              <a:rPr lang="en-US" sz="1100" dirty="0">
                <a:solidFill>
                  <a:srgbClr val="0070C0"/>
                </a:solidFill>
              </a:rPr>
              <a:t>::</a:t>
            </a:r>
            <a:r>
              <a:rPr lang="en-US" sz="1100" dirty="0" err="1">
                <a:solidFill>
                  <a:srgbClr val="0070C0"/>
                </a:solidFill>
              </a:rPr>
              <a:t>cout</a:t>
            </a:r>
            <a:r>
              <a:rPr lang="en-US" sz="1100" dirty="0">
                <a:solidFill>
                  <a:srgbClr val="0070C0"/>
                </a:solidFill>
              </a:rPr>
              <a:t> </a:t>
            </a:r>
            <a:r>
              <a:rPr lang="en-US" sz="1100" dirty="0"/>
              <a:t>&lt;&lt;</a:t>
            </a:r>
            <a:r>
              <a:rPr lang="en-US" sz="1100" dirty="0">
                <a:solidFill>
                  <a:srgbClr val="0070C0"/>
                </a:solidFill>
              </a:rPr>
              <a:t> </a:t>
            </a:r>
            <a:r>
              <a:rPr lang="en-US" sz="1100" dirty="0">
                <a:solidFill>
                  <a:srgbClr val="7030A0"/>
                </a:solidFill>
              </a:rPr>
              <a:t>"Analyzing string '"</a:t>
            </a:r>
            <a:r>
              <a:rPr lang="en-US" sz="1100" dirty="0">
                <a:solidFill>
                  <a:srgbClr val="0070C0"/>
                </a:solidFill>
              </a:rPr>
              <a:t> </a:t>
            </a:r>
            <a:r>
              <a:rPr lang="en-US" sz="1100" dirty="0"/>
              <a:t>&lt;&lt;</a:t>
            </a:r>
            <a:r>
              <a:rPr lang="en-US" sz="1100" dirty="0">
                <a:solidFill>
                  <a:srgbClr val="0070C0"/>
                </a:solidFill>
              </a:rPr>
              <a:t> </a:t>
            </a:r>
            <a:r>
              <a:rPr lang="en-US" sz="1100" dirty="0"/>
              <a:t>test3</a:t>
            </a:r>
            <a:r>
              <a:rPr lang="en-US" sz="1100" dirty="0">
                <a:solidFill>
                  <a:srgbClr val="0070C0"/>
                </a:solidFill>
              </a:rPr>
              <a:t> </a:t>
            </a:r>
            <a:r>
              <a:rPr lang="en-US" sz="1100" dirty="0"/>
              <a:t>&lt;&lt;</a:t>
            </a:r>
            <a:r>
              <a:rPr lang="en-US" sz="1100" dirty="0">
                <a:solidFill>
                  <a:srgbClr val="0070C0"/>
                </a:solidFill>
              </a:rPr>
              <a:t> </a:t>
            </a:r>
            <a:r>
              <a:rPr lang="en-US" sz="1100" dirty="0">
                <a:solidFill>
                  <a:srgbClr val="7030A0"/>
                </a:solidFill>
              </a:rPr>
              <a:t>"'\n'"</a:t>
            </a:r>
            <a:r>
              <a:rPr lang="en-US" sz="1100" dirty="0">
                <a:solidFill>
                  <a:srgbClr val="0070C0"/>
                </a:solidFill>
              </a:rPr>
              <a:t>;</a:t>
            </a:r>
          </a:p>
          <a:p>
            <a:pPr>
              <a:lnSpc>
                <a:spcPct val="100000"/>
              </a:lnSpc>
              <a:buNone/>
            </a:pPr>
            <a:r>
              <a:rPr lang="en-US" sz="1100" dirty="0">
                <a:solidFill>
                  <a:srgbClr val="0070C0"/>
                </a:solidFill>
              </a:rPr>
              <a:t>  </a:t>
            </a:r>
            <a:r>
              <a:rPr lang="en-US" sz="1100" dirty="0" err="1">
                <a:solidFill>
                  <a:srgbClr val="0070C0"/>
                </a:solidFill>
              </a:rPr>
              <a:t>analyze_string</a:t>
            </a:r>
            <a:r>
              <a:rPr lang="en-US" sz="1100" dirty="0">
                <a:solidFill>
                  <a:srgbClr val="0070C0"/>
                </a:solidFill>
              </a:rPr>
              <a:t> (</a:t>
            </a:r>
            <a:r>
              <a:rPr lang="en-US" sz="1100" dirty="0"/>
              <a:t>test3</a:t>
            </a:r>
            <a:r>
              <a:rPr lang="en-US" sz="1100" dirty="0">
                <a:solidFill>
                  <a:srgbClr val="0070C0"/>
                </a:solidFill>
              </a:rPr>
              <a:t>); </a:t>
            </a:r>
            <a:r>
              <a:rPr lang="en-US" sz="1100" dirty="0">
                <a:solidFill>
                  <a:srgbClr val="00B050"/>
                </a:solidFill>
              </a:rPr>
              <a:t>// assert obtained here</a:t>
            </a:r>
          </a:p>
          <a:p>
            <a:pPr>
              <a:lnSpc>
                <a:spcPct val="100000"/>
              </a:lnSpc>
              <a:buNone/>
            </a:pPr>
            <a:r>
              <a:rPr lang="en-US" sz="1100" dirty="0">
                <a:solidFill>
                  <a:srgbClr val="0070C0"/>
                </a:solidFill>
              </a:rPr>
              <a:t>  </a:t>
            </a:r>
            <a:r>
              <a:rPr lang="en-US" sz="1100" dirty="0">
                <a:solidFill>
                  <a:srgbClr val="7030A0"/>
                </a:solidFill>
              </a:rPr>
              <a:t>return</a:t>
            </a:r>
            <a:r>
              <a:rPr lang="en-US" sz="1100" dirty="0">
                <a:solidFill>
                  <a:srgbClr val="0070C0"/>
                </a:solidFill>
              </a:rPr>
              <a:t> </a:t>
            </a:r>
            <a:r>
              <a:rPr lang="en-US" sz="1100" dirty="0">
                <a:solidFill>
                  <a:srgbClr val="FF0000"/>
                </a:solidFill>
              </a:rPr>
              <a:t>EXIT_SUCCESS</a:t>
            </a:r>
            <a:r>
              <a:rPr lang="en-US" sz="1100" dirty="0">
                <a:solidFill>
                  <a:srgbClr val="0070C0"/>
                </a:solidFill>
              </a:rPr>
              <a:t>;</a:t>
            </a:r>
          </a:p>
          <a:p>
            <a:pPr>
              <a:lnSpc>
                <a:spcPct val="100000"/>
              </a:lnSpc>
              <a:buNone/>
            </a:pPr>
            <a:r>
              <a:rPr lang="en-US" sz="1100" dirty="0">
                <a:solidFill>
                  <a:srgbClr val="0070C0"/>
                </a:solidFill>
              </a:rPr>
              <a:t>}</a:t>
            </a:r>
            <a:endParaRPr lang="en-US" sz="11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pPr marL="342900" lvl="0" indent="-342900" algn="r">
              <a:spcBef>
                <a:spcPct val="20000"/>
              </a:spcBef>
            </a:pPr>
            <a:endParaRPr lang="en-US" sz="2000" dirty="0"/>
          </a:p>
          <a:p>
            <a:pPr marL="0" lvl="0" indent="0" algn="r">
              <a:spcBef>
                <a:spcPct val="20000"/>
              </a:spcBef>
              <a:buNone/>
            </a:pPr>
            <a:r>
              <a:rPr lang="en-US" sz="2000" dirty="0"/>
              <a:t>The </a:t>
            </a:r>
            <a:r>
              <a:rPr lang="en-US" sz="2000" dirty="0">
                <a:solidFill>
                  <a:srgbClr val="00B0F0"/>
                </a:solidFill>
              </a:rPr>
              <a:t>assert</a:t>
            </a:r>
            <a:r>
              <a:rPr lang="en-US" sz="2000" dirty="0"/>
              <a:t> function basically terminates program execution if the condition is not satisfied.</a:t>
            </a:r>
          </a:p>
          <a:p>
            <a:pPr marL="342900" lvl="0" indent="-342900" algn="r">
              <a:spcBef>
                <a:spcPct val="20000"/>
              </a:spcBef>
            </a:pPr>
            <a:endParaRPr lang="en-US" sz="2000" dirty="0"/>
          </a:p>
          <a:p>
            <a:pPr marL="0" lvl="0" indent="0" algn="r">
              <a:spcBef>
                <a:spcPct val="20000"/>
              </a:spcBef>
              <a:buNone/>
            </a:pPr>
            <a:r>
              <a:rPr lang="en-US" sz="2000" dirty="0"/>
              <a:t>These two assertions can be replaced with just the second.</a:t>
            </a:r>
          </a:p>
        </p:txBody>
      </p:sp>
    </p:spTree>
    <p:extLst>
      <p:ext uri="{BB962C8B-B14F-4D97-AF65-F5344CB8AC3E}">
        <p14:creationId xmlns:p14="http://schemas.microsoft.com/office/powerpoint/2010/main" val="147923559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Exception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en-US" sz="1100" dirty="0">
                <a:solidFill>
                  <a:srgbClr val="0070C0"/>
                </a:solidFill>
              </a:rPr>
              <a:t>#include</a:t>
            </a:r>
            <a:r>
              <a:rPr lang="en-US" sz="1100" dirty="0"/>
              <a:t> &lt;</a:t>
            </a:r>
            <a:r>
              <a:rPr lang="en-US" sz="1100" dirty="0" err="1">
                <a:solidFill>
                  <a:srgbClr val="FF0000"/>
                </a:solidFill>
              </a:rPr>
              <a:t>iostream</a:t>
            </a:r>
            <a:r>
              <a:rPr lang="en-US" sz="1100" dirty="0"/>
              <a:t>&gt;</a:t>
            </a:r>
            <a:endParaRPr lang="en-US" sz="1100" dirty="0">
              <a:solidFill>
                <a:schemeClr val="bg1">
                  <a:lumMod val="75000"/>
                </a:schemeClr>
              </a:solidFill>
            </a:endParaRPr>
          </a:p>
          <a:p>
            <a:pPr>
              <a:buNone/>
            </a:pPr>
            <a:r>
              <a:rPr lang="en-US" sz="1100" dirty="0">
                <a:solidFill>
                  <a:srgbClr val="0070C0"/>
                </a:solidFill>
              </a:rPr>
              <a:t>#include</a:t>
            </a:r>
            <a:r>
              <a:rPr lang="en-US" sz="1100" dirty="0"/>
              <a:t> &lt;</a:t>
            </a:r>
            <a:r>
              <a:rPr lang="en-US" sz="1100" dirty="0">
                <a:solidFill>
                  <a:srgbClr val="FF0000"/>
                </a:solidFill>
              </a:rPr>
              <a:t>string</a:t>
            </a:r>
            <a:r>
              <a:rPr lang="en-US" sz="1100" dirty="0"/>
              <a:t>&gt;</a:t>
            </a:r>
            <a:endParaRPr lang="en-US" sz="1100" dirty="0">
              <a:solidFill>
                <a:schemeClr val="bg1">
                  <a:lumMod val="75000"/>
                </a:schemeClr>
              </a:solidFill>
            </a:endParaRPr>
          </a:p>
          <a:p>
            <a:pPr>
              <a:buNone/>
            </a:pPr>
            <a:r>
              <a:rPr lang="en-US" sz="1100" dirty="0">
                <a:solidFill>
                  <a:srgbClr val="0070C0"/>
                </a:solidFill>
              </a:rPr>
              <a:t>#include &lt;</a:t>
            </a:r>
            <a:r>
              <a:rPr lang="en-US" sz="1100" dirty="0">
                <a:solidFill>
                  <a:srgbClr val="FF0000"/>
                </a:solidFill>
              </a:rPr>
              <a:t>exception</a:t>
            </a:r>
            <a:r>
              <a:rPr lang="en-US" sz="1100" dirty="0">
                <a:solidFill>
                  <a:srgbClr val="0070C0"/>
                </a:solidFill>
              </a:rPr>
              <a:t>&gt;</a:t>
            </a:r>
            <a:endParaRPr lang="en-US" sz="1100" dirty="0">
              <a:solidFill>
                <a:schemeClr val="bg1">
                  <a:lumMod val="75000"/>
                </a:schemeClr>
              </a:solidFill>
            </a:endParaRPr>
          </a:p>
          <a:p>
            <a:pPr>
              <a:buNone/>
            </a:pPr>
            <a:r>
              <a:rPr lang="en-US" sz="1100" dirty="0" err="1">
                <a:solidFill>
                  <a:srgbClr val="00B0F0"/>
                </a:solidFill>
              </a:rPr>
              <a:t>int</a:t>
            </a:r>
            <a:r>
              <a:rPr lang="en-US" sz="1100" dirty="0">
                <a:solidFill>
                  <a:srgbClr val="00B0F0"/>
                </a:solidFill>
              </a:rPr>
              <a:t> </a:t>
            </a:r>
            <a:r>
              <a:rPr lang="en-US" sz="1100" dirty="0"/>
              <a:t>main ( )</a:t>
            </a:r>
          </a:p>
          <a:p>
            <a:pPr>
              <a:buNone/>
            </a:pPr>
            <a:r>
              <a:rPr lang="en-US" sz="1100" dirty="0"/>
              <a:t>{</a:t>
            </a:r>
          </a:p>
          <a:p>
            <a:pPr>
              <a:buNone/>
            </a:pPr>
            <a:r>
              <a:rPr lang="en-US" sz="1100" dirty="0"/>
              <a:t>  </a:t>
            </a:r>
            <a:r>
              <a:rPr lang="en-US" sz="1100" dirty="0" err="1"/>
              <a:t>std</a:t>
            </a:r>
            <a:r>
              <a:rPr lang="en-US" sz="1100" dirty="0"/>
              <a:t>::</a:t>
            </a:r>
            <a:r>
              <a:rPr lang="en-US" sz="1100" dirty="0">
                <a:solidFill>
                  <a:srgbClr val="00B0F0"/>
                </a:solidFill>
              </a:rPr>
              <a:t>string</a:t>
            </a:r>
            <a:r>
              <a:rPr lang="en-US" sz="1100" dirty="0"/>
              <a:t> test1 = </a:t>
            </a:r>
            <a:r>
              <a:rPr lang="en-US" sz="1100" dirty="0">
                <a:solidFill>
                  <a:srgbClr val="7030A0"/>
                </a:solidFill>
              </a:rPr>
              <a:t>"</a:t>
            </a:r>
            <a:r>
              <a:rPr lang="en-US" sz="1100" dirty="0" err="1">
                <a:solidFill>
                  <a:srgbClr val="7030A0"/>
                </a:solidFill>
              </a:rPr>
              <a:t>abc</a:t>
            </a:r>
            <a:r>
              <a:rPr lang="en-US" sz="1100" dirty="0">
                <a:solidFill>
                  <a:srgbClr val="7030A0"/>
                </a:solidFill>
              </a:rPr>
              <a:t>"</a:t>
            </a:r>
            <a:r>
              <a:rPr lang="en-US" sz="1100" dirty="0"/>
              <a:t>, test2 = </a:t>
            </a:r>
            <a:r>
              <a:rPr lang="en-US" sz="1100" dirty="0">
                <a:solidFill>
                  <a:srgbClr val="7030A0"/>
                </a:solidFill>
              </a:rPr>
              <a:t>"d"</a:t>
            </a:r>
            <a:r>
              <a:rPr lang="en-US" sz="1100" dirty="0"/>
              <a:t>;  </a:t>
            </a:r>
          </a:p>
          <a:p>
            <a:pPr>
              <a:buNone/>
            </a:pPr>
            <a:r>
              <a:rPr lang="en-US" sz="1100" dirty="0"/>
              <a:t>  </a:t>
            </a:r>
            <a:r>
              <a:rPr lang="en-US" sz="1100" dirty="0">
                <a:solidFill>
                  <a:srgbClr val="C00000"/>
                </a:solidFill>
              </a:rPr>
              <a:t>try</a:t>
            </a:r>
          </a:p>
          <a:p>
            <a:pPr>
              <a:buNone/>
            </a:pPr>
            <a:r>
              <a:rPr lang="en-US" sz="1100" dirty="0"/>
              <a:t>  {</a:t>
            </a:r>
          </a:p>
          <a:p>
            <a:pPr>
              <a:buNone/>
            </a:pPr>
            <a:r>
              <a:rPr lang="en-US" sz="1100" dirty="0"/>
              <a:t>    </a:t>
            </a:r>
            <a:r>
              <a:rPr lang="en-US" sz="1100" dirty="0" err="1"/>
              <a:t>std</a:t>
            </a:r>
            <a:r>
              <a:rPr lang="en-US" sz="1100" dirty="0"/>
              <a:t>::</a:t>
            </a:r>
            <a:r>
              <a:rPr lang="en-US" sz="1100" dirty="0" err="1">
                <a:solidFill>
                  <a:srgbClr val="00B0F0"/>
                </a:solidFill>
              </a:rPr>
              <a:t>cout</a:t>
            </a:r>
            <a:r>
              <a:rPr lang="en-US" sz="1100" dirty="0">
                <a:solidFill>
                  <a:srgbClr val="00B0F0"/>
                </a:solidFill>
              </a:rPr>
              <a:t> </a:t>
            </a:r>
            <a:r>
              <a:rPr lang="en-US" sz="1100" dirty="0"/>
              <a:t>&lt;&lt; </a:t>
            </a:r>
            <a:r>
              <a:rPr lang="en-US" sz="1100" dirty="0">
                <a:solidFill>
                  <a:srgbClr val="7030A0"/>
                </a:solidFill>
              </a:rPr>
              <a:t>"Adding two strings: " </a:t>
            </a:r>
            <a:r>
              <a:rPr lang="en-US" sz="1100" dirty="0"/>
              <a:t>&lt;&lt; test1 + test2 &lt;&lt; </a:t>
            </a:r>
            <a:r>
              <a:rPr lang="en-US" sz="1100" dirty="0">
                <a:solidFill>
                  <a:srgbClr val="7030A0"/>
                </a:solidFill>
              </a:rPr>
              <a:t>"\n"</a:t>
            </a:r>
            <a:r>
              <a:rPr lang="en-US" sz="1100" dirty="0"/>
              <a:t>;</a:t>
            </a:r>
          </a:p>
          <a:p>
            <a:pPr>
              <a:buNone/>
            </a:pPr>
            <a:r>
              <a:rPr lang="en-US" sz="1100" dirty="0"/>
              <a:t>  }</a:t>
            </a:r>
          </a:p>
          <a:p>
            <a:pPr>
              <a:buNone/>
            </a:pPr>
            <a:r>
              <a:rPr lang="en-US" sz="1100" dirty="0"/>
              <a:t>  </a:t>
            </a:r>
            <a:r>
              <a:rPr lang="en-US" sz="1100" dirty="0">
                <a:solidFill>
                  <a:srgbClr val="C00000"/>
                </a:solidFill>
              </a:rPr>
              <a:t>catch</a:t>
            </a:r>
            <a:r>
              <a:rPr lang="en-US" sz="1100" dirty="0"/>
              <a:t> (</a:t>
            </a:r>
            <a:r>
              <a:rPr lang="en-US" sz="1100" dirty="0" err="1"/>
              <a:t>std</a:t>
            </a:r>
            <a:r>
              <a:rPr lang="en-US" sz="1100" dirty="0"/>
              <a:t>::</a:t>
            </a:r>
            <a:r>
              <a:rPr lang="en-US" sz="1100" dirty="0">
                <a:solidFill>
                  <a:srgbClr val="00B0F0"/>
                </a:solidFill>
              </a:rPr>
              <a:t>exception</a:t>
            </a:r>
            <a:r>
              <a:rPr lang="en-US" sz="1100" dirty="0"/>
              <a:t> &amp;e) {</a:t>
            </a:r>
          </a:p>
          <a:p>
            <a:pPr>
              <a:buNone/>
            </a:pPr>
            <a:r>
              <a:rPr lang="en-US" sz="1100" dirty="0"/>
              <a:t>    </a:t>
            </a:r>
            <a:r>
              <a:rPr lang="en-US" sz="1100" dirty="0" err="1"/>
              <a:t>std</a:t>
            </a:r>
            <a:r>
              <a:rPr lang="en-US" sz="1100" dirty="0"/>
              <a:t>::</a:t>
            </a:r>
            <a:r>
              <a:rPr lang="en-US" sz="1100" dirty="0" err="1">
                <a:solidFill>
                  <a:srgbClr val="00B0F0"/>
                </a:solidFill>
              </a:rPr>
              <a:t>cerr</a:t>
            </a:r>
            <a:r>
              <a:rPr lang="en-US" sz="1100" dirty="0">
                <a:solidFill>
                  <a:srgbClr val="00B0F0"/>
                </a:solidFill>
              </a:rPr>
              <a:t> </a:t>
            </a:r>
            <a:r>
              <a:rPr lang="en-US" sz="1100" dirty="0"/>
              <a:t>&lt;&lt; </a:t>
            </a:r>
            <a:r>
              <a:rPr lang="en-US" sz="1100" dirty="0">
                <a:solidFill>
                  <a:srgbClr val="7030A0"/>
                </a:solidFill>
              </a:rPr>
              <a:t>"Exception caught: " </a:t>
            </a:r>
            <a:r>
              <a:rPr lang="en-US" sz="1100" dirty="0"/>
              <a:t>&lt;&lt; </a:t>
            </a:r>
            <a:r>
              <a:rPr lang="en-US" sz="1100" dirty="0" err="1"/>
              <a:t>e.</a:t>
            </a:r>
            <a:r>
              <a:rPr lang="en-US" sz="1100" dirty="0" err="1">
                <a:solidFill>
                  <a:srgbClr val="00B0F0"/>
                </a:solidFill>
              </a:rPr>
              <a:t>what</a:t>
            </a:r>
            <a:r>
              <a:rPr lang="en-US" sz="1100" dirty="0"/>
              <a:t>() &lt;&lt; </a:t>
            </a:r>
            <a:r>
              <a:rPr lang="en-US" sz="1100" dirty="0">
                <a:solidFill>
                  <a:srgbClr val="7030A0"/>
                </a:solidFill>
              </a:rPr>
              <a:t>"\n"</a:t>
            </a:r>
            <a:r>
              <a:rPr lang="en-US" sz="1100" dirty="0"/>
              <a:t>;</a:t>
            </a:r>
          </a:p>
          <a:p>
            <a:pPr>
              <a:buNone/>
            </a:pPr>
            <a:r>
              <a:rPr lang="en-US" sz="1100" dirty="0"/>
              <a:t>    </a:t>
            </a:r>
            <a:r>
              <a:rPr lang="en-US" sz="1100" dirty="0">
                <a:solidFill>
                  <a:srgbClr val="00B0F0"/>
                </a:solidFill>
              </a:rPr>
              <a:t>return</a:t>
            </a:r>
            <a:r>
              <a:rPr lang="en-US" sz="1100" dirty="0"/>
              <a:t> </a:t>
            </a:r>
            <a:r>
              <a:rPr lang="en-US" sz="1100" dirty="0">
                <a:solidFill>
                  <a:srgbClr val="FF0000"/>
                </a:solidFill>
              </a:rPr>
              <a:t>EXIT_FAILURE</a:t>
            </a:r>
            <a:r>
              <a:rPr lang="en-US" sz="1100" dirty="0"/>
              <a:t>;</a:t>
            </a:r>
          </a:p>
          <a:p>
            <a:pPr>
              <a:buNone/>
            </a:pPr>
            <a:r>
              <a:rPr lang="en-US" sz="1100" dirty="0"/>
              <a:t>  }  </a:t>
            </a:r>
          </a:p>
          <a:p>
            <a:pPr>
              <a:buNone/>
            </a:pPr>
            <a:r>
              <a:rPr lang="en-US" sz="1100" dirty="0"/>
              <a:t>  </a:t>
            </a:r>
            <a:r>
              <a:rPr lang="en-US" sz="1100" dirty="0">
                <a:solidFill>
                  <a:srgbClr val="00B0F0"/>
                </a:solidFill>
              </a:rPr>
              <a:t>return</a:t>
            </a:r>
            <a:r>
              <a:rPr lang="en-US" sz="1100" dirty="0"/>
              <a:t> </a:t>
            </a:r>
            <a:r>
              <a:rPr lang="en-US" sz="1100" dirty="0">
                <a:solidFill>
                  <a:srgbClr val="FF0000"/>
                </a:solidFill>
              </a:rPr>
              <a:t>EXIT_SUCCESS</a:t>
            </a:r>
            <a:r>
              <a:rPr lang="en-US" sz="1100" dirty="0"/>
              <a:t>;</a:t>
            </a:r>
          </a:p>
          <a:p>
            <a:pPr>
              <a:buNone/>
            </a:pPr>
            <a:r>
              <a:rPr lang="en-US" sz="1100" dirty="0"/>
              <a:t>}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pPr marL="0" lvl="0" indent="0" algn="r">
              <a:lnSpc>
                <a:spcPct val="110000"/>
              </a:lnSpc>
              <a:spcBef>
                <a:spcPct val="20000"/>
              </a:spcBef>
              <a:buNone/>
            </a:pPr>
            <a:r>
              <a:rPr lang="en-US" sz="2000" dirty="0" err="1"/>
              <a:t>std</a:t>
            </a:r>
            <a:r>
              <a:rPr lang="en-US" sz="2000" dirty="0"/>
              <a:t>::</a:t>
            </a:r>
            <a:r>
              <a:rPr lang="en-US" sz="2000" dirty="0" err="1">
                <a:solidFill>
                  <a:srgbClr val="00B0F0"/>
                </a:solidFill>
              </a:rPr>
              <a:t>cout</a:t>
            </a:r>
            <a:r>
              <a:rPr lang="en-US" sz="2000" dirty="0">
                <a:solidFill>
                  <a:srgbClr val="00B0F0"/>
                </a:solidFill>
              </a:rPr>
              <a:t> </a:t>
            </a:r>
            <a:r>
              <a:rPr lang="en-US" sz="2000" dirty="0"/>
              <a:t>== regular console output</a:t>
            </a:r>
          </a:p>
          <a:p>
            <a:pPr marL="0" lvl="0" indent="0" algn="r">
              <a:lnSpc>
                <a:spcPct val="110000"/>
              </a:lnSpc>
              <a:spcBef>
                <a:spcPct val="20000"/>
              </a:spcBef>
              <a:buNone/>
            </a:pPr>
            <a:r>
              <a:rPr lang="en-US" sz="2000" dirty="0" err="1"/>
              <a:t>std</a:t>
            </a:r>
            <a:r>
              <a:rPr lang="en-US" sz="2000" dirty="0"/>
              <a:t>::</a:t>
            </a:r>
            <a:r>
              <a:rPr lang="en-US" sz="2000" dirty="0" err="1">
                <a:solidFill>
                  <a:srgbClr val="00B0F0"/>
                </a:solidFill>
              </a:rPr>
              <a:t>cerr</a:t>
            </a:r>
            <a:r>
              <a:rPr lang="en-US" sz="2000" dirty="0">
                <a:solidFill>
                  <a:srgbClr val="00B0F0"/>
                </a:solidFill>
              </a:rPr>
              <a:t> </a:t>
            </a:r>
            <a:r>
              <a:rPr lang="en-US" sz="2000" dirty="0"/>
              <a:t>== console error output</a:t>
            </a:r>
          </a:p>
          <a:p>
            <a:pPr marL="0" lvl="0" indent="0" algn="r">
              <a:lnSpc>
                <a:spcPct val="110000"/>
              </a:lnSpc>
              <a:spcBef>
                <a:spcPct val="20000"/>
              </a:spcBef>
              <a:buNone/>
            </a:pPr>
            <a:endParaRPr lang="en-US" sz="2000" dirty="0"/>
          </a:p>
          <a:p>
            <a:pPr marL="0" lvl="0" indent="0" algn="r">
              <a:lnSpc>
                <a:spcPct val="110000"/>
              </a:lnSpc>
              <a:spcBef>
                <a:spcPct val="20000"/>
              </a:spcBef>
              <a:buNone/>
            </a:pPr>
            <a:r>
              <a:rPr lang="en-US" sz="2000" dirty="0" err="1"/>
              <a:t>std</a:t>
            </a:r>
            <a:r>
              <a:rPr lang="en-US" sz="2000" dirty="0"/>
              <a:t>::</a:t>
            </a:r>
            <a:r>
              <a:rPr lang="en-US" sz="2000" dirty="0">
                <a:solidFill>
                  <a:srgbClr val="00B0F0"/>
                </a:solidFill>
              </a:rPr>
              <a:t>exception</a:t>
            </a:r>
            <a:r>
              <a:rPr lang="en-US" sz="2000" dirty="0"/>
              <a:t> is a specialized class</a:t>
            </a:r>
          </a:p>
          <a:p>
            <a:pPr marL="0" lvl="0" indent="0" algn="r">
              <a:lnSpc>
                <a:spcPct val="110000"/>
              </a:lnSpc>
              <a:spcBef>
                <a:spcPct val="20000"/>
              </a:spcBef>
              <a:buNone/>
            </a:pPr>
            <a:endParaRPr lang="en-US" sz="2000" dirty="0"/>
          </a:p>
          <a:p>
            <a:pPr marL="0" lvl="0" indent="0" algn="r">
              <a:lnSpc>
                <a:spcPct val="110000"/>
              </a:lnSpc>
              <a:spcBef>
                <a:spcPct val="20000"/>
              </a:spcBef>
              <a:buNone/>
            </a:pPr>
            <a:r>
              <a:rPr lang="en-US" sz="2000" dirty="0" err="1"/>
              <a:t>std</a:t>
            </a:r>
            <a:r>
              <a:rPr lang="en-US" sz="2000" dirty="0"/>
              <a:t>::</a:t>
            </a:r>
            <a:r>
              <a:rPr lang="en-US" sz="2000" dirty="0" err="1">
                <a:solidFill>
                  <a:srgbClr val="00B0F0"/>
                </a:solidFill>
              </a:rPr>
              <a:t>exception</a:t>
            </a:r>
            <a:r>
              <a:rPr lang="en-US" sz="2000" dirty="0" err="1"/>
              <a:t>.</a:t>
            </a:r>
            <a:r>
              <a:rPr lang="en-US" sz="2000" dirty="0" err="1">
                <a:solidFill>
                  <a:srgbClr val="FF0000"/>
                </a:solidFill>
              </a:rPr>
              <a:t>what</a:t>
            </a:r>
            <a:r>
              <a:rPr lang="en-US" sz="2000" dirty="0"/>
              <a:t>( ) can be customized to give the output the developer wants (using </a:t>
            </a:r>
            <a:r>
              <a:rPr lang="en-US" sz="2000" dirty="0">
                <a:solidFill>
                  <a:srgbClr val="FF0000"/>
                </a:solidFill>
              </a:rPr>
              <a:t>throw </a:t>
            </a:r>
            <a:r>
              <a:rPr lang="en-US" sz="2000" baseline="30000" dirty="0"/>
              <a:t>[2]</a:t>
            </a:r>
            <a:r>
              <a:rPr lang="en-US" sz="2000" dirty="0"/>
              <a:t>) or a system-generated exception ID (for example, </a:t>
            </a:r>
            <a:r>
              <a:rPr lang="en-US" sz="2000" dirty="0" err="1">
                <a:solidFill>
                  <a:srgbClr val="00B0F0"/>
                </a:solidFill>
              </a:rPr>
              <a:t>bad_typeid</a:t>
            </a:r>
            <a:r>
              <a:rPr lang="en-US" sz="2000" dirty="0"/>
              <a:t>)</a:t>
            </a:r>
          </a:p>
          <a:p>
            <a:pPr marL="0" lvl="0" indent="0" algn="r">
              <a:lnSpc>
                <a:spcPct val="110000"/>
              </a:lnSpc>
              <a:spcBef>
                <a:spcPct val="20000"/>
              </a:spcBef>
              <a:buNone/>
            </a:pPr>
            <a:endParaRPr lang="en-US" sz="2000" dirty="0"/>
          </a:p>
          <a:p>
            <a:pPr marL="0" lvl="0" indent="0" algn="r">
              <a:lnSpc>
                <a:spcPct val="110000"/>
              </a:lnSpc>
              <a:spcBef>
                <a:spcPct val="20000"/>
              </a:spcBef>
              <a:buNone/>
            </a:pPr>
            <a:r>
              <a:rPr lang="en-US" sz="2000" dirty="0" err="1"/>
              <a:t>itk</a:t>
            </a:r>
            <a:r>
              <a:rPr lang="en-US" sz="2000" dirty="0"/>
              <a:t>::</a:t>
            </a:r>
            <a:r>
              <a:rPr lang="en-US" sz="2000" dirty="0" err="1">
                <a:solidFill>
                  <a:srgbClr val="00B0F0"/>
                </a:solidFill>
              </a:rPr>
              <a:t>ExceptionObject</a:t>
            </a:r>
            <a:r>
              <a:rPr lang="en-US" sz="2000" dirty="0">
                <a:solidFill>
                  <a:srgbClr val="00B0F0"/>
                </a:solidFill>
              </a:rPr>
              <a:t> </a:t>
            </a:r>
            <a:r>
              <a:rPr lang="en-US" sz="2000" dirty="0"/>
              <a:t>can handle </a:t>
            </a:r>
            <a:r>
              <a:rPr lang="en-US" sz="2000" dirty="0" err="1"/>
              <a:t>itk</a:t>
            </a:r>
            <a:r>
              <a:rPr lang="en-US" sz="2000" dirty="0"/>
              <a:t>-specific exceptions </a:t>
            </a:r>
            <a:r>
              <a:rPr lang="en-US" sz="2000" baseline="30000" dirty="0"/>
              <a:t>[3]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[2] Throw Usage - http://www.cplusplus.com/doc/tutorial/exceptions/</a:t>
            </a:r>
          </a:p>
          <a:p>
            <a:r>
              <a:rPr lang="en-US" dirty="0"/>
              <a:t>[3] ITK Exception - http://itk.org/Doxygen/html/classitk_1_1ExceptionObject.html</a:t>
            </a:r>
          </a:p>
        </p:txBody>
      </p:sp>
    </p:spTree>
    <p:extLst>
      <p:ext uri="{BB962C8B-B14F-4D97-AF65-F5344CB8AC3E}">
        <p14:creationId xmlns:p14="http://schemas.microsoft.com/office/powerpoint/2010/main" val="129329494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Assert v/s Exception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238685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Assert v/s Exception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Asserts are used for critical errors where the program can </a:t>
            </a:r>
            <a:r>
              <a:rPr lang="en-US" b="1" dirty="0">
                <a:solidFill>
                  <a:srgbClr val="C00000"/>
                </a:solidFill>
              </a:rPr>
              <a:t>never</a:t>
            </a:r>
            <a:r>
              <a:rPr lang="en-US" dirty="0"/>
              <a:t> recover from and exceptions are used for solid debugging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507426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Assert v/s Exception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Asserts are used for critical errors where the program can </a:t>
            </a:r>
            <a:r>
              <a:rPr lang="en-US" b="1" dirty="0">
                <a:solidFill>
                  <a:schemeClr val="bg1">
                    <a:lumMod val="75000"/>
                  </a:schemeClr>
                </a:solidFill>
              </a:rPr>
              <a:t>never</a:t>
            </a:r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 recover from and exceptions are used for solid debugging</a:t>
            </a:r>
          </a:p>
          <a:p>
            <a:endParaRPr lang="en-US" dirty="0"/>
          </a:p>
          <a:p>
            <a:r>
              <a:rPr lang="en-US" dirty="0"/>
              <a:t>Use of exceptions is better during development and make better sense than to see a program </a:t>
            </a:r>
            <a:r>
              <a:rPr lang="en-US" b="1" dirty="0">
                <a:solidFill>
                  <a:srgbClr val="C00000"/>
                </a:solidFill>
              </a:rPr>
              <a:t>crash</a:t>
            </a:r>
            <a:r>
              <a:rPr lang="en-U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02972763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250992"/>
            <a:ext cx="9144000" cy="4356016"/>
          </a:xfrm>
        </p:spPr>
        <p:txBody>
          <a:bodyPr/>
          <a:lstStyle/>
          <a:p>
            <a:r>
              <a:rPr lang="en-US" dirty="0"/>
              <a:t>?</a:t>
            </a:r>
          </a:p>
        </p:txBody>
      </p:sp>
      <p:sp>
        <p:nvSpPr>
          <p:cNvPr id="3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371861" y="6311900"/>
            <a:ext cx="7448279" cy="365125"/>
          </a:xfrm>
        </p:spPr>
        <p:txBody>
          <a:bodyPr/>
          <a:lstStyle/>
          <a:p>
            <a:r>
              <a:rPr lang="en-US" dirty="0"/>
              <a:t>tutorials@cbica.upenn.edu </a:t>
            </a:r>
          </a:p>
        </p:txBody>
      </p:sp>
    </p:spTree>
    <p:extLst>
      <p:ext uri="{BB962C8B-B14F-4D97-AF65-F5344CB8AC3E}">
        <p14:creationId xmlns:p14="http://schemas.microsoft.com/office/powerpoint/2010/main" val="39256201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is it?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n-US" b="1" dirty="0">
              <a:solidFill>
                <a:srgbClr val="22337C"/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601841" y="6311900"/>
            <a:ext cx="7448279" cy="365125"/>
          </a:xfrm>
        </p:spPr>
        <p:txBody>
          <a:bodyPr/>
          <a:lstStyle/>
          <a:p>
            <a:r>
              <a:rPr lang="en-US" dirty="0"/>
              <a:t>[1] http://www.itk.org/Doxygen/html/classitk_1_1ImageRegionIterator.html</a:t>
            </a:r>
          </a:p>
        </p:txBody>
      </p:sp>
    </p:spTree>
    <p:extLst>
      <p:ext uri="{BB962C8B-B14F-4D97-AF65-F5344CB8AC3E}">
        <p14:creationId xmlns:p14="http://schemas.microsoft.com/office/powerpoint/2010/main" val="37587445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is it?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It is the process of responding to the occurrence of anomalous or </a:t>
            </a:r>
            <a:r>
              <a:rPr lang="en-US" i="1" dirty="0"/>
              <a:t>exceptional conditions</a:t>
            </a:r>
            <a:r>
              <a:rPr lang="en-US" dirty="0"/>
              <a:t> during computation </a:t>
            </a:r>
            <a:r>
              <a:rPr lang="en-US" baseline="30000" dirty="0"/>
              <a:t>[1]</a:t>
            </a:r>
          </a:p>
          <a:p>
            <a:endParaRPr lang="en-US" dirty="0"/>
          </a:p>
          <a:p>
            <a:pPr marL="0" indent="0">
              <a:buNone/>
            </a:pPr>
            <a:endParaRPr lang="en-US" b="1" dirty="0">
              <a:solidFill>
                <a:srgbClr val="22337C"/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601841" y="6311900"/>
            <a:ext cx="7448279" cy="365125"/>
          </a:xfrm>
        </p:spPr>
        <p:txBody>
          <a:bodyPr/>
          <a:lstStyle/>
          <a:p>
            <a:r>
              <a:rPr lang="fr-FR" dirty="0"/>
              <a:t>[1] Exception Wiki Article - https://en.wikipedia.org/wiki/Exception_handling</a:t>
            </a:r>
          </a:p>
        </p:txBody>
      </p:sp>
    </p:spTree>
    <p:extLst>
      <p:ext uri="{BB962C8B-B14F-4D97-AF65-F5344CB8AC3E}">
        <p14:creationId xmlns:p14="http://schemas.microsoft.com/office/powerpoint/2010/main" val="31286453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is it?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It is the process of responding to the occurrence of anomalous or </a:t>
            </a:r>
            <a:r>
              <a:rPr lang="en-US" i="1" dirty="0"/>
              <a:t>exceptional conditions</a:t>
            </a:r>
            <a:r>
              <a:rPr lang="en-US" dirty="0"/>
              <a:t> during computation </a:t>
            </a:r>
            <a:r>
              <a:rPr lang="en-US" baseline="30000" dirty="0"/>
              <a:t>[1]</a:t>
            </a:r>
          </a:p>
          <a:p>
            <a:endParaRPr lang="en-US" baseline="30000" dirty="0"/>
          </a:p>
          <a:p>
            <a:pPr lvl="1"/>
            <a:r>
              <a:rPr lang="en-US" dirty="0"/>
              <a:t>They require special processing, typically to avoid processor or memory related errors</a:t>
            </a:r>
          </a:p>
          <a:p>
            <a:endParaRPr lang="en-US" baseline="30000" dirty="0"/>
          </a:p>
          <a:p>
            <a:endParaRPr lang="en-US" dirty="0"/>
          </a:p>
          <a:p>
            <a:pPr marL="0" indent="0">
              <a:buNone/>
            </a:pPr>
            <a:endParaRPr lang="en-US" b="1" dirty="0">
              <a:solidFill>
                <a:srgbClr val="22337C"/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601841" y="6311900"/>
            <a:ext cx="7448279" cy="365125"/>
          </a:xfrm>
        </p:spPr>
        <p:txBody>
          <a:bodyPr/>
          <a:lstStyle/>
          <a:p>
            <a:r>
              <a:rPr lang="fr-FR" dirty="0"/>
              <a:t>[1] Exception Wiki Article - https://en.wikipedia.org/wiki/Exception_handling</a:t>
            </a:r>
          </a:p>
        </p:txBody>
      </p:sp>
    </p:spTree>
    <p:extLst>
      <p:ext uri="{BB962C8B-B14F-4D97-AF65-F5344CB8AC3E}">
        <p14:creationId xmlns:p14="http://schemas.microsoft.com/office/powerpoint/2010/main" val="12628203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Giving Meaningful Error Messages </a:t>
            </a:r>
          </a:p>
        </p:txBody>
      </p:sp>
      <p:pic>
        <p:nvPicPr>
          <p:cNvPr id="4" name="Content Placeholder 3" descr="C:\Users\patis\Downloads\Error_404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4672" y="1825625"/>
            <a:ext cx="5622969" cy="43259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8471417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Giving Meaningful Error Messages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Required to make sure the user knows what to do next.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683408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Giving Meaningful Error Messages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Required to make sure the user knows what to do next.</a:t>
            </a:r>
          </a:p>
          <a:p>
            <a:endParaRPr lang="en-US" dirty="0"/>
          </a:p>
          <a:p>
            <a:r>
              <a:rPr lang="en-US" dirty="0"/>
              <a:t>Generate comprehensible system logs for developers</a:t>
            </a:r>
          </a:p>
        </p:txBody>
      </p:sp>
    </p:spTree>
    <p:extLst>
      <p:ext uri="{BB962C8B-B14F-4D97-AF65-F5344CB8AC3E}">
        <p14:creationId xmlns:p14="http://schemas.microsoft.com/office/powerpoint/2010/main" val="280079866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Giving Meaningful Error Messages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Required to make sure the user knows what to do next.</a:t>
            </a:r>
          </a:p>
          <a:p>
            <a:endParaRPr lang="en-US" dirty="0"/>
          </a:p>
          <a:p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Generate comprehensible system logs for developers</a:t>
            </a:r>
          </a:p>
          <a:p>
            <a:endParaRPr lang="en-US" dirty="0"/>
          </a:p>
          <a:p>
            <a:r>
              <a:rPr lang="en-US" dirty="0"/>
              <a:t>Make life easier all around</a:t>
            </a:r>
          </a:p>
        </p:txBody>
      </p:sp>
    </p:spTree>
    <p:extLst>
      <p:ext uri="{BB962C8B-B14F-4D97-AF65-F5344CB8AC3E}">
        <p14:creationId xmlns:p14="http://schemas.microsoft.com/office/powerpoint/2010/main" val="286644328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Assert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1100" dirty="0">
                <a:solidFill>
                  <a:srgbClr val="0070C0"/>
                </a:solidFill>
              </a:rPr>
              <a:t>#include</a:t>
            </a:r>
            <a:r>
              <a:rPr lang="en-US" sz="1100" dirty="0"/>
              <a:t> &lt;</a:t>
            </a:r>
            <a:r>
              <a:rPr lang="en-US" sz="1100" dirty="0" err="1">
                <a:solidFill>
                  <a:srgbClr val="FF0000"/>
                </a:solidFill>
              </a:rPr>
              <a:t>iostream</a:t>
            </a:r>
            <a:r>
              <a:rPr lang="en-US" sz="1100" dirty="0"/>
              <a:t>&gt;</a:t>
            </a:r>
          </a:p>
          <a:p>
            <a:pPr>
              <a:buNone/>
            </a:pPr>
            <a:r>
              <a:rPr lang="en-US" sz="1100" dirty="0">
                <a:solidFill>
                  <a:srgbClr val="0070C0"/>
                </a:solidFill>
              </a:rPr>
              <a:t>#include</a:t>
            </a:r>
            <a:r>
              <a:rPr lang="en-US" sz="1100" dirty="0"/>
              <a:t> &lt;</a:t>
            </a:r>
            <a:r>
              <a:rPr lang="en-US" sz="1100" dirty="0" err="1">
                <a:solidFill>
                  <a:srgbClr val="FF0000"/>
                </a:solidFill>
              </a:rPr>
              <a:t>assert.h</a:t>
            </a:r>
            <a:r>
              <a:rPr lang="en-US" sz="1100" dirty="0"/>
              <a:t>&gt;</a:t>
            </a:r>
          </a:p>
          <a:p>
            <a:pPr>
              <a:buNone/>
            </a:pPr>
            <a:r>
              <a:rPr lang="en-US" sz="1100" dirty="0">
                <a:solidFill>
                  <a:srgbClr val="0070C0"/>
                </a:solidFill>
              </a:rPr>
              <a:t>#include &lt;</a:t>
            </a:r>
            <a:r>
              <a:rPr lang="en-US" sz="1100" dirty="0">
                <a:solidFill>
                  <a:srgbClr val="FF0000"/>
                </a:solidFill>
              </a:rPr>
              <a:t>string</a:t>
            </a:r>
            <a:r>
              <a:rPr lang="en-US" sz="1100" dirty="0">
                <a:solidFill>
                  <a:srgbClr val="0070C0"/>
                </a:solidFill>
              </a:rPr>
              <a:t>&gt;</a:t>
            </a:r>
          </a:p>
          <a:p>
            <a:pPr>
              <a:buNone/>
            </a:pPr>
            <a:endParaRPr lang="en-US" sz="11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0" lvl="0" indent="0" algn="r">
              <a:spcBef>
                <a:spcPct val="20000"/>
              </a:spcBef>
              <a:buNone/>
            </a:pPr>
            <a:r>
              <a:rPr lang="en-US" sz="2000" dirty="0" err="1">
                <a:solidFill>
                  <a:srgbClr val="FF0000"/>
                </a:solidFill>
              </a:rPr>
              <a:t>assert.h</a:t>
            </a:r>
            <a:r>
              <a:rPr lang="en-US" sz="2000" dirty="0"/>
              <a:t> is the include required for the “assert” function</a:t>
            </a:r>
          </a:p>
        </p:txBody>
      </p:sp>
    </p:spTree>
    <p:extLst>
      <p:ext uri="{BB962C8B-B14F-4D97-AF65-F5344CB8AC3E}">
        <p14:creationId xmlns:p14="http://schemas.microsoft.com/office/powerpoint/2010/main" val="325876148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113</TotalTime>
  <Words>700</Words>
  <Application>Microsoft Office PowerPoint</Application>
  <PresentationFormat>Widescreen</PresentationFormat>
  <Paragraphs>111</Paragraphs>
  <Slides>16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16</vt:i4>
      </vt:variant>
    </vt:vector>
  </HeadingPairs>
  <TitlesOfParts>
    <vt:vector size="24" baseType="lpstr">
      <vt:lpstr>Arial</vt:lpstr>
      <vt:lpstr>Calibri</vt:lpstr>
      <vt:lpstr>Calibri Light</vt:lpstr>
      <vt:lpstr>Segoe UI Semibold</vt:lpstr>
      <vt:lpstr>Segoe UI Semilight</vt:lpstr>
      <vt:lpstr>Segoe UI Symbol</vt:lpstr>
      <vt:lpstr>Office Theme</vt:lpstr>
      <vt:lpstr>Custom Design</vt:lpstr>
      <vt:lpstr>CBICA S/W Dev Tutorials 11 – Error Handling</vt:lpstr>
      <vt:lpstr>What is it?</vt:lpstr>
      <vt:lpstr>What is it?</vt:lpstr>
      <vt:lpstr>What is it?</vt:lpstr>
      <vt:lpstr>Giving Meaningful Error Messages </vt:lpstr>
      <vt:lpstr>Giving Meaningful Error Messages </vt:lpstr>
      <vt:lpstr>Giving Meaningful Error Messages </vt:lpstr>
      <vt:lpstr>Giving Meaningful Error Messages </vt:lpstr>
      <vt:lpstr>Assert</vt:lpstr>
      <vt:lpstr>Assert</vt:lpstr>
      <vt:lpstr>Assert</vt:lpstr>
      <vt:lpstr>Exception</vt:lpstr>
      <vt:lpstr>Assert v/s Exception</vt:lpstr>
      <vt:lpstr>Assert v/s Exception</vt:lpstr>
      <vt:lpstr>Assert v/s Exception</vt:lpstr>
      <vt:lpstr>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Sarthak Pati</dc:creator>
  <cp:lastModifiedBy>Sarthak Pati</cp:lastModifiedBy>
  <cp:revision>28</cp:revision>
  <dcterms:created xsi:type="dcterms:W3CDTF">2016-03-11T15:32:15Z</dcterms:created>
  <dcterms:modified xsi:type="dcterms:W3CDTF">2016-05-11T17:19:19Z</dcterms:modified>
</cp:coreProperties>
</file>