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3"/>
  </p:notesMasterIdLst>
  <p:sldIdLst>
    <p:sldId id="256" r:id="rId3"/>
    <p:sldId id="282" r:id="rId4"/>
    <p:sldId id="283" r:id="rId5"/>
    <p:sldId id="284" r:id="rId6"/>
    <p:sldId id="285" r:id="rId7"/>
    <p:sldId id="286" r:id="rId8"/>
    <p:sldId id="258" r:id="rId9"/>
    <p:sldId id="260" r:id="rId10"/>
    <p:sldId id="281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5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10-Apr-17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Their usage.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6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28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30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There are also constant </a:t>
            </a:r>
            <a:r>
              <a:rPr lang="en-US" dirty="0" err="1" smtClean="0"/>
              <a:t>iterators</a:t>
            </a:r>
            <a:r>
              <a:rPr lang="en-US" dirty="0" smtClean="0"/>
              <a:t>;</a:t>
            </a:r>
            <a:r>
              <a:rPr lang="en-US" baseline="0" dirty="0" smtClean="0"/>
              <a:t> they are identical to </a:t>
            </a:r>
            <a:r>
              <a:rPr lang="en-US" baseline="0" dirty="0" err="1" smtClean="0"/>
              <a:t>iterators</a:t>
            </a:r>
            <a:r>
              <a:rPr lang="en-US" baseline="0" dirty="0" smtClean="0"/>
              <a:t> with the exception that they are immutable.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Next, we will go to an example combining template functions with STL. If you have questions on what we have learnt so far, ask</a:t>
            </a:r>
            <a:r>
              <a:rPr lang="en-US" baseline="0" dirty="0" smtClean="0"/>
              <a:t> now.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59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46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79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list should be used when random insert and remove will be performed (performed in O(1) versus O(n) for a vector or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deque</a:t>
            </a:r>
            <a:r>
              <a:rPr lang="en-US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6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Their usage.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60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thing, but as a template-enabled</a:t>
            </a:r>
            <a:r>
              <a:rPr lang="en-US" baseline="0" dirty="0" smtClean="0"/>
              <a:t>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58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“auto” is a </a:t>
            </a:r>
            <a:r>
              <a:rPr lang="en-US" dirty="0" err="1" smtClean="0"/>
              <a:t>c++</a:t>
            </a:r>
            <a:r>
              <a:rPr lang="en-US" dirty="0" smtClean="0"/>
              <a:t>11 directive which deduces the data type at compile time.</a:t>
            </a:r>
            <a:r>
              <a:rPr lang="en-US" baseline="0" dirty="0" smtClean="0"/>
              <a:t> It is very useful for prototyping and writing </a:t>
            </a:r>
            <a:r>
              <a:rPr lang="en-US" baseline="0" dirty="0" err="1" smtClean="0"/>
              <a:t>templated</a:t>
            </a:r>
            <a:r>
              <a:rPr lang="en-US" baseline="0" dirty="0" smtClean="0"/>
              <a:t> code. This ALWAYS requires initialization.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92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Templates can be used with *any* data structure;</a:t>
            </a:r>
            <a:r>
              <a:rPr lang="en-US" baseline="0" dirty="0" smtClean="0"/>
              <a:t> irrespective of whether it was defined in C++ or a custom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52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this point,</a:t>
            </a:r>
            <a:r>
              <a:rPr lang="en-US" baseline="0" dirty="0" smtClean="0"/>
              <a:t> I would like to mention that </a:t>
            </a:r>
            <a:r>
              <a:rPr lang="en-US" baseline="0" dirty="0" err="1" smtClean="0"/>
              <a:t>variadic</a:t>
            </a:r>
            <a:r>
              <a:rPr lang="en-US" baseline="0" dirty="0" smtClean="0"/>
              <a:t> templates are out of scope for this discussion since it is a very advanced data handling technique. For more info, please drop me a mail.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67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good stuff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9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06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list should be used when random insert and remove will be performed (performed in O(1) versus O(n) for a vector or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deque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10-Apr-17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673" y="1690688"/>
            <a:ext cx="11638547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10-Apr-17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194486"/>
            <a:ext cx="5763127" cy="49824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4486"/>
            <a:ext cx="5723020" cy="49824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674" y="1681163"/>
            <a:ext cx="57409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674" y="2505075"/>
            <a:ext cx="57409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230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2302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71362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2176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712032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5352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54443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56673" y="0"/>
            <a:ext cx="11638547" cy="10544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56673" y="1194143"/>
            <a:ext cx="11638547" cy="4956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838" y="293687"/>
            <a:ext cx="10939848" cy="2387600"/>
          </a:xfrm>
        </p:spPr>
        <p:txBody>
          <a:bodyPr>
            <a:normAutofit fontScale="90000"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 smtClean="0"/>
              <a:t>04 </a:t>
            </a:r>
            <a:r>
              <a:rPr lang="it-IT" dirty="0"/>
              <a:t>– </a:t>
            </a:r>
            <a:r>
              <a:rPr lang="it-IT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Standard Template Libraries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main()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b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x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y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c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a, b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z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x, y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template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typename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add(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99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main()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b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x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y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c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a, b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z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x, y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template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typename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add(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 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}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main()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b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x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y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c = add&lt;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 a, b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z = add&lt;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 x, y );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119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main()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b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x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y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c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a, b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z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x, y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template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typename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add(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) { 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); 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main()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b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x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y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m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n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p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q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c = add&lt;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 a, b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z = add&lt;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 x, y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o = add&lt;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 m, n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r = add&lt;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 p, q );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19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b="1" dirty="0" smtClean="0"/>
              <a:t>Function Templates</a:t>
            </a:r>
          </a:p>
          <a:p>
            <a:pPr marL="0" indent="0">
              <a:buNone/>
            </a:pPr>
            <a:r>
              <a:rPr lang="en-US" dirty="0" smtClean="0"/>
              <a:t>A function that can handle different data types (what we just saw in example) 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048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[1] Template Wiki Article - https://en.wikipedia.org/wiki/Template_(C%2B%2B)</a:t>
            </a:r>
          </a:p>
        </p:txBody>
      </p:sp>
    </p:spTree>
    <p:extLst>
      <p:ext uri="{BB962C8B-B14F-4D97-AF65-F5344CB8AC3E}">
        <p14:creationId xmlns:p14="http://schemas.microsoft.com/office/powerpoint/2010/main" val="3560085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Function Templates</a:t>
            </a:r>
          </a:p>
          <a:p>
            <a:pPr marL="514350" indent="-514350"/>
            <a:endParaRPr lang="en-US" b="1" dirty="0" smtClean="0"/>
          </a:p>
          <a:p>
            <a:pPr marL="514350" indent="-514350"/>
            <a:r>
              <a:rPr lang="en-US" b="1" dirty="0" smtClean="0"/>
              <a:t>Class Templates</a:t>
            </a:r>
          </a:p>
          <a:p>
            <a:pPr marL="0" indent="0">
              <a:buNone/>
            </a:pPr>
            <a:r>
              <a:rPr lang="en-US" dirty="0" smtClean="0"/>
              <a:t>Provides specification to generate classes based on parameters (used to implement </a:t>
            </a:r>
            <a:r>
              <a:rPr lang="en-US" i="1" dirty="0" smtClean="0"/>
              <a:t>containers</a:t>
            </a:r>
            <a:r>
              <a:rPr lang="en-US" dirty="0" smtClean="0"/>
              <a:t>) </a:t>
            </a:r>
            <a:r>
              <a:rPr lang="en-US" baseline="30000" dirty="0" smtClean="0"/>
              <a:t>[1]</a:t>
            </a:r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048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[1] Template Wiki Article - https://en.wikipedia.org/wiki/Template_(C%2B%2B)</a:t>
            </a:r>
          </a:p>
        </p:txBody>
      </p:sp>
    </p:spTree>
    <p:extLst>
      <p:ext uri="{BB962C8B-B14F-4D97-AF65-F5344CB8AC3E}">
        <p14:creationId xmlns:p14="http://schemas.microsoft.com/office/powerpoint/2010/main" val="1761702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Function Templates</a:t>
            </a:r>
          </a:p>
          <a:p>
            <a:pPr marL="514350" indent="-514350"/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Templates</a:t>
            </a:r>
          </a:p>
          <a:p>
            <a:pPr marL="514350" indent="-514350"/>
            <a:endParaRPr lang="en-US" b="1" dirty="0" smtClean="0"/>
          </a:p>
          <a:p>
            <a:pPr marL="514350" indent="-514350"/>
            <a:r>
              <a:rPr lang="en-US" b="1" dirty="0" err="1" smtClean="0"/>
              <a:t>Variadic</a:t>
            </a:r>
            <a:r>
              <a:rPr lang="en-US" b="1" dirty="0" smtClean="0"/>
              <a:t> Templates</a:t>
            </a:r>
          </a:p>
          <a:p>
            <a:pPr marL="0" indent="0">
              <a:buNone/>
            </a:pPr>
            <a:r>
              <a:rPr lang="en-US" dirty="0" smtClean="0"/>
              <a:t>Variable number of template arguments (similar to </a:t>
            </a:r>
            <a:r>
              <a:rPr lang="en-US" i="1" dirty="0" smtClean="0"/>
              <a:t>std::</a:t>
            </a:r>
            <a:r>
              <a:rPr lang="en-US" i="1" dirty="0" err="1" smtClean="0"/>
              <a:t>printf</a:t>
            </a:r>
            <a:r>
              <a:rPr lang="en-US" dirty="0" smtClean="0"/>
              <a:t>) </a:t>
            </a:r>
            <a:r>
              <a:rPr lang="en-US" baseline="30000" dirty="0" smtClean="0"/>
              <a:t>[1]</a:t>
            </a:r>
            <a:endParaRPr lang="en-US" i="1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048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[1] Template Wiki Article - https://en.wikipedia.org/wiki/Template_(C%2B%2B)</a:t>
            </a:r>
          </a:p>
        </p:txBody>
      </p:sp>
    </p:spTree>
    <p:extLst>
      <p:ext uri="{BB962C8B-B14F-4D97-AF65-F5344CB8AC3E}">
        <p14:creationId xmlns:p14="http://schemas.microsoft.com/office/powerpoint/2010/main" val="2309066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TEMPLATE Library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78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TEMPLATE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C++ template classes to provide general-purpose </a:t>
            </a:r>
            <a:r>
              <a:rPr lang="en-US" i="1" dirty="0" err="1" smtClean="0"/>
              <a:t>templated</a:t>
            </a:r>
            <a:r>
              <a:rPr lang="en-US" dirty="0" smtClean="0"/>
              <a:t> classes and functions that implement many popular algorithms.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59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STL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7" y="1252151"/>
            <a:ext cx="11121081" cy="4920049"/>
          </a:xfrm>
        </p:spPr>
        <p:txBody>
          <a:bodyPr/>
          <a:lstStyle/>
          <a:p>
            <a:r>
              <a:rPr lang="en-US" b="1" dirty="0" smtClean="0"/>
              <a:t>Containers</a:t>
            </a:r>
          </a:p>
          <a:p>
            <a:pPr marL="0" indent="0">
              <a:buNone/>
            </a:pPr>
            <a:r>
              <a:rPr lang="en-US" dirty="0" smtClean="0"/>
              <a:t>Objects used to manage collections of particular types of data.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 include </a:t>
            </a:r>
            <a:r>
              <a:rPr lang="en-US" i="1" dirty="0" smtClean="0"/>
              <a:t>std::</a:t>
            </a:r>
            <a:r>
              <a:rPr lang="en-US" i="1" dirty="0" smtClean="0">
                <a:solidFill>
                  <a:srgbClr val="002060"/>
                </a:solidFill>
              </a:rPr>
              <a:t>vector</a:t>
            </a:r>
            <a:r>
              <a:rPr lang="en-US" dirty="0" smtClean="0"/>
              <a:t>, </a:t>
            </a:r>
            <a:r>
              <a:rPr lang="en-US" i="1" dirty="0" smtClean="0"/>
              <a:t>std::</a:t>
            </a:r>
            <a:r>
              <a:rPr lang="en-US" i="1" dirty="0" smtClean="0">
                <a:solidFill>
                  <a:srgbClr val="002060"/>
                </a:solidFill>
              </a:rPr>
              <a:t>list</a:t>
            </a:r>
            <a:r>
              <a:rPr lang="en-US" dirty="0" smtClean="0"/>
              <a:t>, </a:t>
            </a:r>
            <a:r>
              <a:rPr lang="en-US" i="1" dirty="0" smtClean="0"/>
              <a:t>std::</a:t>
            </a:r>
            <a:r>
              <a:rPr lang="en-US" i="1" dirty="0" err="1" smtClean="0">
                <a:solidFill>
                  <a:srgbClr val="002060"/>
                </a:solidFill>
              </a:rPr>
              <a:t>deque</a:t>
            </a:r>
            <a:r>
              <a:rPr lang="en-US" dirty="0" smtClean="0"/>
              <a:t>, </a:t>
            </a:r>
            <a:r>
              <a:rPr lang="en-US" i="1" dirty="0" smtClean="0"/>
              <a:t>std::</a:t>
            </a:r>
            <a:r>
              <a:rPr lang="en-US" i="1" dirty="0" smtClean="0">
                <a:solidFill>
                  <a:srgbClr val="002060"/>
                </a:solidFill>
              </a:rPr>
              <a:t>string</a:t>
            </a:r>
            <a:r>
              <a:rPr lang="en-US" dirty="0" smtClean="0"/>
              <a:t>, etc.</a:t>
            </a:r>
            <a:endParaRPr lang="en-US" i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00531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STL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Containers</a:t>
            </a:r>
          </a:p>
          <a:p>
            <a:endParaRPr lang="en-US" b="1" dirty="0" smtClean="0"/>
          </a:p>
          <a:p>
            <a:r>
              <a:rPr lang="en-US" b="1" dirty="0" smtClean="0"/>
              <a:t>Algorithms</a:t>
            </a:r>
          </a:p>
          <a:p>
            <a:pPr marL="0" indent="0">
              <a:buNone/>
            </a:pPr>
            <a:r>
              <a:rPr lang="en-US" dirty="0" smtClean="0"/>
              <a:t>They act on Containers and provide different functionalities.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 include </a:t>
            </a:r>
            <a:r>
              <a:rPr lang="en-US" i="1" dirty="0" smtClean="0"/>
              <a:t>::</a:t>
            </a:r>
            <a:r>
              <a:rPr lang="en-US" i="1" dirty="0" smtClean="0">
                <a:solidFill>
                  <a:srgbClr val="002060"/>
                </a:solidFill>
              </a:rPr>
              <a:t>sort</a:t>
            </a:r>
            <a:r>
              <a:rPr lang="en-US" i="1" dirty="0" smtClean="0"/>
              <a:t>()</a:t>
            </a:r>
            <a:r>
              <a:rPr lang="en-US" dirty="0" smtClean="0"/>
              <a:t>, </a:t>
            </a:r>
            <a:r>
              <a:rPr lang="en-US" i="1" dirty="0" smtClean="0"/>
              <a:t>::</a:t>
            </a:r>
            <a:r>
              <a:rPr lang="en-US" i="1" dirty="0" smtClean="0">
                <a:solidFill>
                  <a:srgbClr val="002060"/>
                </a:solidFill>
              </a:rPr>
              <a:t>find</a:t>
            </a:r>
            <a:r>
              <a:rPr lang="en-US" i="1" dirty="0" smtClean="0"/>
              <a:t>()</a:t>
            </a:r>
            <a:r>
              <a:rPr lang="en-US" dirty="0" smtClean="0"/>
              <a:t>, ::</a:t>
            </a:r>
            <a:r>
              <a:rPr lang="en-US" i="1" dirty="0" smtClean="0">
                <a:solidFill>
                  <a:srgbClr val="002060"/>
                </a:solidFill>
              </a:rPr>
              <a:t>reverse</a:t>
            </a:r>
            <a:r>
              <a:rPr lang="en-US" dirty="0" smtClean="0"/>
              <a:t>(), ::</a:t>
            </a:r>
            <a:r>
              <a:rPr lang="en-US" i="1" dirty="0" smtClean="0">
                <a:solidFill>
                  <a:srgbClr val="002060"/>
                </a:solidFill>
              </a:rPr>
              <a:t>append</a:t>
            </a:r>
            <a:r>
              <a:rPr lang="en-US" dirty="0" smtClean="0"/>
              <a:t>(), ::</a:t>
            </a:r>
            <a:r>
              <a:rPr lang="en-US" i="1" dirty="0" err="1" smtClean="0">
                <a:solidFill>
                  <a:srgbClr val="002060"/>
                </a:solidFill>
              </a:rPr>
              <a:t>push_back</a:t>
            </a:r>
            <a:r>
              <a:rPr lang="en-US" dirty="0" smtClean="0"/>
              <a:t>(), ::</a:t>
            </a:r>
            <a:r>
              <a:rPr lang="en-US" i="1" dirty="0" smtClean="0">
                <a:solidFill>
                  <a:srgbClr val="002060"/>
                </a:solidFill>
              </a:rPr>
              <a:t>insert</a:t>
            </a:r>
            <a:r>
              <a:rPr lang="en-US" dirty="0" smtClean="0"/>
              <a:t>(),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95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C++11?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Extended version of C++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131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STL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Containers</a:t>
            </a: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Algorithms</a:t>
            </a:r>
          </a:p>
          <a:p>
            <a:endParaRPr lang="en-US" b="1" dirty="0" smtClean="0"/>
          </a:p>
          <a:p>
            <a:r>
              <a:rPr lang="en-US" b="1" dirty="0" smtClean="0"/>
              <a:t>Iterators</a:t>
            </a:r>
          </a:p>
          <a:p>
            <a:pPr marL="0" indent="0">
              <a:buNone/>
            </a:pPr>
            <a:r>
              <a:rPr lang="en-US" dirty="0" smtClean="0"/>
              <a:t>Step through data collection in container without knowing the data type or size,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225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iostream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main()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::vector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&lt;&lt; "vector size = " &lt;&lt;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vec.size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 &lt;&lt;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“\n”;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 (unsigned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0;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 5;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vec.push_back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14300" indent="-5715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&lt;&lt; "extended vector size = " &lt;&lt;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vec.size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 &lt;&lt;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“\n”;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using </a:t>
            </a:r>
            <a:r>
              <a:rPr lang="en-US" sz="2000" dirty="0">
                <a:solidFill>
                  <a:srgbClr val="00B050"/>
                </a:solidFill>
              </a:rPr>
              <a:t>namespace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std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r>
              <a:rPr lang="en-US" sz="2000" dirty="0"/>
              <a:t>enables use of  all functions defined under included headers which are part of the namespace “std”</a:t>
            </a:r>
          </a:p>
        </p:txBody>
      </p:sp>
    </p:spTree>
    <p:extLst>
      <p:ext uri="{BB962C8B-B14F-4D97-AF65-F5344CB8AC3E}">
        <p14:creationId xmlns:p14="http://schemas.microsoft.com/office/powerpoint/2010/main" val="2906603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&lt;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iostream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&lt;vector&gt;</a:t>
            </a:r>
          </a:p>
          <a:p>
            <a:pPr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main()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 size = "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&lt;&lt;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 &lt;&lt; </a:t>
            </a:r>
            <a:r>
              <a:rPr lang="en-US" sz="12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for (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unsigned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= 0;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 5;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push_back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14300" indent="-5715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"extended vector size = "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 is an STL </a:t>
            </a:r>
            <a:r>
              <a:rPr lang="en-US" sz="2000" dirty="0" err="1"/>
              <a:t>templated</a:t>
            </a:r>
            <a:r>
              <a:rPr lang="en-US" sz="2000" dirty="0"/>
              <a:t> container  (notice the “&lt; </a:t>
            </a:r>
            <a:r>
              <a:rPr lang="en-US" sz="2000" dirty="0" err="1">
                <a:solidFill>
                  <a:srgbClr val="FF0000"/>
                </a:solidFill>
              </a:rPr>
              <a:t>int</a:t>
            </a:r>
            <a:r>
              <a:rPr lang="en-US" sz="2000" dirty="0"/>
              <a:t> &gt;”) which contains many functions related to array and list manipulation</a:t>
            </a:r>
          </a:p>
        </p:txBody>
      </p:sp>
    </p:spTree>
    <p:extLst>
      <p:ext uri="{BB962C8B-B14F-4D97-AF65-F5344CB8AC3E}">
        <p14:creationId xmlns:p14="http://schemas.microsoft.com/office/powerpoint/2010/main" val="199049928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&lt;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iostream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&lt;vector&gt;</a:t>
            </a:r>
          </a:p>
          <a:p>
            <a:pPr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main()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 size = "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&lt;&lt;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 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for (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unsigned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= 0;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 5;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push_back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14300" indent="-5715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"extended vector size = "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2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&lt;&gt;.</a:t>
            </a:r>
            <a:r>
              <a:rPr lang="en-US" sz="2000" dirty="0">
                <a:solidFill>
                  <a:srgbClr val="00B0F0"/>
                </a:solidFill>
              </a:rPr>
              <a:t>size</a:t>
            </a:r>
            <a:r>
              <a:rPr lang="en-US" sz="2000" dirty="0"/>
              <a:t>( )</a:t>
            </a:r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&lt;&gt;.</a:t>
            </a:r>
            <a:r>
              <a:rPr lang="en-US" sz="2000" dirty="0" err="1">
                <a:solidFill>
                  <a:srgbClr val="00B0F0"/>
                </a:solidFill>
              </a:rPr>
              <a:t>push_back</a:t>
            </a:r>
            <a:r>
              <a:rPr lang="en-US" sz="2000" dirty="0"/>
              <a:t>( ) appends to the vector </a:t>
            </a:r>
          </a:p>
          <a:p>
            <a:pPr algn="r"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031016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… 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&gt;::</a:t>
            </a:r>
            <a:r>
              <a:rPr lang="en-US" sz="1200" dirty="0" smtClean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iterator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v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begin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while ( v !=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vec.end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)) 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"value of v = " &lt;&lt; *v &lt;&lt;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v++;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for (auto it 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vec.begin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 it !=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vec.end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 ++it)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"another way to get value of v = " &lt;&lt; *it &lt;&lt; 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return EXIT_SUCCESS;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&lt;&gt;::</a:t>
            </a:r>
            <a:r>
              <a:rPr lang="en-US" sz="2000" dirty="0" err="1">
                <a:solidFill>
                  <a:srgbClr val="00B0F0"/>
                </a:solidFill>
              </a:rPr>
              <a:t>iterator</a:t>
            </a:r>
            <a:r>
              <a:rPr lang="en-US" sz="2000" dirty="0"/>
              <a:t> initializes an </a:t>
            </a:r>
            <a:r>
              <a:rPr lang="en-US" sz="2000" dirty="0" err="1"/>
              <a:t>iterator</a:t>
            </a:r>
            <a:r>
              <a:rPr lang="en-US" sz="2000" dirty="0"/>
              <a:t> which starts with the first element of “</a:t>
            </a: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&lt;&gt;”</a:t>
            </a:r>
          </a:p>
        </p:txBody>
      </p:sp>
    </p:spTree>
    <p:extLst>
      <p:ext uri="{BB962C8B-B14F-4D97-AF65-F5344CB8AC3E}">
        <p14:creationId xmlns:p14="http://schemas.microsoft.com/office/powerpoint/2010/main" val="292951390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… 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&gt;::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iterator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v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begin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while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 v !=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)) 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"value of v = "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*v &lt;&lt;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v++;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for (auto it 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vec.begin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 it !=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vec.end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 ++it)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"another way to get value of v = " &lt;&lt; *it &lt;&lt; 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return EXIT_SUCCESS;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&lt;&gt;.</a:t>
            </a:r>
            <a:r>
              <a:rPr lang="en-US" sz="2000" dirty="0">
                <a:solidFill>
                  <a:srgbClr val="00B0F0"/>
                </a:solidFill>
              </a:rPr>
              <a:t>begin</a:t>
            </a:r>
            <a:r>
              <a:rPr lang="en-US" sz="2000" dirty="0"/>
              <a:t>( )</a:t>
            </a:r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&lt;&gt;.</a:t>
            </a:r>
            <a:r>
              <a:rPr lang="en-US" sz="2000" dirty="0">
                <a:solidFill>
                  <a:srgbClr val="00B0F0"/>
                </a:solidFill>
              </a:rPr>
              <a:t>end</a:t>
            </a:r>
            <a:r>
              <a:rPr lang="en-US" sz="2000" dirty="0"/>
              <a:t>( )</a:t>
            </a:r>
          </a:p>
        </p:txBody>
      </p:sp>
    </p:spTree>
    <p:extLst>
      <p:ext uri="{BB962C8B-B14F-4D97-AF65-F5344CB8AC3E}">
        <p14:creationId xmlns:p14="http://schemas.microsoft.com/office/powerpoint/2010/main" val="6418956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… 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vector&lt;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&gt;::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iterator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 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vec.begin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while ( v !=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vec.end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)) 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"value of v = " &lt;&lt; *v &lt;&lt;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v++;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it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begin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); it !=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vec.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); ++it)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"another way to get value of v = "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&lt;&lt; *it &lt;&lt;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return EXIT_SUCCESS;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FF0000"/>
                </a:solidFill>
              </a:rPr>
              <a:t>auto</a:t>
            </a:r>
            <a:r>
              <a:rPr lang="en-US" sz="2000" dirty="0"/>
              <a:t> keyword here will ask the compiler to analyze the code and place data type based on the initialization (in this case, </a:t>
            </a:r>
          </a:p>
          <a:p>
            <a:pPr algn="r">
              <a:buNone/>
            </a:pPr>
            <a:r>
              <a:rPr lang="en-US" sz="2000" dirty="0"/>
              <a:t>“std::</a:t>
            </a:r>
            <a:r>
              <a:rPr lang="en-US" sz="2000" dirty="0">
                <a:solidFill>
                  <a:srgbClr val="FF0000"/>
                </a:solidFill>
              </a:rPr>
              <a:t>vector</a:t>
            </a:r>
            <a:r>
              <a:rPr lang="en-US" sz="2000" dirty="0"/>
              <a:t>&lt; </a:t>
            </a:r>
            <a:r>
              <a:rPr lang="en-US" sz="2000" dirty="0" err="1">
                <a:solidFill>
                  <a:srgbClr val="FF0000"/>
                </a:solidFill>
              </a:rPr>
              <a:t>int</a:t>
            </a:r>
            <a:r>
              <a:rPr lang="en-US" sz="2000" dirty="0"/>
              <a:t> &gt;::</a:t>
            </a:r>
            <a:r>
              <a:rPr lang="en-US" sz="2000" dirty="0" err="1">
                <a:solidFill>
                  <a:srgbClr val="00B0F0"/>
                </a:solidFill>
              </a:rPr>
              <a:t>iterator</a:t>
            </a:r>
            <a:r>
              <a:rPr lang="en-US" sz="2000" dirty="0"/>
              <a:t> “)</a:t>
            </a:r>
          </a:p>
        </p:txBody>
      </p:sp>
    </p:spTree>
    <p:extLst>
      <p:ext uri="{BB962C8B-B14F-4D97-AF65-F5344CB8AC3E}">
        <p14:creationId xmlns:p14="http://schemas.microsoft.com/office/powerpoint/2010/main" val="307052389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template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typename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</a:t>
            </a:r>
          </a:p>
          <a:p>
            <a:pPr marL="1257300" indent="-1257300">
              <a:buNone/>
            </a:pP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findInVector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</a:p>
          <a:p>
            <a:pPr marL="1257300" indent="-125730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 &amp;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vector_to_search_in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pPr marL="1257300" indent="-1257300">
              <a:buNone/>
            </a:pP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element_to_search_for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if(  std::find(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vector_to_search_in.begin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),                                                                                                            vector_to_search_in.end( ), 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element_to_search_for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 marL="857250" indent="-85725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!=  vector_to_search_in.end( ) 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return true;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else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return false;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template </a:t>
            </a:r>
            <a:r>
              <a:rPr lang="en-US" sz="2000" dirty="0"/>
              <a:t>function</a:t>
            </a:r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/>
              <a:t>inputs: a vector and a data element, with same data type</a:t>
            </a:r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/>
              <a:t>returns: </a:t>
            </a:r>
            <a:r>
              <a:rPr lang="en-US" sz="2000" dirty="0" err="1"/>
              <a:t>boolean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038336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template&lt;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typename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</a:t>
            </a:r>
          </a:p>
          <a:p>
            <a:pPr marL="1257300" indent="-1257300">
              <a:buNone/>
            </a:pP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findInVector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</a:p>
          <a:p>
            <a:pPr marL="1257300" indent="-125730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std::vector&lt;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&amp;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vector_to_search_in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pPr marL="1257300" indent="-125730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element_to_search_for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if(  std::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vector_to_search_in.</a:t>
            </a:r>
            <a:r>
              <a:rPr lang="en-US" sz="12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begin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),                                                                                                            vector_to_search_in.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), 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element_to_search_for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 marL="857250" indent="-85725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!=  vector_to_search_in.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) 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true;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else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false;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find</a:t>
            </a:r>
            <a:r>
              <a:rPr lang="en-US" sz="2000" dirty="0"/>
              <a:t> is an </a:t>
            </a:r>
            <a:r>
              <a:rPr lang="en-US" sz="2000"/>
              <a:t>STL algorithm that </a:t>
            </a:r>
            <a:r>
              <a:rPr lang="en-US" sz="2000" dirty="0"/>
              <a:t>works on many different container types (providing namesake functionality) </a:t>
            </a:r>
            <a:r>
              <a:rPr lang="en-US" sz="2000" baseline="30000" dirty="0"/>
              <a:t>[2]</a:t>
            </a:r>
          </a:p>
          <a:p>
            <a:pPr algn="r">
              <a:buNone/>
            </a:pPr>
            <a:endParaRPr lang="en-US" sz="2000" dirty="0"/>
          </a:p>
          <a:p>
            <a:pPr algn="r">
              <a:buNone/>
            </a:pPr>
            <a:r>
              <a:rPr lang="en-US" sz="2000" dirty="0"/>
              <a:t>Other examples: sort( ), copy( ), replace( ), remove( ), min/max(), union( ), intersection( ), etc. </a:t>
            </a:r>
          </a:p>
          <a:p>
            <a:pPr algn="r">
              <a:buNone/>
            </a:pPr>
            <a:r>
              <a:rPr lang="en-US" sz="2000" dirty="0"/>
              <a:t>[~80+ functions defined in C++11 “algorithms” standard]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048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[2] STL Algorithm reference - http://www.cplusplus.com/reference/algorithm/</a:t>
            </a:r>
          </a:p>
        </p:txBody>
      </p:sp>
    </p:spTree>
    <p:extLst>
      <p:ext uri="{BB962C8B-B14F-4D97-AF65-F5344CB8AC3E}">
        <p14:creationId xmlns:p14="http://schemas.microsoft.com/office/powerpoint/2010/main" val="32178384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/stl.cxx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buNone/>
            </a:pP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template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typename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TContainerType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</a:t>
            </a:r>
          </a:p>
          <a:p>
            <a:pPr marL="1257300" indent="-1257300">
              <a:buNone/>
            </a:pP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findInVector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… )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main()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… 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findInVector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&gt;(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2))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&lt;&lt;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"found!\n“ 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/>
              <a:t>Usage in main program.</a:t>
            </a:r>
          </a:p>
        </p:txBody>
      </p:sp>
    </p:spTree>
    <p:extLst>
      <p:ext uri="{BB962C8B-B14F-4D97-AF65-F5344CB8AC3E}">
        <p14:creationId xmlns:p14="http://schemas.microsoft.com/office/powerpoint/2010/main" val="56824653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C++11?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Extended version of C++</a:t>
            </a:r>
          </a:p>
          <a:p>
            <a:r>
              <a:rPr lang="en-US" dirty="0"/>
              <a:t>More abstraction in methods, classes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009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25620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C++11?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Extended version of C++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More abstraction in methods, classes</a:t>
            </a:r>
          </a:p>
          <a:p>
            <a:r>
              <a:rPr lang="en-US" dirty="0"/>
              <a:t>Focus on evolving the programming style to more a more “functional” approach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068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C++11?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Extended version of C++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More abstraction in methods, classes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Focus on evolving the programming style to more a more “functional” approach</a:t>
            </a:r>
          </a:p>
          <a:p>
            <a:r>
              <a:rPr lang="en-US" dirty="0"/>
              <a:t>Emphasis on low learning curve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93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C++11?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Extended version of C++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More abstraction in methods, classes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Focus on evolving the programming style to more a more “functional” approach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Emphasis on low learning curve</a:t>
            </a:r>
          </a:p>
          <a:p>
            <a:r>
              <a:rPr lang="en-US" dirty="0"/>
              <a:t>More stability of written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37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C++ feature that allows functions/classes to operate with </a:t>
            </a:r>
            <a:r>
              <a:rPr lang="en-US" i="1" dirty="0" smtClean="0"/>
              <a:t>generic </a:t>
            </a:r>
            <a:r>
              <a:rPr lang="en-US" dirty="0" smtClean="0"/>
              <a:t>data types.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18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518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b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a+b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 }</a:t>
            </a: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main()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a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b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x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, y = 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c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add_int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a, b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z =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add_float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( x, y );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EXIT_SUCCESS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22178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2140</Words>
  <Application>Microsoft Office PowerPoint</Application>
  <PresentationFormat>Widescreen</PresentationFormat>
  <Paragraphs>366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Consolas</vt:lpstr>
      <vt:lpstr>Segoe UI</vt:lpstr>
      <vt:lpstr>Segoe UI Semibold</vt:lpstr>
      <vt:lpstr>Segoe UI Semilight</vt:lpstr>
      <vt:lpstr>Segoe UI Symbol</vt:lpstr>
      <vt:lpstr>Office Theme</vt:lpstr>
      <vt:lpstr>Custom Design</vt:lpstr>
      <vt:lpstr>CBICA S/W Dev Tutorials 04 – Standard Template Libraries</vt:lpstr>
      <vt:lpstr>What is C++11?</vt:lpstr>
      <vt:lpstr>What is C++11?</vt:lpstr>
      <vt:lpstr>What is C++11?</vt:lpstr>
      <vt:lpstr>What is C++11?</vt:lpstr>
      <vt:lpstr>What is C++11?</vt:lpstr>
      <vt:lpstr>Templates</vt:lpstr>
      <vt:lpstr>Example</vt:lpstr>
      <vt:lpstr>Example</vt:lpstr>
      <vt:lpstr>Example</vt:lpstr>
      <vt:lpstr>Example</vt:lpstr>
      <vt:lpstr>Example</vt:lpstr>
      <vt:lpstr>Types of Templates</vt:lpstr>
      <vt:lpstr>Types of Templates</vt:lpstr>
      <vt:lpstr>Types of Templates</vt:lpstr>
      <vt:lpstr>Standard TEMPLATE Library</vt:lpstr>
      <vt:lpstr>Standard TEMPLATE Library</vt:lpstr>
      <vt:lpstr>Components of STL</vt:lpstr>
      <vt:lpstr>Components of STL</vt:lpstr>
      <vt:lpstr>Components of STL</vt:lpstr>
      <vt:lpstr>/code/src/stl.cxx</vt:lpstr>
      <vt:lpstr>/code/src/stl.cxx</vt:lpstr>
      <vt:lpstr>/code/src/stl.cxx</vt:lpstr>
      <vt:lpstr>/code/src/stl.cxx</vt:lpstr>
      <vt:lpstr>/code/src/stl.cxx</vt:lpstr>
      <vt:lpstr>/code/src/stl.cxx</vt:lpstr>
      <vt:lpstr>/code/src/stl.cxx</vt:lpstr>
      <vt:lpstr>/code/src/stl.cxx</vt:lpstr>
      <vt:lpstr>/code/src/stl.cxx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17</cp:revision>
  <dcterms:created xsi:type="dcterms:W3CDTF">2016-03-11T15:32:15Z</dcterms:created>
  <dcterms:modified xsi:type="dcterms:W3CDTF">2017-04-10T14:37:23Z</dcterms:modified>
</cp:coreProperties>
</file>