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9" r:id="rId2"/>
  </p:sldMasterIdLst>
  <p:notesMasterIdLst>
    <p:notesMasterId r:id="rId25"/>
  </p:notesMasterIdLst>
  <p:sldIdLst>
    <p:sldId id="256" r:id="rId3"/>
    <p:sldId id="258" r:id="rId4"/>
    <p:sldId id="27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8" r:id="rId23"/>
    <p:sldId id="257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357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6E460-515B-405C-84D9-50DA61025AFE}" type="datetimeFigureOut">
              <a:rPr lang="en-US" smtClean="0"/>
              <a:t>20/Apr/2016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691ACA-80DB-4208-9575-4D193C1677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279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 userDrawn="1"/>
        </p:nvGrpSpPr>
        <p:grpSpPr>
          <a:xfrm>
            <a:off x="0" y="3886200"/>
            <a:ext cx="12192000" cy="2971800"/>
            <a:chOff x="0" y="3886200"/>
            <a:chExt cx="12192000" cy="2971800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3886200"/>
              <a:ext cx="12192000" cy="2971800"/>
            </a:xfrm>
            <a:prstGeom prst="rect">
              <a:avLst/>
            </a:prstGeom>
            <a:solidFill>
              <a:srgbClr val="002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1767" y="6369181"/>
              <a:ext cx="1285875" cy="404132"/>
            </a:xfrm>
            <a:prstGeom prst="rect">
              <a:avLst/>
            </a:prstGeom>
            <a:noFill/>
            <a:ln w="9525">
              <a:solidFill>
                <a:srgbClr val="002040"/>
              </a:solidFill>
              <a:miter lim="800000"/>
              <a:headEnd/>
              <a:tailEnd/>
            </a:ln>
          </p:spPr>
        </p:pic>
        <p:pic>
          <p:nvPicPr>
            <p:cNvPr id="10" name="Picture 9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76089" y="6369181"/>
              <a:ext cx="2020660" cy="404132"/>
            </a:xfrm>
            <a:prstGeom prst="rect">
              <a:avLst/>
            </a:prstGeom>
          </p:spPr>
        </p:pic>
      </p:grpSp>
      <p:sp>
        <p:nvSpPr>
          <p:cNvPr id="11" name="Rectangle 10"/>
          <p:cNvSpPr/>
          <p:nvPr userDrawn="1"/>
        </p:nvSpPr>
        <p:spPr>
          <a:xfrm>
            <a:off x="0" y="3174"/>
            <a:ext cx="12192000" cy="2968626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93687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24338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400" y="6356350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1">
                    <a:lumMod val="65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</a:lstStyle>
          <a:p>
            <a:fld id="{3A58E68A-A204-413D-96F6-8F1149D77122}" type="datetimeFigureOut">
              <a:rPr lang="en-US" smtClean="0"/>
              <a:pPr/>
              <a:t>20/Apr/2016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817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6673" y="1690688"/>
            <a:ext cx="11638547" cy="44862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11900"/>
            <a:ext cx="2743200" cy="365125"/>
          </a:xfrm>
          <a:prstGeom prst="rect">
            <a:avLst/>
          </a:prstGeom>
        </p:spPr>
        <p:txBody>
          <a:bodyPr/>
          <a:lstStyle/>
          <a:p>
            <a:fld id="{3A58E68A-A204-413D-96F6-8F1149D77122}" type="datetimeFigureOut">
              <a:rPr lang="en-US" smtClean="0"/>
              <a:t>20/Apr/2016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412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s?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250992"/>
            <a:ext cx="9144000" cy="4356016"/>
          </a:xfrm>
          <a:ln>
            <a:noFill/>
          </a:ln>
          <a:effectLst/>
        </p:spPr>
        <p:txBody>
          <a:bodyPr anchor="ctr">
            <a:noAutofit/>
          </a:bodyPr>
          <a:lstStyle>
            <a:lvl1pPr algn="ctr">
              <a:defRPr sz="41300">
                <a:ln w="15875">
                  <a:solidFill>
                    <a:schemeClr val="bg1"/>
                  </a:solidFill>
                </a:ln>
                <a:effectLst/>
              </a:defRPr>
            </a:lvl1pPr>
          </a:lstStyle>
          <a:p>
            <a:r>
              <a:rPr lang="en-US" dirty="0"/>
              <a:t>?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Contact Information</a:t>
            </a:r>
          </a:p>
        </p:txBody>
      </p:sp>
    </p:spTree>
    <p:extLst>
      <p:ext uri="{BB962C8B-B14F-4D97-AF65-F5344CB8AC3E}">
        <p14:creationId xmlns:p14="http://schemas.microsoft.com/office/powerpoint/2010/main" val="3791921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88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312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6673" y="1825625"/>
            <a:ext cx="5763127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72302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011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6674" y="1681163"/>
            <a:ext cx="57409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6674" y="2505075"/>
            <a:ext cx="57409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72302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72302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56673" y="264696"/>
            <a:ext cx="11638547" cy="140932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86578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217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428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1690688"/>
            <a:ext cx="6713620" cy="41766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674" y="1690688"/>
            <a:ext cx="4512176" cy="418456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56673" y="264696"/>
            <a:ext cx="11638547" cy="140932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83793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1690688"/>
            <a:ext cx="6712032" cy="41703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674" y="1690688"/>
            <a:ext cx="4515352" cy="41783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56673" y="264696"/>
            <a:ext cx="11638547" cy="140932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85613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6172200"/>
            <a:ext cx="12192000" cy="685800"/>
          </a:xfrm>
          <a:prstGeom prst="rect">
            <a:avLst/>
          </a:prstGeom>
          <a:solidFill>
            <a:srgbClr val="002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2192000" cy="1690688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256673" y="264696"/>
            <a:ext cx="11638547" cy="14093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/>
          </p:nvPr>
        </p:nvSpPr>
        <p:spPr>
          <a:xfrm>
            <a:off x="256673" y="1825625"/>
            <a:ext cx="11638547" cy="4325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3"/>
          </p:nvPr>
        </p:nvSpPr>
        <p:spPr>
          <a:xfrm>
            <a:off x="1601841" y="6311900"/>
            <a:ext cx="744827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9280363" y="6311900"/>
            <a:ext cx="5815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8F2DD4-06ED-490A-84F1-7D33998F6EC2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6" name="Picture 3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01767" y="6369181"/>
            <a:ext cx="1285875" cy="404132"/>
          </a:xfrm>
          <a:prstGeom prst="rect">
            <a:avLst/>
          </a:prstGeom>
          <a:noFill/>
          <a:ln w="9525">
            <a:solidFill>
              <a:srgbClr val="002040"/>
            </a:solidFill>
            <a:miter lim="800000"/>
            <a:headEnd/>
            <a:tailEnd/>
          </a:ln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6089" y="6369181"/>
            <a:ext cx="2020660" cy="404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886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Segoe UI Semibold" panose="020B070204020402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0" y="3886200"/>
            <a:ext cx="12192000" cy="2971800"/>
            <a:chOff x="0" y="3886200"/>
            <a:chExt cx="12192000" cy="2971800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3886200"/>
              <a:ext cx="12192000" cy="2971800"/>
            </a:xfrm>
            <a:prstGeom prst="rect">
              <a:avLst/>
            </a:prstGeom>
            <a:solidFill>
              <a:srgbClr val="002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3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1767" y="6369181"/>
              <a:ext cx="1285875" cy="404132"/>
            </a:xfrm>
            <a:prstGeom prst="rect">
              <a:avLst/>
            </a:prstGeom>
            <a:noFill/>
            <a:ln w="9525">
              <a:solidFill>
                <a:srgbClr val="002040"/>
              </a:solidFill>
              <a:miter lim="800000"/>
              <a:headEnd/>
              <a:tailEnd/>
            </a:ln>
          </p:spPr>
        </p:pic>
        <p:pic>
          <p:nvPicPr>
            <p:cNvPr id="10" name="Picture 9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76089" y="6369181"/>
              <a:ext cx="2020660" cy="404132"/>
            </a:xfrm>
            <a:prstGeom prst="rect">
              <a:avLst/>
            </a:prstGeom>
          </p:spPr>
        </p:pic>
      </p:grpSp>
      <p:sp>
        <p:nvSpPr>
          <p:cNvPr id="11" name="Rectangle 10"/>
          <p:cNvSpPr/>
          <p:nvPr userDrawn="1"/>
        </p:nvSpPr>
        <p:spPr>
          <a:xfrm>
            <a:off x="0" y="3174"/>
            <a:ext cx="12192000" cy="2968626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499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tk.org/Doxygen/html/group__ITKOptimizers.html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tk.org/Doxygen/html/group__ITKRegistrationCommon.html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tk.org/Doxygen/html/group__ImageInterpolators.html" TargetMode="Externa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tk.org/Doxygen/html/group__RegistrationMetrics.html" TargetMode="External"/><Relationship Id="rId2" Type="http://schemas.openxmlformats.org/officeDocument/2006/relationships/hyperlink" Target="http://www.itk.org/Doxygen/html/group__ITKRegistrationCommon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itk.org/Doxygen/html/group__ImageInterpolators.html" TargetMode="External"/><Relationship Id="rId4" Type="http://schemas.openxmlformats.org/officeDocument/2006/relationships/hyperlink" Target="http://www.itk.org/Doxygen/html/group__Optimizers.html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tk.org/Doxygen/html/group__ITKTransform.html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CBICA S/W Dev Tutorials</a:t>
            </a:r>
            <a:br>
              <a:rPr lang="it-IT" dirty="0"/>
            </a:br>
            <a:r>
              <a:rPr lang="it-IT" dirty="0"/>
              <a:t>08 – ITK Registration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Sarthak Pati</a:t>
            </a:r>
          </a:p>
        </p:txBody>
      </p:sp>
    </p:spTree>
    <p:extLst>
      <p:ext uri="{BB962C8B-B14F-4D97-AF65-F5344CB8AC3E}">
        <p14:creationId xmlns:p14="http://schemas.microsoft.com/office/powerpoint/2010/main" val="25009869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typedef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itk</a:t>
            </a:r>
            <a:r>
              <a:rPr lang="en-US" sz="1200" dirty="0">
                <a:solidFill>
                  <a:schemeClr val="bg1"/>
                </a:solidFill>
              </a:rPr>
              <a:t>::</a:t>
            </a:r>
            <a:r>
              <a:rPr lang="en-US" sz="1200" dirty="0" err="1">
                <a:solidFill>
                  <a:schemeClr val="bg1"/>
                </a:solidFill>
              </a:rPr>
              <a:t>ImageRegistrationMethod</a:t>
            </a:r>
            <a:r>
              <a:rPr lang="en-US" sz="1200" dirty="0">
                <a:solidFill>
                  <a:schemeClr val="bg1"/>
                </a:solidFill>
              </a:rPr>
              <a:t>&lt; </a:t>
            </a:r>
            <a:r>
              <a:rPr lang="en-US" sz="1200" dirty="0" err="1">
                <a:solidFill>
                  <a:schemeClr val="bg1"/>
                </a:solidFill>
              </a:rPr>
              <a:t>TImageType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TImageType</a:t>
            </a:r>
            <a:r>
              <a:rPr lang="en-US" sz="1200" dirty="0">
                <a:solidFill>
                  <a:schemeClr val="bg1"/>
                </a:solidFill>
              </a:rPr>
              <a:t>&gt; </a:t>
            </a:r>
            <a:r>
              <a:rPr lang="en-US" sz="1200" dirty="0" err="1">
                <a:solidFill>
                  <a:schemeClr val="bg1"/>
                </a:solidFill>
              </a:rPr>
              <a:t>RegistrationType</a:t>
            </a:r>
            <a:r>
              <a:rPr lang="en-US" sz="1200" dirty="0">
                <a:solidFill>
                  <a:schemeClr val="bg1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  <a:r>
              <a:rPr lang="en-US" sz="1200" dirty="0" err="1">
                <a:solidFill>
                  <a:schemeClr val="bg1"/>
                </a:solidFill>
              </a:rPr>
              <a:t>typename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RegistrationType</a:t>
            </a:r>
            <a:r>
              <a:rPr lang="en-US" sz="1200" dirty="0">
                <a:solidFill>
                  <a:schemeClr val="bg1"/>
                </a:solidFill>
              </a:rPr>
              <a:t>::Pointer registration = </a:t>
            </a:r>
            <a:r>
              <a:rPr lang="en-US" sz="1200" dirty="0" err="1">
                <a:solidFill>
                  <a:schemeClr val="bg1"/>
                </a:solidFill>
              </a:rPr>
              <a:t>RegistrationType</a:t>
            </a:r>
            <a:r>
              <a:rPr lang="en-US" sz="1200" dirty="0">
                <a:solidFill>
                  <a:schemeClr val="bg1"/>
                </a:solidFill>
              </a:rPr>
              <a:t>::New();</a:t>
            </a:r>
          </a:p>
          <a:p>
            <a:pPr marL="0" indent="0">
              <a:buNone/>
            </a:pPr>
            <a:r>
              <a:rPr lang="en-US" sz="1200" dirty="0"/>
              <a:t>  </a:t>
            </a:r>
            <a:r>
              <a:rPr lang="en-US" sz="1200" dirty="0" err="1">
                <a:solidFill>
                  <a:schemeClr val="bg1"/>
                </a:solidFill>
              </a:rPr>
              <a:t>typedef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itk</a:t>
            </a:r>
            <a:r>
              <a:rPr lang="en-US" sz="1200" dirty="0">
                <a:solidFill>
                  <a:schemeClr val="bg1"/>
                </a:solidFill>
              </a:rPr>
              <a:t>::AffineTransform&lt; double, 3&gt; </a:t>
            </a:r>
            <a:r>
              <a:rPr lang="en-US" sz="1200" dirty="0" err="1">
                <a:solidFill>
                  <a:schemeClr val="bg1"/>
                </a:solidFill>
              </a:rPr>
              <a:t>TransformType</a:t>
            </a:r>
            <a:r>
              <a:rPr lang="en-US" sz="1200" dirty="0">
                <a:solidFill>
                  <a:schemeClr val="bg1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  <a:r>
              <a:rPr lang="en-US" sz="1200" dirty="0" err="1">
                <a:solidFill>
                  <a:schemeClr val="bg1"/>
                </a:solidFill>
              </a:rPr>
              <a:t>TransformType</a:t>
            </a:r>
            <a:r>
              <a:rPr lang="en-US" sz="1200" dirty="0">
                <a:solidFill>
                  <a:schemeClr val="bg1"/>
                </a:solidFill>
              </a:rPr>
              <a:t>::Pointer transform = </a:t>
            </a:r>
            <a:r>
              <a:rPr lang="en-US" sz="1200" dirty="0" err="1">
                <a:solidFill>
                  <a:schemeClr val="bg1"/>
                </a:solidFill>
              </a:rPr>
              <a:t>TransformType</a:t>
            </a:r>
            <a:r>
              <a:rPr lang="en-US" sz="1200" dirty="0">
                <a:solidFill>
                  <a:schemeClr val="bg1"/>
                </a:solidFill>
              </a:rPr>
              <a:t>::New();</a:t>
            </a:r>
          </a:p>
          <a:p>
            <a:pPr marL="0" indent="0">
              <a:buNone/>
            </a:pPr>
            <a:r>
              <a:rPr lang="en-US" sz="1200" dirty="0"/>
              <a:t>  </a:t>
            </a:r>
            <a:r>
              <a:rPr lang="en-US" sz="1200" dirty="0" err="1">
                <a:solidFill>
                  <a:srgbClr val="00B0F0"/>
                </a:solidFill>
              </a:rPr>
              <a:t>typedef</a:t>
            </a:r>
            <a:r>
              <a:rPr lang="en-US" sz="1200" dirty="0">
                <a:solidFill>
                  <a:srgbClr val="00B0F0"/>
                </a:solidFill>
              </a:rPr>
              <a:t> </a:t>
            </a:r>
            <a:r>
              <a:rPr lang="en-US" sz="1200" dirty="0" err="1"/>
              <a:t>itk</a:t>
            </a:r>
            <a:r>
              <a:rPr lang="en-US" sz="1200" dirty="0"/>
              <a:t>::</a:t>
            </a:r>
            <a:r>
              <a:rPr lang="en-US" sz="1200" dirty="0">
                <a:solidFill>
                  <a:srgbClr val="00B050"/>
                </a:solidFill>
              </a:rPr>
              <a:t>RegularStepGradientDescentOptimizer </a:t>
            </a:r>
            <a:r>
              <a:rPr lang="en-US" sz="1200" dirty="0" err="1"/>
              <a:t>OptimizerType</a:t>
            </a:r>
            <a:r>
              <a:rPr lang="en-US" sz="1200" dirty="0"/>
              <a:t>;</a:t>
            </a:r>
          </a:p>
          <a:p>
            <a:pPr marL="0" indent="0">
              <a:buNone/>
            </a:pPr>
            <a:r>
              <a:rPr lang="en-US" sz="1200" dirty="0"/>
              <a:t> </a:t>
            </a:r>
            <a:r>
              <a:rPr lang="en-US" sz="1200" dirty="0" err="1"/>
              <a:t>OptimizerType</a:t>
            </a:r>
            <a:r>
              <a:rPr lang="en-US" sz="1200" dirty="0"/>
              <a:t>::</a:t>
            </a:r>
            <a:r>
              <a:rPr lang="en-US" sz="1200" dirty="0">
                <a:solidFill>
                  <a:srgbClr val="00B050"/>
                </a:solidFill>
              </a:rPr>
              <a:t>Pointer</a:t>
            </a:r>
            <a:r>
              <a:rPr lang="en-US" sz="1200" dirty="0"/>
              <a:t> optimizer = </a:t>
            </a:r>
            <a:r>
              <a:rPr lang="en-US" sz="1200" dirty="0" err="1"/>
              <a:t>OptimizerType</a:t>
            </a:r>
            <a:r>
              <a:rPr lang="en-US" sz="1200" dirty="0"/>
              <a:t>::</a:t>
            </a:r>
            <a:r>
              <a:rPr lang="en-US" sz="1200" dirty="0">
                <a:solidFill>
                  <a:srgbClr val="00B050"/>
                </a:solidFill>
              </a:rPr>
              <a:t>New</a:t>
            </a:r>
            <a:r>
              <a:rPr lang="en-US" sz="1200" dirty="0"/>
              <a:t>();</a:t>
            </a:r>
          </a:p>
          <a:p>
            <a:pPr marL="0" indent="0">
              <a:buNone/>
            </a:pPr>
            <a:r>
              <a:rPr lang="en-US" sz="1200" dirty="0"/>
              <a:t>  </a:t>
            </a:r>
            <a:r>
              <a:rPr lang="en-US" sz="1200" dirty="0" err="1">
                <a:solidFill>
                  <a:schemeClr val="bg1"/>
                </a:solidFill>
              </a:rPr>
              <a:t>typedef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itk</a:t>
            </a:r>
            <a:r>
              <a:rPr lang="en-US" sz="1200" dirty="0">
                <a:solidFill>
                  <a:schemeClr val="bg1"/>
                </a:solidFill>
              </a:rPr>
              <a:t>::MeanSquaresImageToImageMetric&lt; </a:t>
            </a:r>
            <a:r>
              <a:rPr lang="en-US" sz="1200" dirty="0" err="1">
                <a:solidFill>
                  <a:schemeClr val="bg1"/>
                </a:solidFill>
              </a:rPr>
              <a:t>TImageType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TImageType</a:t>
            </a:r>
            <a:r>
              <a:rPr lang="en-US" sz="1200" dirty="0">
                <a:solidFill>
                  <a:schemeClr val="bg1"/>
                </a:solidFill>
              </a:rPr>
              <a:t>&gt; </a:t>
            </a:r>
            <a:r>
              <a:rPr lang="en-US" sz="1200" dirty="0" err="1">
                <a:solidFill>
                  <a:schemeClr val="bg1"/>
                </a:solidFill>
              </a:rPr>
              <a:t>MetricType</a:t>
            </a:r>
            <a:r>
              <a:rPr lang="en-US" sz="1200" dirty="0">
                <a:solidFill>
                  <a:schemeClr val="bg1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  <a:r>
              <a:rPr lang="en-US" sz="1200" dirty="0" err="1">
                <a:solidFill>
                  <a:schemeClr val="bg1"/>
                </a:solidFill>
              </a:rPr>
              <a:t>typename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MetricType</a:t>
            </a:r>
            <a:r>
              <a:rPr lang="en-US" sz="1200" dirty="0">
                <a:solidFill>
                  <a:schemeClr val="bg1"/>
                </a:solidFill>
              </a:rPr>
              <a:t>::Pointer metric = </a:t>
            </a:r>
            <a:r>
              <a:rPr lang="en-US" sz="1200" dirty="0" err="1">
                <a:solidFill>
                  <a:schemeClr val="bg1"/>
                </a:solidFill>
              </a:rPr>
              <a:t>MetricType</a:t>
            </a:r>
            <a:r>
              <a:rPr lang="en-US" sz="1200" dirty="0">
                <a:solidFill>
                  <a:schemeClr val="bg1"/>
                </a:solidFill>
              </a:rPr>
              <a:t>::New();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  <a:r>
              <a:rPr lang="en-US" sz="1200" dirty="0" err="1">
                <a:solidFill>
                  <a:schemeClr val="bg1"/>
                </a:solidFill>
              </a:rPr>
              <a:t>typedef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itk</a:t>
            </a:r>
            <a:r>
              <a:rPr lang="en-US" sz="1200" dirty="0">
                <a:solidFill>
                  <a:schemeClr val="bg1"/>
                </a:solidFill>
              </a:rPr>
              <a:t>::</a:t>
            </a:r>
            <a:r>
              <a:rPr lang="en-US" sz="1200" dirty="0" err="1">
                <a:solidFill>
                  <a:schemeClr val="bg1"/>
                </a:solidFill>
              </a:rPr>
              <a:t>LinearInterpolateImageFunction</a:t>
            </a:r>
            <a:r>
              <a:rPr lang="en-US" sz="1200" dirty="0">
                <a:solidFill>
                  <a:schemeClr val="bg1"/>
                </a:solidFill>
              </a:rPr>
              <a:t>&lt; </a:t>
            </a:r>
            <a:r>
              <a:rPr lang="en-US" sz="1200" dirty="0" err="1">
                <a:solidFill>
                  <a:schemeClr val="bg1"/>
                </a:solidFill>
              </a:rPr>
              <a:t>TImageType</a:t>
            </a:r>
            <a:r>
              <a:rPr lang="en-US" sz="1200" dirty="0">
                <a:solidFill>
                  <a:schemeClr val="bg1"/>
                </a:solidFill>
              </a:rPr>
              <a:t>, double&gt; </a:t>
            </a:r>
            <a:r>
              <a:rPr lang="en-US" sz="1200" dirty="0" err="1">
                <a:solidFill>
                  <a:schemeClr val="bg1"/>
                </a:solidFill>
              </a:rPr>
              <a:t>InterpolatorType</a:t>
            </a:r>
            <a:r>
              <a:rPr lang="en-US" sz="1200" dirty="0">
                <a:solidFill>
                  <a:schemeClr val="bg1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  <a:r>
              <a:rPr lang="en-US" sz="1200" dirty="0" err="1">
                <a:solidFill>
                  <a:schemeClr val="bg1"/>
                </a:solidFill>
              </a:rPr>
              <a:t>typename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InterpolatorType</a:t>
            </a:r>
            <a:r>
              <a:rPr lang="en-US" sz="1200" dirty="0">
                <a:solidFill>
                  <a:schemeClr val="bg1"/>
                </a:solidFill>
              </a:rPr>
              <a:t>::Pointer interpolator = </a:t>
            </a:r>
            <a:r>
              <a:rPr lang="en-US" sz="1200" dirty="0" err="1">
                <a:solidFill>
                  <a:schemeClr val="bg1"/>
                </a:solidFill>
              </a:rPr>
              <a:t>InterpolatorType</a:t>
            </a:r>
            <a:r>
              <a:rPr lang="en-US" sz="1200" dirty="0">
                <a:solidFill>
                  <a:schemeClr val="bg1"/>
                </a:solidFill>
              </a:rPr>
              <a:t>::New(); ();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/>
              <a:t>Define the registration optimization algorithm as a regular step gradient descent type.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1200" dirty="0"/>
              <a:t>In this case, the </a:t>
            </a:r>
            <a:r>
              <a:rPr lang="en-US" sz="1200" dirty="0" err="1"/>
              <a:t>itk</a:t>
            </a:r>
            <a:r>
              <a:rPr lang="en-US" sz="1200" dirty="0"/>
              <a:t>::</a:t>
            </a:r>
            <a:r>
              <a:rPr lang="en-US" sz="1200" b="1" dirty="0">
                <a:solidFill>
                  <a:srgbClr val="22337C"/>
                </a:solidFill>
              </a:rPr>
              <a:t>RegularStepGradientDescentOptimizer</a:t>
            </a:r>
            <a:r>
              <a:rPr lang="en-US" sz="1200" dirty="0"/>
              <a:t> </a:t>
            </a:r>
            <a:r>
              <a:rPr lang="en-US" sz="1200" baseline="30000" dirty="0"/>
              <a:t>[4]</a:t>
            </a:r>
            <a:r>
              <a:rPr lang="en-US" sz="1200" dirty="0"/>
              <a:t> defines the transformation to take place in the algorithm.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1200" dirty="0"/>
              <a:t>For other optimizer types, please see </a:t>
            </a:r>
            <a:r>
              <a:rPr lang="en-US" sz="1200" dirty="0">
                <a:hlinkClick r:id="rId2"/>
              </a:rPr>
              <a:t>http://www.itk.org/Doxygen/html/group__ITKOptimizers.html</a:t>
            </a:r>
            <a:r>
              <a:rPr lang="en-US" sz="1200" dirty="0"/>
              <a:t> </a:t>
            </a:r>
          </a:p>
          <a:p>
            <a:pPr marL="0" indent="0">
              <a:buNone/>
            </a:pPr>
            <a:endParaRPr lang="en-US" sz="12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[4] http://www.itk.org/Doxygen/html/classitk_1_1RegularStepGradientDescentOptimizerv4.html</a:t>
            </a:r>
          </a:p>
        </p:txBody>
      </p:sp>
    </p:spTree>
    <p:extLst>
      <p:ext uri="{BB962C8B-B14F-4D97-AF65-F5344CB8AC3E}">
        <p14:creationId xmlns:p14="http://schemas.microsoft.com/office/powerpoint/2010/main" val="290055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typedef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itk</a:t>
            </a:r>
            <a:r>
              <a:rPr lang="en-US" sz="1200" dirty="0">
                <a:solidFill>
                  <a:schemeClr val="bg1"/>
                </a:solidFill>
              </a:rPr>
              <a:t>::</a:t>
            </a:r>
            <a:r>
              <a:rPr lang="en-US" sz="1200" dirty="0" err="1">
                <a:solidFill>
                  <a:schemeClr val="bg1"/>
                </a:solidFill>
              </a:rPr>
              <a:t>ImageRegistrationMethod</a:t>
            </a:r>
            <a:r>
              <a:rPr lang="en-US" sz="1200" dirty="0">
                <a:solidFill>
                  <a:schemeClr val="bg1"/>
                </a:solidFill>
              </a:rPr>
              <a:t>&lt; </a:t>
            </a:r>
            <a:r>
              <a:rPr lang="en-US" sz="1200" dirty="0" err="1">
                <a:solidFill>
                  <a:schemeClr val="bg1"/>
                </a:solidFill>
              </a:rPr>
              <a:t>TImageType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TImageType</a:t>
            </a:r>
            <a:r>
              <a:rPr lang="en-US" sz="1200" dirty="0">
                <a:solidFill>
                  <a:schemeClr val="bg1"/>
                </a:solidFill>
              </a:rPr>
              <a:t>&gt; </a:t>
            </a:r>
            <a:r>
              <a:rPr lang="en-US" sz="1200" dirty="0" err="1">
                <a:solidFill>
                  <a:schemeClr val="bg1"/>
                </a:solidFill>
              </a:rPr>
              <a:t>RegistrationType</a:t>
            </a:r>
            <a:r>
              <a:rPr lang="en-US" sz="1200" dirty="0">
                <a:solidFill>
                  <a:schemeClr val="bg1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  <a:r>
              <a:rPr lang="en-US" sz="1200" dirty="0" err="1">
                <a:solidFill>
                  <a:schemeClr val="bg1"/>
                </a:solidFill>
              </a:rPr>
              <a:t>typename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RegistrationType</a:t>
            </a:r>
            <a:r>
              <a:rPr lang="en-US" sz="1200" dirty="0">
                <a:solidFill>
                  <a:schemeClr val="bg1"/>
                </a:solidFill>
              </a:rPr>
              <a:t>::Pointer registration = </a:t>
            </a:r>
            <a:r>
              <a:rPr lang="en-US" sz="1200" dirty="0" err="1">
                <a:solidFill>
                  <a:schemeClr val="bg1"/>
                </a:solidFill>
              </a:rPr>
              <a:t>RegistrationType</a:t>
            </a:r>
            <a:r>
              <a:rPr lang="en-US" sz="1200" dirty="0">
                <a:solidFill>
                  <a:schemeClr val="bg1"/>
                </a:solidFill>
              </a:rPr>
              <a:t>::New();</a:t>
            </a:r>
          </a:p>
          <a:p>
            <a:pPr marL="0" indent="0">
              <a:buNone/>
            </a:pPr>
            <a:r>
              <a:rPr lang="en-US" sz="1200" dirty="0"/>
              <a:t>  </a:t>
            </a:r>
            <a:r>
              <a:rPr lang="en-US" sz="1200" dirty="0" err="1">
                <a:solidFill>
                  <a:schemeClr val="bg1"/>
                </a:solidFill>
              </a:rPr>
              <a:t>typedef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itk</a:t>
            </a:r>
            <a:r>
              <a:rPr lang="en-US" sz="1200" dirty="0">
                <a:solidFill>
                  <a:schemeClr val="bg1"/>
                </a:solidFill>
              </a:rPr>
              <a:t>::AffineTransform&lt; double, 3&gt; </a:t>
            </a:r>
            <a:r>
              <a:rPr lang="en-US" sz="1200" dirty="0" err="1">
                <a:solidFill>
                  <a:schemeClr val="bg1"/>
                </a:solidFill>
              </a:rPr>
              <a:t>TransformType</a:t>
            </a:r>
            <a:r>
              <a:rPr lang="en-US" sz="1200" dirty="0">
                <a:solidFill>
                  <a:schemeClr val="bg1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  <a:r>
              <a:rPr lang="en-US" sz="1200" dirty="0" err="1">
                <a:solidFill>
                  <a:schemeClr val="bg1"/>
                </a:solidFill>
              </a:rPr>
              <a:t>TransformType</a:t>
            </a:r>
            <a:r>
              <a:rPr lang="en-US" sz="1200" dirty="0">
                <a:solidFill>
                  <a:schemeClr val="bg1"/>
                </a:solidFill>
              </a:rPr>
              <a:t>::Pointer transform = </a:t>
            </a:r>
            <a:r>
              <a:rPr lang="en-US" sz="1200" dirty="0" err="1">
                <a:solidFill>
                  <a:schemeClr val="bg1"/>
                </a:solidFill>
              </a:rPr>
              <a:t>TransformType</a:t>
            </a:r>
            <a:r>
              <a:rPr lang="en-US" sz="1200" dirty="0">
                <a:solidFill>
                  <a:schemeClr val="bg1"/>
                </a:solidFill>
              </a:rPr>
              <a:t>::New();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  <a:r>
              <a:rPr lang="en-US" sz="1200" dirty="0" err="1">
                <a:solidFill>
                  <a:schemeClr val="bg1"/>
                </a:solidFill>
              </a:rPr>
              <a:t>typedef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itk</a:t>
            </a:r>
            <a:r>
              <a:rPr lang="en-US" sz="1200" dirty="0">
                <a:solidFill>
                  <a:schemeClr val="bg1"/>
                </a:solidFill>
              </a:rPr>
              <a:t>::RegularStepGradientDescentOptimizer </a:t>
            </a:r>
            <a:r>
              <a:rPr lang="en-US" sz="1200" dirty="0" err="1">
                <a:solidFill>
                  <a:schemeClr val="bg1"/>
                </a:solidFill>
              </a:rPr>
              <a:t>OptimizerType</a:t>
            </a:r>
            <a:r>
              <a:rPr lang="en-US" sz="1200" dirty="0">
                <a:solidFill>
                  <a:schemeClr val="bg1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OptimizerType</a:t>
            </a:r>
            <a:r>
              <a:rPr lang="en-US" sz="1200" dirty="0">
                <a:solidFill>
                  <a:schemeClr val="bg1"/>
                </a:solidFill>
              </a:rPr>
              <a:t>::Pointer optimizer = </a:t>
            </a:r>
            <a:r>
              <a:rPr lang="en-US" sz="1200" dirty="0" err="1">
                <a:solidFill>
                  <a:schemeClr val="bg1"/>
                </a:solidFill>
              </a:rPr>
              <a:t>OptimizerType</a:t>
            </a:r>
            <a:r>
              <a:rPr lang="en-US" sz="1200" dirty="0">
                <a:solidFill>
                  <a:schemeClr val="bg1"/>
                </a:solidFill>
              </a:rPr>
              <a:t>::New();</a:t>
            </a:r>
          </a:p>
          <a:p>
            <a:pPr marL="0" indent="0">
              <a:buNone/>
            </a:pPr>
            <a:r>
              <a:rPr lang="en-US" sz="1200" dirty="0"/>
              <a:t>  </a:t>
            </a:r>
            <a:r>
              <a:rPr lang="en-US" sz="1200" dirty="0" err="1">
                <a:solidFill>
                  <a:srgbClr val="00B0F0"/>
                </a:solidFill>
              </a:rPr>
              <a:t>typedef</a:t>
            </a:r>
            <a:r>
              <a:rPr lang="en-US" sz="1200" dirty="0">
                <a:solidFill>
                  <a:srgbClr val="00B0F0"/>
                </a:solidFill>
              </a:rPr>
              <a:t> </a:t>
            </a:r>
            <a:r>
              <a:rPr lang="en-US" sz="1200" dirty="0" err="1"/>
              <a:t>itk</a:t>
            </a:r>
            <a:r>
              <a:rPr lang="en-US" sz="1200" dirty="0"/>
              <a:t>::</a:t>
            </a:r>
            <a:r>
              <a:rPr lang="en-US" sz="1200" dirty="0">
                <a:solidFill>
                  <a:srgbClr val="00B050"/>
                </a:solidFill>
              </a:rPr>
              <a:t>MeanSquaresImageToImageMetric</a:t>
            </a:r>
            <a:r>
              <a:rPr lang="en-US" sz="1200" dirty="0"/>
              <a:t>&lt; </a:t>
            </a:r>
            <a:r>
              <a:rPr lang="en-US" sz="1200" dirty="0" err="1">
                <a:solidFill>
                  <a:srgbClr val="FF0000"/>
                </a:solidFill>
              </a:rPr>
              <a:t>TImageType</a:t>
            </a:r>
            <a:r>
              <a:rPr lang="en-US" sz="1200" dirty="0"/>
              <a:t>, </a:t>
            </a:r>
            <a:r>
              <a:rPr lang="en-US" sz="1200" dirty="0" err="1">
                <a:solidFill>
                  <a:srgbClr val="FF0000"/>
                </a:solidFill>
              </a:rPr>
              <a:t>TImageType</a:t>
            </a:r>
            <a:r>
              <a:rPr lang="en-US" sz="1200" dirty="0"/>
              <a:t>&gt; </a:t>
            </a:r>
            <a:r>
              <a:rPr lang="en-US" sz="1200" dirty="0" err="1"/>
              <a:t>MetricType</a:t>
            </a:r>
            <a:r>
              <a:rPr lang="en-US" sz="1200" dirty="0"/>
              <a:t>;</a:t>
            </a:r>
          </a:p>
          <a:p>
            <a:pPr marL="0" indent="0">
              <a:buNone/>
            </a:pPr>
            <a:r>
              <a:rPr lang="en-US" sz="1200" dirty="0"/>
              <a:t>  </a:t>
            </a:r>
            <a:r>
              <a:rPr lang="en-US" sz="1200" dirty="0" err="1">
                <a:solidFill>
                  <a:srgbClr val="00B0F0"/>
                </a:solidFill>
              </a:rPr>
              <a:t>typename</a:t>
            </a:r>
            <a:r>
              <a:rPr lang="en-US" sz="1200" dirty="0">
                <a:solidFill>
                  <a:srgbClr val="00B0F0"/>
                </a:solidFill>
              </a:rPr>
              <a:t> </a:t>
            </a:r>
            <a:r>
              <a:rPr lang="en-US" sz="1200" dirty="0" err="1"/>
              <a:t>MetricType</a:t>
            </a:r>
            <a:r>
              <a:rPr lang="en-US" sz="1200" dirty="0"/>
              <a:t>::</a:t>
            </a:r>
            <a:r>
              <a:rPr lang="en-US" sz="1200" dirty="0">
                <a:solidFill>
                  <a:srgbClr val="00B050"/>
                </a:solidFill>
              </a:rPr>
              <a:t>Pointer</a:t>
            </a:r>
            <a:r>
              <a:rPr lang="en-US" sz="1200" dirty="0"/>
              <a:t> metric = </a:t>
            </a:r>
            <a:r>
              <a:rPr lang="en-US" sz="1200" dirty="0" err="1"/>
              <a:t>MetricType</a:t>
            </a:r>
            <a:r>
              <a:rPr lang="en-US" sz="1200" dirty="0"/>
              <a:t>::</a:t>
            </a:r>
            <a:r>
              <a:rPr lang="en-US" sz="1200" dirty="0">
                <a:solidFill>
                  <a:srgbClr val="00B050"/>
                </a:solidFill>
              </a:rPr>
              <a:t>New</a:t>
            </a:r>
            <a:r>
              <a:rPr lang="en-US" sz="1200" dirty="0"/>
              <a:t>();</a:t>
            </a:r>
          </a:p>
          <a:p>
            <a:pPr marL="0" indent="0">
              <a:buNone/>
            </a:pPr>
            <a:r>
              <a:rPr lang="en-US" sz="1200" dirty="0"/>
              <a:t>  </a:t>
            </a:r>
            <a:r>
              <a:rPr lang="en-US" sz="1200" dirty="0" err="1">
                <a:solidFill>
                  <a:schemeClr val="bg1"/>
                </a:solidFill>
              </a:rPr>
              <a:t>typedef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itk</a:t>
            </a:r>
            <a:r>
              <a:rPr lang="en-US" sz="1200" dirty="0">
                <a:solidFill>
                  <a:schemeClr val="bg1"/>
                </a:solidFill>
              </a:rPr>
              <a:t>::</a:t>
            </a:r>
            <a:r>
              <a:rPr lang="en-US" sz="1200" dirty="0" err="1">
                <a:solidFill>
                  <a:schemeClr val="bg1"/>
                </a:solidFill>
              </a:rPr>
              <a:t>LinearInterpolateImageFunction</a:t>
            </a:r>
            <a:r>
              <a:rPr lang="en-US" sz="1200" dirty="0">
                <a:solidFill>
                  <a:schemeClr val="bg1"/>
                </a:solidFill>
              </a:rPr>
              <a:t>&lt; </a:t>
            </a:r>
            <a:r>
              <a:rPr lang="en-US" sz="1200" dirty="0" err="1">
                <a:solidFill>
                  <a:schemeClr val="bg1"/>
                </a:solidFill>
              </a:rPr>
              <a:t>TImageType</a:t>
            </a:r>
            <a:r>
              <a:rPr lang="en-US" sz="1200" dirty="0">
                <a:solidFill>
                  <a:schemeClr val="bg1"/>
                </a:solidFill>
              </a:rPr>
              <a:t>, double&gt; </a:t>
            </a:r>
            <a:r>
              <a:rPr lang="en-US" sz="1200" dirty="0" err="1">
                <a:solidFill>
                  <a:schemeClr val="bg1"/>
                </a:solidFill>
              </a:rPr>
              <a:t>InterpolatorType</a:t>
            </a:r>
            <a:r>
              <a:rPr lang="en-US" sz="1200" dirty="0">
                <a:solidFill>
                  <a:schemeClr val="bg1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  <a:r>
              <a:rPr lang="en-US" sz="1200" dirty="0" err="1">
                <a:solidFill>
                  <a:schemeClr val="bg1"/>
                </a:solidFill>
              </a:rPr>
              <a:t>typename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InterpolatorType</a:t>
            </a:r>
            <a:r>
              <a:rPr lang="en-US" sz="1200" dirty="0">
                <a:solidFill>
                  <a:schemeClr val="bg1"/>
                </a:solidFill>
              </a:rPr>
              <a:t>::Pointer interpolator = </a:t>
            </a:r>
            <a:r>
              <a:rPr lang="en-US" sz="1200" dirty="0" err="1">
                <a:solidFill>
                  <a:schemeClr val="bg1"/>
                </a:solidFill>
              </a:rPr>
              <a:t>InterpolatorType</a:t>
            </a:r>
            <a:r>
              <a:rPr lang="en-US" sz="1200" dirty="0">
                <a:solidFill>
                  <a:schemeClr val="bg1"/>
                </a:solidFill>
              </a:rPr>
              <a:t>::New();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/>
              <a:t>Define the registration metric type as mean squares image to image.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1200" dirty="0"/>
              <a:t>In this case, the </a:t>
            </a:r>
            <a:r>
              <a:rPr lang="en-US" sz="1200" dirty="0" err="1"/>
              <a:t>itk</a:t>
            </a:r>
            <a:r>
              <a:rPr lang="en-US" sz="1200" dirty="0"/>
              <a:t>::</a:t>
            </a:r>
            <a:r>
              <a:rPr lang="en-US" sz="1200" b="1" dirty="0">
                <a:solidFill>
                  <a:srgbClr val="22337C"/>
                </a:solidFill>
              </a:rPr>
              <a:t>MeanSquaresImageToImageMetric </a:t>
            </a:r>
            <a:r>
              <a:rPr lang="en-US" sz="1200" baseline="30000" dirty="0"/>
              <a:t>[5]</a:t>
            </a:r>
            <a:r>
              <a:rPr lang="en-US" sz="1200" dirty="0"/>
              <a:t> defines the transformation to take place in the algorithm.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1200" dirty="0"/>
              <a:t>For other metric types, please see </a:t>
            </a:r>
            <a:r>
              <a:rPr lang="en-US" sz="1200" dirty="0">
                <a:hlinkClick r:id="rId2"/>
              </a:rPr>
              <a:t>http://www.itk.org/Doxygen/html/group__ITKRegistrationCommon.html</a:t>
            </a:r>
            <a:r>
              <a:rPr lang="en-US" sz="1200" dirty="0"/>
              <a:t> </a:t>
            </a:r>
          </a:p>
          <a:p>
            <a:pPr marL="0" indent="0">
              <a:buNone/>
            </a:pPr>
            <a:r>
              <a:rPr lang="en-US" sz="1200" dirty="0"/>
              <a:t> </a:t>
            </a:r>
          </a:p>
          <a:p>
            <a:pPr marL="0" indent="0">
              <a:buNone/>
            </a:pPr>
            <a:endParaRPr lang="en-US" sz="12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[5] http://www.itk.org/Doxygen/html/classitk_1_1MeanSquaresImageToImageMetric.html</a:t>
            </a:r>
          </a:p>
        </p:txBody>
      </p:sp>
    </p:spTree>
    <p:extLst>
      <p:ext uri="{BB962C8B-B14F-4D97-AF65-F5344CB8AC3E}">
        <p14:creationId xmlns:p14="http://schemas.microsoft.com/office/powerpoint/2010/main" val="21776937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typedef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itk</a:t>
            </a:r>
            <a:r>
              <a:rPr lang="en-US" sz="1200" dirty="0">
                <a:solidFill>
                  <a:schemeClr val="bg1"/>
                </a:solidFill>
              </a:rPr>
              <a:t>::</a:t>
            </a:r>
            <a:r>
              <a:rPr lang="en-US" sz="1200" dirty="0" err="1">
                <a:solidFill>
                  <a:schemeClr val="bg1"/>
                </a:solidFill>
              </a:rPr>
              <a:t>ImageRegistrationMethod</a:t>
            </a:r>
            <a:r>
              <a:rPr lang="en-US" sz="1200" dirty="0">
                <a:solidFill>
                  <a:schemeClr val="bg1"/>
                </a:solidFill>
              </a:rPr>
              <a:t>&lt; </a:t>
            </a:r>
            <a:r>
              <a:rPr lang="en-US" sz="1200" dirty="0" err="1">
                <a:solidFill>
                  <a:schemeClr val="bg1"/>
                </a:solidFill>
              </a:rPr>
              <a:t>TImageType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TImageType</a:t>
            </a:r>
            <a:r>
              <a:rPr lang="en-US" sz="1200" dirty="0">
                <a:solidFill>
                  <a:schemeClr val="bg1"/>
                </a:solidFill>
              </a:rPr>
              <a:t>&gt; </a:t>
            </a:r>
            <a:r>
              <a:rPr lang="en-US" sz="1200" dirty="0" err="1">
                <a:solidFill>
                  <a:schemeClr val="bg1"/>
                </a:solidFill>
              </a:rPr>
              <a:t>RegistrationType</a:t>
            </a:r>
            <a:r>
              <a:rPr lang="en-US" sz="1200" dirty="0">
                <a:solidFill>
                  <a:schemeClr val="bg1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  <a:r>
              <a:rPr lang="en-US" sz="1200" dirty="0" err="1">
                <a:solidFill>
                  <a:schemeClr val="bg1"/>
                </a:solidFill>
              </a:rPr>
              <a:t>typename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RegistrationType</a:t>
            </a:r>
            <a:r>
              <a:rPr lang="en-US" sz="1200" dirty="0">
                <a:solidFill>
                  <a:schemeClr val="bg1"/>
                </a:solidFill>
              </a:rPr>
              <a:t>::Pointer registration = </a:t>
            </a:r>
            <a:r>
              <a:rPr lang="en-US" sz="1200" dirty="0" err="1">
                <a:solidFill>
                  <a:schemeClr val="bg1"/>
                </a:solidFill>
              </a:rPr>
              <a:t>RegistrationType</a:t>
            </a:r>
            <a:r>
              <a:rPr lang="en-US" sz="1200" dirty="0">
                <a:solidFill>
                  <a:schemeClr val="bg1"/>
                </a:solidFill>
              </a:rPr>
              <a:t>::New();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  <a:r>
              <a:rPr lang="en-US" sz="1200" dirty="0" err="1">
                <a:solidFill>
                  <a:schemeClr val="bg1"/>
                </a:solidFill>
              </a:rPr>
              <a:t>typedef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itk</a:t>
            </a:r>
            <a:r>
              <a:rPr lang="en-US" sz="1200" dirty="0">
                <a:solidFill>
                  <a:schemeClr val="bg1"/>
                </a:solidFill>
              </a:rPr>
              <a:t>::AffineTransform&lt; double, 3&gt; </a:t>
            </a:r>
            <a:r>
              <a:rPr lang="en-US" sz="1200" dirty="0" err="1">
                <a:solidFill>
                  <a:schemeClr val="bg1"/>
                </a:solidFill>
              </a:rPr>
              <a:t>TransformType</a:t>
            </a:r>
            <a:r>
              <a:rPr lang="en-US" sz="1200" dirty="0">
                <a:solidFill>
                  <a:schemeClr val="bg1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  <a:r>
              <a:rPr lang="en-US" sz="1200" dirty="0" err="1">
                <a:solidFill>
                  <a:schemeClr val="bg1"/>
                </a:solidFill>
              </a:rPr>
              <a:t>TransformType</a:t>
            </a:r>
            <a:r>
              <a:rPr lang="en-US" sz="1200" dirty="0">
                <a:solidFill>
                  <a:schemeClr val="bg1"/>
                </a:solidFill>
              </a:rPr>
              <a:t>::Pointer transform = </a:t>
            </a:r>
            <a:r>
              <a:rPr lang="en-US" sz="1200" dirty="0" err="1">
                <a:solidFill>
                  <a:schemeClr val="bg1"/>
                </a:solidFill>
              </a:rPr>
              <a:t>TransformType</a:t>
            </a:r>
            <a:r>
              <a:rPr lang="en-US" sz="1200" dirty="0">
                <a:solidFill>
                  <a:schemeClr val="bg1"/>
                </a:solidFill>
              </a:rPr>
              <a:t>::New();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  <a:r>
              <a:rPr lang="en-US" sz="1200" dirty="0" err="1">
                <a:solidFill>
                  <a:schemeClr val="bg1"/>
                </a:solidFill>
              </a:rPr>
              <a:t>typedef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itk</a:t>
            </a:r>
            <a:r>
              <a:rPr lang="en-US" sz="1200" dirty="0">
                <a:solidFill>
                  <a:schemeClr val="bg1"/>
                </a:solidFill>
              </a:rPr>
              <a:t>::RegularStepGradientDescentOptimizer </a:t>
            </a:r>
            <a:r>
              <a:rPr lang="en-US" sz="1200" dirty="0" err="1">
                <a:solidFill>
                  <a:schemeClr val="bg1"/>
                </a:solidFill>
              </a:rPr>
              <a:t>OptimizerType</a:t>
            </a:r>
            <a:r>
              <a:rPr lang="en-US" sz="1200" dirty="0">
                <a:solidFill>
                  <a:schemeClr val="bg1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OptimizerType</a:t>
            </a:r>
            <a:r>
              <a:rPr lang="en-US" sz="1200" dirty="0">
                <a:solidFill>
                  <a:schemeClr val="bg1"/>
                </a:solidFill>
              </a:rPr>
              <a:t>::Pointer optimizer = </a:t>
            </a:r>
            <a:r>
              <a:rPr lang="en-US" sz="1200" dirty="0" err="1">
                <a:solidFill>
                  <a:schemeClr val="bg1"/>
                </a:solidFill>
              </a:rPr>
              <a:t>OptimizerType</a:t>
            </a:r>
            <a:r>
              <a:rPr lang="en-US" sz="1200" dirty="0">
                <a:solidFill>
                  <a:schemeClr val="bg1"/>
                </a:solidFill>
              </a:rPr>
              <a:t>::New();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  <a:r>
              <a:rPr lang="en-US" sz="1200" dirty="0" err="1">
                <a:solidFill>
                  <a:schemeClr val="bg1"/>
                </a:solidFill>
              </a:rPr>
              <a:t>typedef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itk</a:t>
            </a:r>
            <a:r>
              <a:rPr lang="en-US" sz="1200" dirty="0">
                <a:solidFill>
                  <a:schemeClr val="bg1"/>
                </a:solidFill>
              </a:rPr>
              <a:t>::MeanSquaresImageToImageMetric&lt; </a:t>
            </a:r>
            <a:r>
              <a:rPr lang="en-US" sz="1200" dirty="0" err="1">
                <a:solidFill>
                  <a:schemeClr val="bg1"/>
                </a:solidFill>
              </a:rPr>
              <a:t>TImageType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TImageType</a:t>
            </a:r>
            <a:r>
              <a:rPr lang="en-US" sz="1200" dirty="0">
                <a:solidFill>
                  <a:schemeClr val="bg1"/>
                </a:solidFill>
              </a:rPr>
              <a:t>&gt; </a:t>
            </a:r>
            <a:r>
              <a:rPr lang="en-US" sz="1200" dirty="0" err="1">
                <a:solidFill>
                  <a:schemeClr val="bg1"/>
                </a:solidFill>
              </a:rPr>
              <a:t>MetricType</a:t>
            </a:r>
            <a:r>
              <a:rPr lang="en-US" sz="1200" dirty="0">
                <a:solidFill>
                  <a:schemeClr val="bg1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  <a:r>
              <a:rPr lang="en-US" sz="1200" dirty="0" err="1">
                <a:solidFill>
                  <a:schemeClr val="bg1"/>
                </a:solidFill>
              </a:rPr>
              <a:t>typename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MetricType</a:t>
            </a:r>
            <a:r>
              <a:rPr lang="en-US" sz="1200" dirty="0">
                <a:solidFill>
                  <a:schemeClr val="bg1"/>
                </a:solidFill>
              </a:rPr>
              <a:t>::Pointer metric = </a:t>
            </a:r>
            <a:r>
              <a:rPr lang="en-US" sz="1200" dirty="0" err="1">
                <a:solidFill>
                  <a:schemeClr val="bg1"/>
                </a:solidFill>
              </a:rPr>
              <a:t>MetricType</a:t>
            </a:r>
            <a:r>
              <a:rPr lang="en-US" sz="1200" dirty="0">
                <a:solidFill>
                  <a:schemeClr val="bg1"/>
                </a:solidFill>
              </a:rPr>
              <a:t>::New();</a:t>
            </a:r>
          </a:p>
          <a:p>
            <a:pPr marL="0" indent="0">
              <a:buNone/>
            </a:pPr>
            <a:r>
              <a:rPr lang="en-US" sz="1200" dirty="0"/>
              <a:t>  </a:t>
            </a:r>
            <a:r>
              <a:rPr lang="en-US" sz="1200" dirty="0" err="1">
                <a:solidFill>
                  <a:srgbClr val="00B0F0"/>
                </a:solidFill>
              </a:rPr>
              <a:t>typedef</a:t>
            </a:r>
            <a:r>
              <a:rPr lang="en-US" sz="1200" dirty="0">
                <a:solidFill>
                  <a:srgbClr val="00B0F0"/>
                </a:solidFill>
              </a:rPr>
              <a:t> </a:t>
            </a:r>
            <a:r>
              <a:rPr lang="en-US" sz="1200" dirty="0" err="1"/>
              <a:t>itk</a:t>
            </a:r>
            <a:r>
              <a:rPr lang="en-US" sz="1200" dirty="0"/>
              <a:t>::</a:t>
            </a:r>
            <a:r>
              <a:rPr lang="en-US" sz="1200" dirty="0" err="1">
                <a:solidFill>
                  <a:srgbClr val="00B050"/>
                </a:solidFill>
              </a:rPr>
              <a:t>LinearInterpolateImageFunction</a:t>
            </a:r>
            <a:r>
              <a:rPr lang="en-US" sz="1200" dirty="0"/>
              <a:t>&lt; </a:t>
            </a:r>
            <a:r>
              <a:rPr lang="en-US" sz="1200" dirty="0" err="1">
                <a:solidFill>
                  <a:srgbClr val="FF0000"/>
                </a:solidFill>
              </a:rPr>
              <a:t>TImageType</a:t>
            </a:r>
            <a:r>
              <a:rPr lang="en-US" sz="1200" dirty="0"/>
              <a:t>, </a:t>
            </a:r>
            <a:r>
              <a:rPr lang="en-US" sz="1200" dirty="0">
                <a:solidFill>
                  <a:srgbClr val="FF0000"/>
                </a:solidFill>
              </a:rPr>
              <a:t>double</a:t>
            </a:r>
            <a:r>
              <a:rPr lang="en-US" sz="1200" dirty="0"/>
              <a:t>&gt; </a:t>
            </a:r>
            <a:r>
              <a:rPr lang="en-US" sz="1200" dirty="0" err="1"/>
              <a:t>InterpolatorType</a:t>
            </a:r>
            <a:r>
              <a:rPr lang="en-US" sz="1200" dirty="0"/>
              <a:t>;</a:t>
            </a:r>
          </a:p>
          <a:p>
            <a:pPr marL="0" indent="0">
              <a:buNone/>
            </a:pPr>
            <a:r>
              <a:rPr lang="en-US" sz="1200" dirty="0"/>
              <a:t>  </a:t>
            </a:r>
            <a:r>
              <a:rPr lang="en-US" sz="1200" dirty="0" err="1">
                <a:solidFill>
                  <a:srgbClr val="00B0F0"/>
                </a:solidFill>
              </a:rPr>
              <a:t>typename</a:t>
            </a:r>
            <a:r>
              <a:rPr lang="en-US" sz="1200" dirty="0">
                <a:solidFill>
                  <a:srgbClr val="00B0F0"/>
                </a:solidFill>
              </a:rPr>
              <a:t> </a:t>
            </a:r>
            <a:r>
              <a:rPr lang="en-US" sz="1200" dirty="0" err="1"/>
              <a:t>InterpolatorType</a:t>
            </a:r>
            <a:r>
              <a:rPr lang="en-US" sz="1200" dirty="0"/>
              <a:t>::</a:t>
            </a:r>
            <a:r>
              <a:rPr lang="en-US" sz="1200" dirty="0">
                <a:solidFill>
                  <a:srgbClr val="00B050"/>
                </a:solidFill>
              </a:rPr>
              <a:t>Pointer</a:t>
            </a:r>
            <a:r>
              <a:rPr lang="en-US" sz="1200" dirty="0"/>
              <a:t> interpolator = </a:t>
            </a:r>
            <a:r>
              <a:rPr lang="en-US" sz="1200" dirty="0" err="1"/>
              <a:t>InterpolatorType</a:t>
            </a:r>
            <a:r>
              <a:rPr lang="en-US" sz="1200" dirty="0"/>
              <a:t>::</a:t>
            </a:r>
            <a:r>
              <a:rPr lang="en-US" sz="1200" dirty="0">
                <a:solidFill>
                  <a:srgbClr val="00B050"/>
                </a:solidFill>
              </a:rPr>
              <a:t>New</a:t>
            </a:r>
            <a:r>
              <a:rPr lang="en-US" sz="1200" dirty="0"/>
              <a:t>();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();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/>
              <a:t>Define the registration interpolation type as linear.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1200" dirty="0"/>
              <a:t>In this case, the </a:t>
            </a:r>
            <a:r>
              <a:rPr lang="en-US" sz="1200" dirty="0" err="1"/>
              <a:t>itk</a:t>
            </a:r>
            <a:r>
              <a:rPr lang="en-US" sz="1200" dirty="0"/>
              <a:t>::</a:t>
            </a:r>
            <a:r>
              <a:rPr lang="en-US" sz="1200" b="1" dirty="0" err="1">
                <a:solidFill>
                  <a:srgbClr val="22337C"/>
                </a:solidFill>
              </a:rPr>
              <a:t>LinearInterpolateImageFunction</a:t>
            </a:r>
            <a:r>
              <a:rPr lang="en-US" sz="1200" b="1" dirty="0">
                <a:solidFill>
                  <a:srgbClr val="22337C"/>
                </a:solidFill>
              </a:rPr>
              <a:t> </a:t>
            </a:r>
            <a:r>
              <a:rPr lang="en-US" sz="1200" baseline="30000" dirty="0"/>
              <a:t>[6]</a:t>
            </a:r>
            <a:r>
              <a:rPr lang="en-US" sz="1200" dirty="0"/>
              <a:t> defines the transformation to take place in the algorithm.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1200" dirty="0"/>
              <a:t>For other interpolation types, please see </a:t>
            </a:r>
            <a:r>
              <a:rPr lang="en-US" sz="1200" dirty="0">
                <a:hlinkClick r:id="rId2"/>
              </a:rPr>
              <a:t>http://www.itk.org/Doxygen/html/group__ImageInterpolators.html</a:t>
            </a:r>
            <a:endParaRPr lang="en-US" sz="1200" dirty="0"/>
          </a:p>
          <a:p>
            <a:pPr marL="0" indent="0">
              <a:buNone/>
            </a:pPr>
            <a:r>
              <a:rPr lang="en-US" sz="1200" dirty="0"/>
              <a:t> </a:t>
            </a:r>
          </a:p>
          <a:p>
            <a:pPr marL="0" indent="0">
              <a:buNone/>
            </a:pPr>
            <a:endParaRPr lang="en-US" sz="12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[6] http://www.itk.org/Doxygen/html/classitk_1_1LinearInterpolateImageFunction.html</a:t>
            </a:r>
          </a:p>
        </p:txBody>
      </p:sp>
    </p:spTree>
    <p:extLst>
      <p:ext uri="{BB962C8B-B14F-4D97-AF65-F5344CB8AC3E}">
        <p14:creationId xmlns:p14="http://schemas.microsoft.com/office/powerpoint/2010/main" val="32193225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/>
              <a:t>registration-&gt;</a:t>
            </a:r>
            <a:r>
              <a:rPr lang="en-US" sz="1200" dirty="0" err="1">
                <a:solidFill>
                  <a:srgbClr val="00B050"/>
                </a:solidFill>
              </a:rPr>
              <a:t>SetMetric</a:t>
            </a:r>
            <a:r>
              <a:rPr lang="en-US" sz="1200" dirty="0"/>
              <a:t>( metric );</a:t>
            </a:r>
          </a:p>
          <a:p>
            <a:pPr marL="0" indent="0">
              <a:buNone/>
            </a:pPr>
            <a:r>
              <a:rPr lang="en-US" sz="1200" dirty="0"/>
              <a:t>registration-&gt;</a:t>
            </a:r>
            <a:r>
              <a:rPr lang="en-US" sz="1200" dirty="0" err="1">
                <a:solidFill>
                  <a:srgbClr val="00B050"/>
                </a:solidFill>
              </a:rPr>
              <a:t>SetOptimizer</a:t>
            </a:r>
            <a:r>
              <a:rPr lang="en-US" sz="1200" dirty="0"/>
              <a:t>( optimizer );</a:t>
            </a:r>
          </a:p>
          <a:p>
            <a:pPr marL="0" indent="0">
              <a:buNone/>
            </a:pPr>
            <a:r>
              <a:rPr lang="en-US" sz="1200" dirty="0"/>
              <a:t>registration-&gt;</a:t>
            </a:r>
            <a:r>
              <a:rPr lang="en-US" sz="1200" dirty="0" err="1">
                <a:solidFill>
                  <a:srgbClr val="00B050"/>
                </a:solidFill>
              </a:rPr>
              <a:t>SetTransform</a:t>
            </a:r>
            <a:r>
              <a:rPr lang="en-US" sz="1200" dirty="0"/>
              <a:t>( transform );</a:t>
            </a:r>
          </a:p>
          <a:p>
            <a:pPr marL="0" indent="0">
              <a:buNone/>
            </a:pPr>
            <a:r>
              <a:rPr lang="en-US" sz="1200" dirty="0"/>
              <a:t>registration-&gt;</a:t>
            </a:r>
            <a:r>
              <a:rPr lang="en-US" sz="1200" dirty="0" err="1">
                <a:solidFill>
                  <a:srgbClr val="00B050"/>
                </a:solidFill>
              </a:rPr>
              <a:t>SetInterpolator</a:t>
            </a:r>
            <a:r>
              <a:rPr lang="en-US" sz="1200" dirty="0"/>
              <a:t>( interpolator );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1200" dirty="0"/>
              <a:t>registration-&gt;</a:t>
            </a:r>
            <a:r>
              <a:rPr lang="en-US" sz="1200" dirty="0" err="1">
                <a:solidFill>
                  <a:srgbClr val="00B050"/>
                </a:solidFill>
              </a:rPr>
              <a:t>SetFixedImage</a:t>
            </a:r>
            <a:r>
              <a:rPr lang="en-US" sz="1200" dirty="0"/>
              <a:t>( </a:t>
            </a:r>
            <a:r>
              <a:rPr lang="en-US" sz="1200" dirty="0" err="1"/>
              <a:t>fixedImage</a:t>
            </a:r>
            <a:r>
              <a:rPr lang="en-US" sz="1200" dirty="0"/>
              <a:t> );</a:t>
            </a:r>
          </a:p>
          <a:p>
            <a:pPr marL="0" indent="0">
              <a:buNone/>
            </a:pPr>
            <a:r>
              <a:rPr lang="en-US" sz="1200" dirty="0"/>
              <a:t>registration-&gt;</a:t>
            </a:r>
            <a:r>
              <a:rPr lang="en-US" sz="1200" dirty="0" err="1">
                <a:solidFill>
                  <a:srgbClr val="00B050"/>
                </a:solidFill>
              </a:rPr>
              <a:t>SetMovingImage</a:t>
            </a:r>
            <a:r>
              <a:rPr lang="en-US" sz="1200" dirty="0"/>
              <a:t>( </a:t>
            </a:r>
            <a:r>
              <a:rPr lang="en-US" sz="1200" dirty="0" err="1"/>
              <a:t>movingImage</a:t>
            </a:r>
            <a:r>
              <a:rPr lang="en-US" sz="1200" dirty="0"/>
              <a:t> );</a:t>
            </a:r>
          </a:p>
          <a:p>
            <a:pPr marL="0" indent="0">
              <a:buNone/>
            </a:pPr>
            <a:r>
              <a:rPr lang="en-US" sz="1200" dirty="0"/>
              <a:t>registration-&gt;</a:t>
            </a:r>
            <a:r>
              <a:rPr lang="en-US" sz="1200" dirty="0" err="1">
                <a:solidFill>
                  <a:srgbClr val="00B050"/>
                </a:solidFill>
              </a:rPr>
              <a:t>SetFixedImageRegion</a:t>
            </a:r>
            <a:r>
              <a:rPr lang="en-US" sz="1200" dirty="0"/>
              <a:t>( </a:t>
            </a:r>
            <a:r>
              <a:rPr lang="en-US" sz="1200" dirty="0" err="1"/>
              <a:t>fixedImage</a:t>
            </a:r>
            <a:r>
              <a:rPr lang="en-US" sz="1200" dirty="0"/>
              <a:t>-&gt;</a:t>
            </a:r>
            <a:r>
              <a:rPr lang="en-US" sz="1200" dirty="0" err="1">
                <a:solidFill>
                  <a:srgbClr val="00B050"/>
                </a:solidFill>
              </a:rPr>
              <a:t>GetLargestPossibleRegion</a:t>
            </a:r>
            <a:r>
              <a:rPr lang="en-US" sz="1200" dirty="0"/>
              <a:t>() );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/>
              <a:t>Sets the various sub groups of registration (</a:t>
            </a:r>
            <a:r>
              <a:rPr lang="en-US" sz="1200" b="1" dirty="0">
                <a:solidFill>
                  <a:srgbClr val="22337C"/>
                </a:solidFill>
              </a:rPr>
              <a:t>metric</a:t>
            </a:r>
            <a:r>
              <a:rPr lang="en-US" sz="1200" dirty="0"/>
              <a:t>, </a:t>
            </a:r>
            <a:r>
              <a:rPr lang="en-US" sz="1200" b="1" dirty="0">
                <a:solidFill>
                  <a:srgbClr val="22337C"/>
                </a:solidFill>
              </a:rPr>
              <a:t>optimizer</a:t>
            </a:r>
            <a:r>
              <a:rPr lang="en-US" sz="1200" dirty="0"/>
              <a:t>, </a:t>
            </a:r>
            <a:r>
              <a:rPr lang="en-US" sz="1200" b="1" dirty="0">
                <a:solidFill>
                  <a:srgbClr val="22337C"/>
                </a:solidFill>
              </a:rPr>
              <a:t>transform</a:t>
            </a:r>
            <a:r>
              <a:rPr lang="en-US" sz="1200" dirty="0"/>
              <a:t>, </a:t>
            </a:r>
            <a:r>
              <a:rPr lang="en-US" sz="1200" b="1" dirty="0">
                <a:solidFill>
                  <a:srgbClr val="22337C"/>
                </a:solidFill>
              </a:rPr>
              <a:t>interpolator</a:t>
            </a:r>
            <a:r>
              <a:rPr lang="en-US" sz="1200" dirty="0"/>
              <a:t>) into the </a:t>
            </a:r>
            <a:r>
              <a:rPr lang="en-US" sz="1200" b="1" dirty="0">
                <a:solidFill>
                  <a:srgbClr val="22337C"/>
                </a:solidFill>
              </a:rPr>
              <a:t>registration</a:t>
            </a:r>
            <a:r>
              <a:rPr lang="en-US" sz="1200" dirty="0"/>
              <a:t> class.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1200" dirty="0"/>
              <a:t>Sets the input fixed and moving images to the </a:t>
            </a:r>
            <a:r>
              <a:rPr lang="en-US" sz="1200" b="1" dirty="0">
                <a:solidFill>
                  <a:srgbClr val="22337C"/>
                </a:solidFill>
              </a:rPr>
              <a:t>registration</a:t>
            </a:r>
            <a:r>
              <a:rPr lang="en-US" sz="1200" dirty="0"/>
              <a:t> class and defines the maximum region to process.</a:t>
            </a:r>
          </a:p>
        </p:txBody>
      </p:sp>
    </p:spTree>
    <p:extLst>
      <p:ext uri="{BB962C8B-B14F-4D97-AF65-F5344CB8AC3E}">
        <p14:creationId xmlns:p14="http://schemas.microsoft.com/office/powerpoint/2010/main" val="16725841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1200" dirty="0" err="1">
                <a:solidFill>
                  <a:srgbClr val="00B0F0"/>
                </a:solidFill>
              </a:rPr>
              <a:t>typename</a:t>
            </a:r>
            <a:r>
              <a:rPr lang="en-US" sz="1200" dirty="0">
                <a:solidFill>
                  <a:srgbClr val="00B0F0"/>
                </a:solidFill>
              </a:rPr>
              <a:t> </a:t>
            </a:r>
            <a:r>
              <a:rPr lang="en-US" sz="1200" dirty="0" err="1"/>
              <a:t>RegistrationType</a:t>
            </a:r>
            <a:r>
              <a:rPr lang="en-US" sz="1200" dirty="0"/>
              <a:t>::</a:t>
            </a:r>
            <a:r>
              <a:rPr lang="en-US" sz="1200" dirty="0" err="1">
                <a:solidFill>
                  <a:srgbClr val="00B050"/>
                </a:solidFill>
              </a:rPr>
              <a:t>ParametersType</a:t>
            </a:r>
            <a:r>
              <a:rPr lang="en-US" sz="1200" dirty="0">
                <a:solidFill>
                  <a:srgbClr val="00B050"/>
                </a:solidFill>
              </a:rPr>
              <a:t> </a:t>
            </a:r>
            <a:r>
              <a:rPr lang="en-US" sz="1200" dirty="0" err="1"/>
              <a:t>initialParameters</a:t>
            </a:r>
            <a:r>
              <a:rPr lang="en-US" sz="1200" dirty="0"/>
              <a:t>( transform-&gt;</a:t>
            </a:r>
            <a:r>
              <a:rPr lang="en-US" sz="1200" dirty="0" err="1">
                <a:solidFill>
                  <a:srgbClr val="00B050"/>
                </a:solidFill>
              </a:rPr>
              <a:t>GetNumberOfParameters</a:t>
            </a:r>
            <a:r>
              <a:rPr lang="en-US" sz="1200" dirty="0"/>
              <a:t>() );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1200" dirty="0" err="1"/>
              <a:t>initialParameters</a:t>
            </a:r>
            <a:r>
              <a:rPr lang="en-US" sz="1200" dirty="0"/>
              <a:t>[0] = 1.0; </a:t>
            </a:r>
            <a:r>
              <a:rPr lang="en-US" sz="1200" dirty="0">
                <a:solidFill>
                  <a:srgbClr val="92D050"/>
                </a:solidFill>
              </a:rPr>
              <a:t>// rotation</a:t>
            </a:r>
          </a:p>
          <a:p>
            <a:pPr marL="0" indent="0">
              <a:buNone/>
            </a:pPr>
            <a:r>
              <a:rPr lang="en-US" sz="1200" dirty="0" err="1"/>
              <a:t>initialParameters</a:t>
            </a:r>
            <a:r>
              <a:rPr lang="en-US" sz="1200" dirty="0"/>
              <a:t>[1] = 0.0;</a:t>
            </a:r>
          </a:p>
          <a:p>
            <a:pPr marL="0" indent="0">
              <a:buNone/>
            </a:pPr>
            <a:r>
              <a:rPr lang="en-US" sz="1200" dirty="0" err="1"/>
              <a:t>initialParameters</a:t>
            </a:r>
            <a:r>
              <a:rPr lang="en-US" sz="1200" dirty="0"/>
              <a:t>[2] = 0.0;</a:t>
            </a:r>
          </a:p>
          <a:p>
            <a:pPr marL="0" indent="0">
              <a:buNone/>
            </a:pPr>
            <a:r>
              <a:rPr lang="en-US" sz="1200" dirty="0" err="1"/>
              <a:t>initialParameters</a:t>
            </a:r>
            <a:r>
              <a:rPr lang="en-US" sz="1200" dirty="0"/>
              <a:t>[3] = 0.0;</a:t>
            </a:r>
          </a:p>
          <a:p>
            <a:pPr marL="0" indent="0">
              <a:buNone/>
            </a:pPr>
            <a:r>
              <a:rPr lang="en-US" sz="1200" dirty="0" err="1"/>
              <a:t>initialParameters</a:t>
            </a:r>
            <a:r>
              <a:rPr lang="en-US" sz="1200" dirty="0"/>
              <a:t>[4] = 1.0;</a:t>
            </a:r>
          </a:p>
          <a:p>
            <a:pPr marL="0" indent="0">
              <a:buNone/>
            </a:pPr>
            <a:r>
              <a:rPr lang="en-US" sz="1200" dirty="0" err="1"/>
              <a:t>initialParameters</a:t>
            </a:r>
            <a:r>
              <a:rPr lang="en-US" sz="1200" dirty="0"/>
              <a:t>[5] = 0.0;</a:t>
            </a:r>
          </a:p>
          <a:p>
            <a:pPr marL="0" indent="0">
              <a:buNone/>
            </a:pPr>
            <a:r>
              <a:rPr lang="en-US" sz="1200" dirty="0" err="1"/>
              <a:t>initialParameters</a:t>
            </a:r>
            <a:r>
              <a:rPr lang="en-US" sz="1200" dirty="0"/>
              <a:t>[6] = 0.0;</a:t>
            </a:r>
          </a:p>
          <a:p>
            <a:pPr marL="0" indent="0">
              <a:buNone/>
            </a:pPr>
            <a:r>
              <a:rPr lang="en-US" sz="1200" dirty="0" err="1"/>
              <a:t>initialParameters</a:t>
            </a:r>
            <a:r>
              <a:rPr lang="en-US" sz="1200" dirty="0"/>
              <a:t>[7] = 0.0;</a:t>
            </a:r>
          </a:p>
          <a:p>
            <a:pPr marL="0" indent="0">
              <a:buNone/>
            </a:pPr>
            <a:r>
              <a:rPr lang="en-US" sz="1200" dirty="0" err="1"/>
              <a:t>initialParameters</a:t>
            </a:r>
            <a:r>
              <a:rPr lang="en-US" sz="1200" dirty="0"/>
              <a:t>[8] = 1.0;</a:t>
            </a:r>
          </a:p>
          <a:p>
            <a:pPr marL="0" indent="0">
              <a:buNone/>
            </a:pPr>
            <a:r>
              <a:rPr lang="en-US" sz="1200" dirty="0" err="1"/>
              <a:t>initialParameters</a:t>
            </a:r>
            <a:r>
              <a:rPr lang="en-US" sz="1200" dirty="0"/>
              <a:t>[9] = 0.0; </a:t>
            </a:r>
            <a:r>
              <a:rPr lang="en-US" sz="1200" dirty="0">
                <a:solidFill>
                  <a:srgbClr val="92D050"/>
                </a:solidFill>
              </a:rPr>
              <a:t>// translation</a:t>
            </a:r>
          </a:p>
          <a:p>
            <a:pPr marL="0" indent="0">
              <a:buNone/>
            </a:pPr>
            <a:r>
              <a:rPr lang="en-US" sz="1200" dirty="0" err="1"/>
              <a:t>initialParameters</a:t>
            </a:r>
            <a:r>
              <a:rPr lang="en-US" sz="1200" dirty="0"/>
              <a:t>[10] = 0.0;</a:t>
            </a:r>
          </a:p>
          <a:p>
            <a:pPr marL="0" indent="0">
              <a:buNone/>
            </a:pPr>
            <a:r>
              <a:rPr lang="en-US" sz="1200" dirty="0" err="1"/>
              <a:t>initialParameters</a:t>
            </a:r>
            <a:r>
              <a:rPr lang="en-US" sz="1200" dirty="0"/>
              <a:t>[11] = 0.0;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1200" dirty="0"/>
              <a:t>registration-&gt;</a:t>
            </a:r>
            <a:r>
              <a:rPr lang="en-US" sz="1200" dirty="0" err="1">
                <a:solidFill>
                  <a:srgbClr val="00B050"/>
                </a:solidFill>
              </a:rPr>
              <a:t>SetInitialTransformParameters</a:t>
            </a:r>
            <a:r>
              <a:rPr lang="en-US" sz="1200" dirty="0"/>
              <a:t>( </a:t>
            </a:r>
            <a:r>
              <a:rPr lang="en-US" sz="1200" dirty="0" err="1"/>
              <a:t>initialParameters</a:t>
            </a:r>
            <a:r>
              <a:rPr lang="en-US" sz="1200" dirty="0"/>
              <a:t> );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1200" dirty="0"/>
              <a:t>Sets the initial orientation (rotation and translation) for the </a:t>
            </a:r>
            <a:r>
              <a:rPr lang="en-US" sz="1200" b="1" dirty="0">
                <a:solidFill>
                  <a:srgbClr val="22337C"/>
                </a:solidFill>
              </a:rPr>
              <a:t>registration</a:t>
            </a:r>
            <a:r>
              <a:rPr lang="en-US" sz="1200" dirty="0"/>
              <a:t> class – this can be altered to an application-specific value. 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1200" dirty="0"/>
              <a:t>A </a:t>
            </a:r>
            <a:r>
              <a:rPr lang="en-US" sz="1200" b="1" dirty="0">
                <a:solidFill>
                  <a:srgbClr val="6F2927"/>
                </a:solidFill>
              </a:rPr>
              <a:t>0</a:t>
            </a:r>
            <a:r>
              <a:rPr lang="en-US" sz="1200" dirty="0"/>
              <a:t>-rotation and </a:t>
            </a:r>
            <a:r>
              <a:rPr lang="en-US" sz="1200" b="1" dirty="0">
                <a:solidFill>
                  <a:srgbClr val="6F2927"/>
                </a:solidFill>
              </a:rPr>
              <a:t>0</a:t>
            </a:r>
            <a:r>
              <a:rPr lang="en-US" sz="1200" dirty="0"/>
              <a:t>-translation scenario is the most generic, which has been shown here.</a:t>
            </a:r>
          </a:p>
        </p:txBody>
      </p:sp>
    </p:spTree>
    <p:extLst>
      <p:ext uri="{BB962C8B-B14F-4D97-AF65-F5344CB8AC3E}">
        <p14:creationId xmlns:p14="http://schemas.microsoft.com/office/powerpoint/2010/main" val="17582409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/>
              <a:t>optimizer-&gt;</a:t>
            </a:r>
            <a:r>
              <a:rPr lang="en-US" sz="1200" dirty="0" err="1">
                <a:solidFill>
                  <a:srgbClr val="00B050"/>
                </a:solidFill>
              </a:rPr>
              <a:t>SetMaximumStepLength</a:t>
            </a:r>
            <a:r>
              <a:rPr lang="en-US" sz="1200" dirty="0"/>
              <a:t>( 0.25 );</a:t>
            </a:r>
          </a:p>
          <a:p>
            <a:pPr marL="0" indent="0">
              <a:buNone/>
            </a:pPr>
            <a:r>
              <a:rPr lang="en-US" sz="1200" dirty="0"/>
              <a:t>optimizer-&gt;</a:t>
            </a:r>
            <a:r>
              <a:rPr lang="en-US" sz="1200" dirty="0" err="1">
                <a:solidFill>
                  <a:srgbClr val="00B050"/>
                </a:solidFill>
              </a:rPr>
              <a:t>SetMinimumStepLength</a:t>
            </a:r>
            <a:r>
              <a:rPr lang="en-US" sz="1200" dirty="0"/>
              <a:t>( 0.0001 );</a:t>
            </a:r>
          </a:p>
          <a:p>
            <a:pPr marL="0" indent="0">
              <a:buNone/>
            </a:pPr>
            <a:r>
              <a:rPr lang="en-US" sz="1200" dirty="0"/>
              <a:t>optimizer-&gt;</a:t>
            </a:r>
            <a:r>
              <a:rPr lang="en-US" sz="1200" dirty="0" err="1">
                <a:solidFill>
                  <a:srgbClr val="00B050"/>
                </a:solidFill>
              </a:rPr>
              <a:t>SetNumberOfIterations</a:t>
            </a:r>
            <a:r>
              <a:rPr lang="en-US" sz="1200" dirty="0"/>
              <a:t>( 20 );</a:t>
            </a:r>
          </a:p>
          <a:p>
            <a:pPr marL="0" indent="0">
              <a:buNone/>
            </a:pPr>
            <a:endParaRPr lang="en-US" sz="12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registration-&gt;Update();</a:t>
            </a:r>
          </a:p>
          <a:p>
            <a:pPr marL="0" indent="0">
              <a:buNone/>
            </a:pPr>
            <a:endParaRPr lang="en-US" sz="12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1200" dirty="0" err="1">
                <a:solidFill>
                  <a:schemeClr val="bg1"/>
                </a:solidFill>
              </a:rPr>
              <a:t>typename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RegistrationType</a:t>
            </a:r>
            <a:r>
              <a:rPr lang="en-US" sz="1200" dirty="0">
                <a:solidFill>
                  <a:schemeClr val="bg1"/>
                </a:solidFill>
              </a:rPr>
              <a:t>::</a:t>
            </a:r>
            <a:r>
              <a:rPr lang="en-US" sz="1200" dirty="0" err="1">
                <a:solidFill>
                  <a:schemeClr val="bg1"/>
                </a:solidFill>
              </a:rPr>
              <a:t>ParametersType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finalParameters</a:t>
            </a:r>
            <a:r>
              <a:rPr lang="en-US" sz="1200" dirty="0">
                <a:solidFill>
                  <a:schemeClr val="bg1"/>
                </a:solidFill>
              </a:rPr>
              <a:t> = registration-&gt;</a:t>
            </a:r>
            <a:r>
              <a:rPr lang="en-US" sz="1200" dirty="0" err="1">
                <a:solidFill>
                  <a:schemeClr val="bg1"/>
                </a:solidFill>
              </a:rPr>
              <a:t>GetLastTransformParameters</a:t>
            </a:r>
            <a:r>
              <a:rPr lang="en-US" sz="1200" dirty="0">
                <a:solidFill>
                  <a:schemeClr val="bg1"/>
                </a:solidFill>
              </a:rPr>
              <a:t>();</a:t>
            </a:r>
          </a:p>
          <a:p>
            <a:pPr marL="0" indent="0">
              <a:buNone/>
            </a:pPr>
            <a:r>
              <a:rPr lang="en-US" sz="1200" dirty="0" err="1">
                <a:solidFill>
                  <a:schemeClr val="bg1"/>
                </a:solidFill>
              </a:rPr>
              <a:t>std</a:t>
            </a:r>
            <a:r>
              <a:rPr lang="en-US" sz="1200" dirty="0">
                <a:solidFill>
                  <a:schemeClr val="bg1"/>
                </a:solidFill>
              </a:rPr>
              <a:t>::</a:t>
            </a:r>
            <a:r>
              <a:rPr lang="en-US" sz="1200" dirty="0" err="1">
                <a:solidFill>
                  <a:schemeClr val="bg1"/>
                </a:solidFill>
              </a:rPr>
              <a:t>cout</a:t>
            </a:r>
            <a:r>
              <a:rPr lang="en-US" sz="1200" dirty="0">
                <a:solidFill>
                  <a:schemeClr val="bg1"/>
                </a:solidFill>
              </a:rPr>
              <a:t> &lt;&lt; "Final parameters: " &lt;&lt; </a:t>
            </a:r>
            <a:r>
              <a:rPr lang="en-US" sz="1200" dirty="0" err="1">
                <a:solidFill>
                  <a:schemeClr val="bg1"/>
                </a:solidFill>
              </a:rPr>
              <a:t>finalParameters</a:t>
            </a:r>
            <a:r>
              <a:rPr lang="en-US" sz="1200" dirty="0">
                <a:solidFill>
                  <a:schemeClr val="bg1"/>
                </a:solidFill>
              </a:rPr>
              <a:t> &lt;&lt; </a:t>
            </a:r>
            <a:r>
              <a:rPr lang="en-US" sz="1200" dirty="0" err="1">
                <a:solidFill>
                  <a:schemeClr val="bg1"/>
                </a:solidFill>
              </a:rPr>
              <a:t>std</a:t>
            </a:r>
            <a:r>
              <a:rPr lang="en-US" sz="1200" dirty="0">
                <a:solidFill>
                  <a:schemeClr val="bg1"/>
                </a:solidFill>
              </a:rPr>
              <a:t>::</a:t>
            </a:r>
            <a:r>
              <a:rPr lang="en-US" sz="1200" dirty="0" err="1">
                <a:solidFill>
                  <a:schemeClr val="bg1"/>
                </a:solidFill>
              </a:rPr>
              <a:t>endl</a:t>
            </a:r>
            <a:r>
              <a:rPr lang="en-US" sz="1200" dirty="0">
                <a:solidFill>
                  <a:schemeClr val="bg1"/>
                </a:solidFill>
              </a:rPr>
              <a:t>;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 err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/>
              <a:t>Sets step length and iterations for the gradient descent optimizer.</a:t>
            </a:r>
          </a:p>
        </p:txBody>
      </p:sp>
    </p:spTree>
    <p:extLst>
      <p:ext uri="{BB962C8B-B14F-4D97-AF65-F5344CB8AC3E}">
        <p14:creationId xmlns:p14="http://schemas.microsoft.com/office/powerpoint/2010/main" val="1657597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/>
              <a:t>optimizer-&gt;</a:t>
            </a:r>
            <a:r>
              <a:rPr lang="en-US" sz="1200" dirty="0" err="1">
                <a:solidFill>
                  <a:srgbClr val="00B050"/>
                </a:solidFill>
              </a:rPr>
              <a:t>SetMaximumStepLength</a:t>
            </a:r>
            <a:r>
              <a:rPr lang="en-US" sz="1200" dirty="0"/>
              <a:t>( 0.25 );</a:t>
            </a:r>
          </a:p>
          <a:p>
            <a:pPr marL="0" indent="0">
              <a:buNone/>
            </a:pPr>
            <a:r>
              <a:rPr lang="en-US" sz="1200" dirty="0"/>
              <a:t>optimizer-&gt;</a:t>
            </a:r>
            <a:r>
              <a:rPr lang="en-US" sz="1200" dirty="0" err="1">
                <a:solidFill>
                  <a:srgbClr val="00B050"/>
                </a:solidFill>
              </a:rPr>
              <a:t>SetMinimumStepLength</a:t>
            </a:r>
            <a:r>
              <a:rPr lang="en-US" sz="1200" dirty="0"/>
              <a:t>( 0.0001 );</a:t>
            </a:r>
          </a:p>
          <a:p>
            <a:pPr marL="0" indent="0">
              <a:buNone/>
            </a:pPr>
            <a:r>
              <a:rPr lang="en-US" sz="1200" dirty="0"/>
              <a:t>optimizer-&gt;</a:t>
            </a:r>
            <a:r>
              <a:rPr lang="en-US" sz="1200" dirty="0" err="1">
                <a:solidFill>
                  <a:srgbClr val="00B050"/>
                </a:solidFill>
              </a:rPr>
              <a:t>SetNumberOfIterations</a:t>
            </a:r>
            <a:r>
              <a:rPr lang="en-US" sz="1200" dirty="0"/>
              <a:t>( 20 );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1200" dirty="0"/>
              <a:t>registration-&gt;</a:t>
            </a:r>
            <a:r>
              <a:rPr lang="en-US" sz="1200" dirty="0">
                <a:solidFill>
                  <a:srgbClr val="00B050"/>
                </a:solidFill>
              </a:rPr>
              <a:t>Update</a:t>
            </a:r>
            <a:r>
              <a:rPr lang="en-US" sz="1200" dirty="0"/>
              <a:t>();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1200" dirty="0" err="1"/>
              <a:t>typename</a:t>
            </a:r>
            <a:r>
              <a:rPr lang="en-US" sz="1200" dirty="0"/>
              <a:t> </a:t>
            </a:r>
            <a:r>
              <a:rPr lang="en-US" sz="1200" dirty="0" err="1"/>
              <a:t>RegistrationType</a:t>
            </a:r>
            <a:r>
              <a:rPr lang="en-US" sz="1200" dirty="0"/>
              <a:t>::</a:t>
            </a:r>
            <a:r>
              <a:rPr lang="en-US" sz="1200" dirty="0" err="1">
                <a:solidFill>
                  <a:srgbClr val="00B050"/>
                </a:solidFill>
              </a:rPr>
              <a:t>ParametersType</a:t>
            </a:r>
            <a:r>
              <a:rPr lang="en-US" sz="1200" dirty="0">
                <a:solidFill>
                  <a:srgbClr val="00B050"/>
                </a:solidFill>
              </a:rPr>
              <a:t> </a:t>
            </a:r>
            <a:r>
              <a:rPr lang="en-US" sz="1200" dirty="0" err="1"/>
              <a:t>finalParameters</a:t>
            </a:r>
            <a:r>
              <a:rPr lang="en-US" sz="1200" dirty="0"/>
              <a:t> = registration-&gt;</a:t>
            </a:r>
            <a:r>
              <a:rPr lang="en-US" sz="1200" dirty="0" err="1">
                <a:solidFill>
                  <a:srgbClr val="00B050"/>
                </a:solidFill>
              </a:rPr>
              <a:t>GetLastTransformParameters</a:t>
            </a:r>
            <a:r>
              <a:rPr lang="en-US" sz="1200" dirty="0"/>
              <a:t>();</a:t>
            </a:r>
          </a:p>
          <a:p>
            <a:pPr marL="0" indent="0">
              <a:buNone/>
            </a:pPr>
            <a:r>
              <a:rPr lang="en-US" sz="1200" dirty="0" err="1"/>
              <a:t>std</a:t>
            </a:r>
            <a:r>
              <a:rPr lang="en-US" sz="1200" dirty="0"/>
              <a:t>::</a:t>
            </a:r>
            <a:r>
              <a:rPr lang="en-US" sz="1200" dirty="0" err="1"/>
              <a:t>cout</a:t>
            </a:r>
            <a:r>
              <a:rPr lang="en-US" sz="1200" dirty="0"/>
              <a:t> &lt;&lt; "Final parameters: " &lt;&lt; </a:t>
            </a:r>
            <a:r>
              <a:rPr lang="en-US" sz="1200" dirty="0" err="1"/>
              <a:t>finalParameters</a:t>
            </a:r>
            <a:r>
              <a:rPr lang="en-US" sz="1200" dirty="0"/>
              <a:t> &lt;&lt; </a:t>
            </a:r>
            <a:r>
              <a:rPr lang="en-US" sz="1200" dirty="0" err="1"/>
              <a:t>std</a:t>
            </a:r>
            <a:r>
              <a:rPr lang="en-US" sz="1200" dirty="0"/>
              <a:t>::</a:t>
            </a:r>
            <a:r>
              <a:rPr lang="en-US" sz="1200" dirty="0" err="1"/>
              <a:t>endl</a:t>
            </a:r>
            <a:r>
              <a:rPr lang="en-US" sz="1200" dirty="0"/>
              <a:t>;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 err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/>
              <a:t>Run the registration algorithm and output the final orientation parameters to the console (optional).</a:t>
            </a:r>
          </a:p>
        </p:txBody>
      </p:sp>
    </p:spTree>
    <p:extLst>
      <p:ext uri="{BB962C8B-B14F-4D97-AF65-F5344CB8AC3E}">
        <p14:creationId xmlns:p14="http://schemas.microsoft.com/office/powerpoint/2010/main" val="3999924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1200" dirty="0" err="1">
                <a:solidFill>
                  <a:srgbClr val="00B0F0"/>
                </a:solidFill>
              </a:rPr>
              <a:t>typedef</a:t>
            </a:r>
            <a:r>
              <a:rPr lang="en-US" sz="1200" dirty="0">
                <a:solidFill>
                  <a:srgbClr val="00B0F0"/>
                </a:solidFill>
              </a:rPr>
              <a:t> </a:t>
            </a:r>
            <a:r>
              <a:rPr lang="en-US" sz="1200" dirty="0" err="1"/>
              <a:t>itk</a:t>
            </a:r>
            <a:r>
              <a:rPr lang="en-US" sz="1200" dirty="0"/>
              <a:t>::</a:t>
            </a:r>
            <a:r>
              <a:rPr lang="en-US" sz="1200" dirty="0" err="1">
                <a:solidFill>
                  <a:srgbClr val="00B050"/>
                </a:solidFill>
              </a:rPr>
              <a:t>ResampleImageFilter</a:t>
            </a:r>
            <a:r>
              <a:rPr lang="en-US" sz="1200" dirty="0"/>
              <a:t>&lt; </a:t>
            </a:r>
            <a:r>
              <a:rPr lang="en-US" sz="1200" dirty="0" err="1">
                <a:solidFill>
                  <a:srgbClr val="FF0000"/>
                </a:solidFill>
              </a:rPr>
              <a:t>TImageType</a:t>
            </a:r>
            <a:r>
              <a:rPr lang="en-US" sz="1200" dirty="0"/>
              <a:t>, </a:t>
            </a:r>
            <a:r>
              <a:rPr lang="en-US" sz="1200" dirty="0" err="1">
                <a:solidFill>
                  <a:srgbClr val="FF0000"/>
                </a:solidFill>
              </a:rPr>
              <a:t>TImageType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  <a:r>
              <a:rPr lang="en-US" sz="1200" dirty="0"/>
              <a:t>&gt; </a:t>
            </a:r>
            <a:r>
              <a:rPr lang="en-US" sz="1200" dirty="0" err="1"/>
              <a:t>ResampleFilterType</a:t>
            </a:r>
            <a:r>
              <a:rPr lang="en-US" sz="1200" dirty="0"/>
              <a:t>;</a:t>
            </a:r>
          </a:p>
          <a:p>
            <a:pPr marL="0" indent="0">
              <a:buNone/>
            </a:pPr>
            <a:r>
              <a:rPr lang="en-US" sz="1200" dirty="0" err="1">
                <a:solidFill>
                  <a:srgbClr val="00B0F0"/>
                </a:solidFill>
              </a:rPr>
              <a:t>typename</a:t>
            </a:r>
            <a:r>
              <a:rPr lang="en-US" sz="1200" dirty="0">
                <a:solidFill>
                  <a:srgbClr val="00B0F0"/>
                </a:solidFill>
              </a:rPr>
              <a:t> </a:t>
            </a:r>
            <a:r>
              <a:rPr lang="en-US" sz="1200" dirty="0" err="1"/>
              <a:t>ResampleFilterType</a:t>
            </a:r>
            <a:r>
              <a:rPr lang="en-US" sz="1200" dirty="0"/>
              <a:t>::</a:t>
            </a:r>
            <a:r>
              <a:rPr lang="en-US" sz="1200" dirty="0">
                <a:solidFill>
                  <a:srgbClr val="00B050"/>
                </a:solidFill>
              </a:rPr>
              <a:t>Pointer</a:t>
            </a:r>
            <a:r>
              <a:rPr lang="en-US" sz="1200" dirty="0"/>
              <a:t> </a:t>
            </a:r>
            <a:r>
              <a:rPr lang="en-US" sz="1200" dirty="0" err="1"/>
              <a:t>resampler</a:t>
            </a:r>
            <a:r>
              <a:rPr lang="en-US" sz="1200" dirty="0"/>
              <a:t> = </a:t>
            </a:r>
            <a:r>
              <a:rPr lang="en-US" sz="1200" dirty="0" err="1"/>
              <a:t>ResampleFilterType</a:t>
            </a:r>
            <a:r>
              <a:rPr lang="en-US" sz="1200" dirty="0"/>
              <a:t>::</a:t>
            </a:r>
            <a:r>
              <a:rPr lang="en-US" sz="1200" dirty="0">
                <a:solidFill>
                  <a:srgbClr val="00B050"/>
                </a:solidFill>
              </a:rPr>
              <a:t>New</a:t>
            </a:r>
            <a:r>
              <a:rPr lang="en-US" sz="1200" dirty="0"/>
              <a:t>();</a:t>
            </a:r>
          </a:p>
          <a:p>
            <a:pPr marL="0" indent="0">
              <a:buNone/>
            </a:pPr>
            <a:endParaRPr lang="en-US" sz="12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1200" dirty="0" err="1">
                <a:solidFill>
                  <a:schemeClr val="bg1"/>
                </a:solidFill>
              </a:rPr>
              <a:t>resampler</a:t>
            </a:r>
            <a:r>
              <a:rPr lang="en-US" sz="1200" dirty="0">
                <a:solidFill>
                  <a:schemeClr val="bg1"/>
                </a:solidFill>
              </a:rPr>
              <a:t>-&gt;</a:t>
            </a:r>
            <a:r>
              <a:rPr lang="en-US" sz="1200" dirty="0" err="1">
                <a:solidFill>
                  <a:schemeClr val="bg1"/>
                </a:solidFill>
              </a:rPr>
              <a:t>SetInput</a:t>
            </a:r>
            <a:r>
              <a:rPr lang="en-US" sz="1200" dirty="0">
                <a:solidFill>
                  <a:schemeClr val="bg1"/>
                </a:solidFill>
              </a:rPr>
              <a:t>( </a:t>
            </a:r>
            <a:r>
              <a:rPr lang="en-US" sz="1200" dirty="0" err="1">
                <a:solidFill>
                  <a:schemeClr val="bg1"/>
                </a:solidFill>
              </a:rPr>
              <a:t>movingImage</a:t>
            </a:r>
            <a:r>
              <a:rPr lang="en-US" sz="1200" dirty="0">
                <a:solidFill>
                  <a:schemeClr val="bg1"/>
                </a:solidFill>
              </a:rPr>
              <a:t> );</a:t>
            </a:r>
          </a:p>
          <a:p>
            <a:pPr marL="0" indent="0">
              <a:buNone/>
            </a:pPr>
            <a:r>
              <a:rPr lang="en-US" sz="1200" dirty="0" err="1">
                <a:solidFill>
                  <a:schemeClr val="bg1"/>
                </a:solidFill>
              </a:rPr>
              <a:t>resampler</a:t>
            </a:r>
            <a:r>
              <a:rPr lang="en-US" sz="1200" dirty="0">
                <a:solidFill>
                  <a:schemeClr val="bg1"/>
                </a:solidFill>
              </a:rPr>
              <a:t>-&gt;</a:t>
            </a:r>
            <a:r>
              <a:rPr lang="en-US" sz="1200" dirty="0" err="1">
                <a:solidFill>
                  <a:schemeClr val="bg1"/>
                </a:solidFill>
              </a:rPr>
              <a:t>SetTransform</a:t>
            </a:r>
            <a:r>
              <a:rPr lang="en-US" sz="1200" dirty="0">
                <a:solidFill>
                  <a:schemeClr val="bg1"/>
                </a:solidFill>
              </a:rPr>
              <a:t>( registration-&gt;</a:t>
            </a:r>
            <a:r>
              <a:rPr lang="en-US" sz="1200" dirty="0" err="1">
                <a:solidFill>
                  <a:schemeClr val="bg1"/>
                </a:solidFill>
              </a:rPr>
              <a:t>GetOutput</a:t>
            </a:r>
            <a:r>
              <a:rPr lang="en-US" sz="1200" dirty="0">
                <a:solidFill>
                  <a:schemeClr val="bg1"/>
                </a:solidFill>
              </a:rPr>
              <a:t>()-&gt;Get() );</a:t>
            </a:r>
          </a:p>
          <a:p>
            <a:pPr marL="0" indent="0">
              <a:buNone/>
            </a:pPr>
            <a:r>
              <a:rPr lang="en-US" sz="1200" dirty="0" err="1">
                <a:solidFill>
                  <a:schemeClr val="bg1"/>
                </a:solidFill>
              </a:rPr>
              <a:t>resampler</a:t>
            </a:r>
            <a:r>
              <a:rPr lang="en-US" sz="1200" dirty="0">
                <a:solidFill>
                  <a:schemeClr val="bg1"/>
                </a:solidFill>
              </a:rPr>
              <a:t>-&gt;</a:t>
            </a:r>
            <a:r>
              <a:rPr lang="en-US" sz="1200" dirty="0" err="1">
                <a:solidFill>
                  <a:schemeClr val="bg1"/>
                </a:solidFill>
              </a:rPr>
              <a:t>SetSize</a:t>
            </a:r>
            <a:r>
              <a:rPr lang="en-US" sz="1200" dirty="0">
                <a:solidFill>
                  <a:schemeClr val="bg1"/>
                </a:solidFill>
              </a:rPr>
              <a:t>( </a:t>
            </a:r>
            <a:r>
              <a:rPr lang="en-US" sz="1200" dirty="0" err="1">
                <a:solidFill>
                  <a:schemeClr val="bg1"/>
                </a:solidFill>
              </a:rPr>
              <a:t>movingImage</a:t>
            </a:r>
            <a:r>
              <a:rPr lang="en-US" sz="1200" dirty="0">
                <a:solidFill>
                  <a:schemeClr val="bg1"/>
                </a:solidFill>
              </a:rPr>
              <a:t>-&gt;</a:t>
            </a:r>
            <a:r>
              <a:rPr lang="en-US" sz="1200" dirty="0" err="1">
                <a:solidFill>
                  <a:schemeClr val="bg1"/>
                </a:solidFill>
              </a:rPr>
              <a:t>GetLargestPossibleRegion</a:t>
            </a:r>
            <a:r>
              <a:rPr lang="en-US" sz="1200" dirty="0">
                <a:solidFill>
                  <a:schemeClr val="bg1"/>
                </a:solidFill>
              </a:rPr>
              <a:t>().</a:t>
            </a:r>
            <a:r>
              <a:rPr lang="en-US" sz="1200" dirty="0" err="1">
                <a:solidFill>
                  <a:schemeClr val="bg1"/>
                </a:solidFill>
              </a:rPr>
              <a:t>GetSize</a:t>
            </a:r>
            <a:r>
              <a:rPr lang="en-US" sz="1200" dirty="0">
                <a:solidFill>
                  <a:schemeClr val="bg1"/>
                </a:solidFill>
              </a:rPr>
              <a:t>() );</a:t>
            </a:r>
          </a:p>
          <a:p>
            <a:pPr marL="0" indent="0">
              <a:buNone/>
            </a:pPr>
            <a:r>
              <a:rPr lang="en-US" sz="1200" dirty="0" err="1">
                <a:solidFill>
                  <a:schemeClr val="bg1"/>
                </a:solidFill>
              </a:rPr>
              <a:t>resampler</a:t>
            </a:r>
            <a:r>
              <a:rPr lang="en-US" sz="1200" dirty="0">
                <a:solidFill>
                  <a:schemeClr val="bg1"/>
                </a:solidFill>
              </a:rPr>
              <a:t>-&gt;</a:t>
            </a:r>
            <a:r>
              <a:rPr lang="en-US" sz="1200" dirty="0" err="1">
                <a:solidFill>
                  <a:schemeClr val="bg1"/>
                </a:solidFill>
              </a:rPr>
              <a:t>SetOutputOrigin</a:t>
            </a:r>
            <a:r>
              <a:rPr lang="en-US" sz="1200" dirty="0">
                <a:solidFill>
                  <a:schemeClr val="bg1"/>
                </a:solidFill>
              </a:rPr>
              <a:t>( </a:t>
            </a:r>
            <a:r>
              <a:rPr lang="en-US" sz="1200" dirty="0" err="1">
                <a:solidFill>
                  <a:schemeClr val="bg1"/>
                </a:solidFill>
              </a:rPr>
              <a:t>movingImage</a:t>
            </a:r>
            <a:r>
              <a:rPr lang="en-US" sz="1200" dirty="0">
                <a:solidFill>
                  <a:schemeClr val="bg1"/>
                </a:solidFill>
              </a:rPr>
              <a:t>-&gt;</a:t>
            </a:r>
            <a:r>
              <a:rPr lang="en-US" sz="1200" dirty="0" err="1">
                <a:solidFill>
                  <a:schemeClr val="bg1"/>
                </a:solidFill>
              </a:rPr>
              <a:t>GetOrigin</a:t>
            </a:r>
            <a:r>
              <a:rPr lang="en-US" sz="1200" dirty="0">
                <a:solidFill>
                  <a:schemeClr val="bg1"/>
                </a:solidFill>
              </a:rPr>
              <a:t>() );</a:t>
            </a:r>
          </a:p>
          <a:p>
            <a:pPr marL="0" indent="0">
              <a:buNone/>
            </a:pPr>
            <a:r>
              <a:rPr lang="en-US" sz="1200" dirty="0" err="1">
                <a:solidFill>
                  <a:schemeClr val="bg1"/>
                </a:solidFill>
              </a:rPr>
              <a:t>resampler</a:t>
            </a:r>
            <a:r>
              <a:rPr lang="en-US" sz="1200" dirty="0">
                <a:solidFill>
                  <a:schemeClr val="bg1"/>
                </a:solidFill>
              </a:rPr>
              <a:t>-&gt;</a:t>
            </a:r>
            <a:r>
              <a:rPr lang="en-US" sz="1200" dirty="0" err="1">
                <a:solidFill>
                  <a:schemeClr val="bg1"/>
                </a:solidFill>
              </a:rPr>
              <a:t>SetOutputSpacing</a:t>
            </a:r>
            <a:r>
              <a:rPr lang="en-US" sz="1200" dirty="0">
                <a:solidFill>
                  <a:schemeClr val="bg1"/>
                </a:solidFill>
              </a:rPr>
              <a:t>( </a:t>
            </a:r>
            <a:r>
              <a:rPr lang="en-US" sz="1200" dirty="0" err="1">
                <a:solidFill>
                  <a:schemeClr val="bg1"/>
                </a:solidFill>
              </a:rPr>
              <a:t>movingImage</a:t>
            </a:r>
            <a:r>
              <a:rPr lang="en-US" sz="1200" dirty="0">
                <a:solidFill>
                  <a:schemeClr val="bg1"/>
                </a:solidFill>
              </a:rPr>
              <a:t>-&gt;</a:t>
            </a:r>
            <a:r>
              <a:rPr lang="en-US" sz="1200" dirty="0" err="1">
                <a:solidFill>
                  <a:schemeClr val="bg1"/>
                </a:solidFill>
              </a:rPr>
              <a:t>GetSpacing</a:t>
            </a:r>
            <a:r>
              <a:rPr lang="en-US" sz="1200" dirty="0">
                <a:solidFill>
                  <a:schemeClr val="bg1"/>
                </a:solidFill>
              </a:rPr>
              <a:t>());</a:t>
            </a:r>
          </a:p>
          <a:p>
            <a:pPr marL="0" indent="0">
              <a:buNone/>
            </a:pPr>
            <a:r>
              <a:rPr lang="en-US" sz="1200" dirty="0" err="1">
                <a:solidFill>
                  <a:schemeClr val="bg1"/>
                </a:solidFill>
              </a:rPr>
              <a:t>resampler</a:t>
            </a:r>
            <a:r>
              <a:rPr lang="en-US" sz="1200" dirty="0">
                <a:solidFill>
                  <a:schemeClr val="bg1"/>
                </a:solidFill>
              </a:rPr>
              <a:t>-&gt;</a:t>
            </a:r>
            <a:r>
              <a:rPr lang="en-US" sz="1200" dirty="0" err="1">
                <a:solidFill>
                  <a:schemeClr val="bg1"/>
                </a:solidFill>
              </a:rPr>
              <a:t>SetOutputDirection</a:t>
            </a:r>
            <a:r>
              <a:rPr lang="en-US" sz="1200" dirty="0">
                <a:solidFill>
                  <a:schemeClr val="bg1"/>
                </a:solidFill>
              </a:rPr>
              <a:t>( </a:t>
            </a:r>
            <a:r>
              <a:rPr lang="en-US" sz="1200" dirty="0" err="1">
                <a:solidFill>
                  <a:schemeClr val="bg1"/>
                </a:solidFill>
              </a:rPr>
              <a:t>movingImage</a:t>
            </a:r>
            <a:r>
              <a:rPr lang="en-US" sz="1200" dirty="0">
                <a:solidFill>
                  <a:schemeClr val="bg1"/>
                </a:solidFill>
              </a:rPr>
              <a:t>-&gt;</a:t>
            </a:r>
            <a:r>
              <a:rPr lang="en-US" sz="1200" dirty="0" err="1">
                <a:solidFill>
                  <a:schemeClr val="bg1"/>
                </a:solidFill>
              </a:rPr>
              <a:t>GetDirection</a:t>
            </a:r>
            <a:r>
              <a:rPr lang="en-US" sz="1200" dirty="0">
                <a:solidFill>
                  <a:schemeClr val="bg1"/>
                </a:solidFill>
              </a:rPr>
              <a:t>() );</a:t>
            </a:r>
          </a:p>
          <a:p>
            <a:pPr marL="0" indent="0">
              <a:buNone/>
            </a:pPr>
            <a:r>
              <a:rPr lang="en-US" sz="1200" dirty="0" err="1">
                <a:solidFill>
                  <a:schemeClr val="bg1"/>
                </a:solidFill>
              </a:rPr>
              <a:t>resampler</a:t>
            </a:r>
            <a:r>
              <a:rPr lang="en-US" sz="1200" dirty="0">
                <a:solidFill>
                  <a:schemeClr val="bg1"/>
                </a:solidFill>
              </a:rPr>
              <a:t>-&gt;</a:t>
            </a:r>
            <a:r>
              <a:rPr lang="en-US" sz="1200" dirty="0" err="1">
                <a:solidFill>
                  <a:schemeClr val="bg1"/>
                </a:solidFill>
              </a:rPr>
              <a:t>SetDefaultPixelValue</a:t>
            </a:r>
            <a:r>
              <a:rPr lang="en-US" sz="1200" dirty="0">
                <a:solidFill>
                  <a:schemeClr val="bg1"/>
                </a:solidFill>
              </a:rPr>
              <a:t>( 0 );</a:t>
            </a:r>
          </a:p>
          <a:p>
            <a:pPr marL="0" indent="0">
              <a:buNone/>
            </a:pPr>
            <a:r>
              <a:rPr lang="en-US" sz="1200" dirty="0" err="1">
                <a:solidFill>
                  <a:schemeClr val="bg1"/>
                </a:solidFill>
              </a:rPr>
              <a:t>resampler</a:t>
            </a:r>
            <a:r>
              <a:rPr lang="en-US" sz="1200" dirty="0">
                <a:solidFill>
                  <a:schemeClr val="bg1"/>
                </a:solidFill>
              </a:rPr>
              <a:t>-&gt;</a:t>
            </a:r>
            <a:r>
              <a:rPr lang="en-US" sz="1200" dirty="0" err="1">
                <a:solidFill>
                  <a:schemeClr val="bg1"/>
                </a:solidFill>
              </a:rPr>
              <a:t>SetInterpolator</a:t>
            </a:r>
            <a:r>
              <a:rPr lang="en-US" sz="1200" dirty="0">
                <a:solidFill>
                  <a:schemeClr val="bg1"/>
                </a:solidFill>
              </a:rPr>
              <a:t>( interpolator );</a:t>
            </a:r>
          </a:p>
          <a:p>
            <a:pPr marL="0" indent="0">
              <a:buNone/>
            </a:pPr>
            <a:r>
              <a:rPr lang="en-US" sz="1200" dirty="0" err="1">
                <a:solidFill>
                  <a:schemeClr val="bg1"/>
                </a:solidFill>
              </a:rPr>
              <a:t>resampler</a:t>
            </a:r>
            <a:r>
              <a:rPr lang="en-US" sz="1200" dirty="0">
                <a:solidFill>
                  <a:schemeClr val="bg1"/>
                </a:solidFill>
              </a:rPr>
              <a:t>-&gt;Update();</a:t>
            </a:r>
          </a:p>
          <a:p>
            <a:pPr marL="0" indent="0">
              <a:buNone/>
            </a:pPr>
            <a:endParaRPr lang="en-US" sz="12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1200" dirty="0" err="1">
                <a:solidFill>
                  <a:schemeClr val="bg1"/>
                </a:solidFill>
              </a:rPr>
              <a:t>typedef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itk</a:t>
            </a:r>
            <a:r>
              <a:rPr lang="en-US" sz="1200" dirty="0">
                <a:solidFill>
                  <a:schemeClr val="bg1"/>
                </a:solidFill>
              </a:rPr>
              <a:t>::</a:t>
            </a:r>
            <a:r>
              <a:rPr lang="en-US" sz="1200" dirty="0" err="1">
                <a:solidFill>
                  <a:schemeClr val="bg1"/>
                </a:solidFill>
              </a:rPr>
              <a:t>ImageFileWriter</a:t>
            </a:r>
            <a:r>
              <a:rPr lang="en-US" sz="1200" dirty="0">
                <a:solidFill>
                  <a:schemeClr val="bg1"/>
                </a:solidFill>
              </a:rPr>
              <a:t>&lt; </a:t>
            </a:r>
            <a:r>
              <a:rPr lang="en-US" sz="1200" dirty="0" err="1">
                <a:solidFill>
                  <a:schemeClr val="bg1"/>
                </a:solidFill>
              </a:rPr>
              <a:t>TImageType</a:t>
            </a:r>
            <a:r>
              <a:rPr lang="en-US" sz="1200" dirty="0">
                <a:solidFill>
                  <a:schemeClr val="bg1"/>
                </a:solidFill>
              </a:rPr>
              <a:t> &gt; </a:t>
            </a:r>
            <a:r>
              <a:rPr lang="en-US" sz="1200" dirty="0" err="1">
                <a:solidFill>
                  <a:schemeClr val="bg1"/>
                </a:solidFill>
              </a:rPr>
              <a:t>WriterType</a:t>
            </a:r>
            <a:r>
              <a:rPr lang="en-US" sz="1200" dirty="0">
                <a:solidFill>
                  <a:schemeClr val="bg1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200" dirty="0" err="1">
                <a:solidFill>
                  <a:schemeClr val="bg1"/>
                </a:solidFill>
              </a:rPr>
              <a:t>typename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WriterType</a:t>
            </a:r>
            <a:r>
              <a:rPr lang="en-US" sz="1200" dirty="0">
                <a:solidFill>
                  <a:schemeClr val="bg1"/>
                </a:solidFill>
              </a:rPr>
              <a:t>::Pointer writer = </a:t>
            </a:r>
            <a:r>
              <a:rPr lang="en-US" sz="1200" dirty="0" err="1">
                <a:solidFill>
                  <a:schemeClr val="bg1"/>
                </a:solidFill>
              </a:rPr>
              <a:t>WriterType</a:t>
            </a:r>
            <a:r>
              <a:rPr lang="en-US" sz="1200" dirty="0">
                <a:solidFill>
                  <a:schemeClr val="bg1"/>
                </a:solidFill>
              </a:rPr>
              <a:t>::New();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writer-&gt;</a:t>
            </a:r>
            <a:r>
              <a:rPr lang="en-US" sz="1200" dirty="0" err="1">
                <a:solidFill>
                  <a:schemeClr val="bg1"/>
                </a:solidFill>
              </a:rPr>
              <a:t>SetFileName</a:t>
            </a:r>
            <a:r>
              <a:rPr lang="en-US" sz="1200" dirty="0">
                <a:solidFill>
                  <a:schemeClr val="bg1"/>
                </a:solidFill>
              </a:rPr>
              <a:t>( </a:t>
            </a:r>
            <a:r>
              <a:rPr lang="en-US" sz="1200" dirty="0" err="1">
                <a:solidFill>
                  <a:schemeClr val="bg1"/>
                </a:solidFill>
              </a:rPr>
              <a:t>outputFileName</a:t>
            </a:r>
            <a:r>
              <a:rPr lang="en-US" sz="1200" dirty="0">
                <a:solidFill>
                  <a:schemeClr val="bg1"/>
                </a:solidFill>
              </a:rPr>
              <a:t> );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writer-&gt;</a:t>
            </a:r>
            <a:r>
              <a:rPr lang="en-US" sz="1200" dirty="0" err="1">
                <a:solidFill>
                  <a:schemeClr val="bg1"/>
                </a:solidFill>
              </a:rPr>
              <a:t>SetInput</a:t>
            </a:r>
            <a:r>
              <a:rPr lang="en-US" sz="1200" dirty="0">
                <a:solidFill>
                  <a:schemeClr val="bg1"/>
                </a:solidFill>
              </a:rPr>
              <a:t>( </a:t>
            </a:r>
            <a:r>
              <a:rPr lang="en-US" sz="1200" dirty="0" err="1">
                <a:solidFill>
                  <a:schemeClr val="bg1"/>
                </a:solidFill>
              </a:rPr>
              <a:t>resampler</a:t>
            </a:r>
            <a:r>
              <a:rPr lang="en-US" sz="1200" dirty="0">
                <a:solidFill>
                  <a:schemeClr val="bg1"/>
                </a:solidFill>
              </a:rPr>
              <a:t>-&gt;</a:t>
            </a:r>
            <a:r>
              <a:rPr lang="en-US" sz="1200" dirty="0" err="1">
                <a:solidFill>
                  <a:schemeClr val="bg1"/>
                </a:solidFill>
              </a:rPr>
              <a:t>GetOutput</a:t>
            </a:r>
            <a:r>
              <a:rPr lang="en-US" sz="1200" dirty="0">
                <a:solidFill>
                  <a:schemeClr val="bg1"/>
                </a:solidFill>
              </a:rPr>
              <a:t>() );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writer-&gt;Update();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1200" dirty="0"/>
              <a:t>Initialize the </a:t>
            </a:r>
            <a:r>
              <a:rPr lang="en-US" sz="1200" dirty="0" err="1"/>
              <a:t>itk</a:t>
            </a:r>
            <a:r>
              <a:rPr lang="en-US" sz="1200" dirty="0"/>
              <a:t>::</a:t>
            </a:r>
            <a:r>
              <a:rPr lang="en-US" sz="1200" b="1" dirty="0" err="1">
                <a:solidFill>
                  <a:srgbClr val="22337C"/>
                </a:solidFill>
              </a:rPr>
              <a:t>ResampleImageFilter</a:t>
            </a:r>
            <a:r>
              <a:rPr lang="en-US" sz="1200" dirty="0">
                <a:solidFill>
                  <a:srgbClr val="22337C"/>
                </a:solidFill>
              </a:rPr>
              <a:t> </a:t>
            </a:r>
            <a:r>
              <a:rPr lang="en-US" sz="1200" baseline="30000" dirty="0"/>
              <a:t>[7]</a:t>
            </a:r>
            <a:r>
              <a:rPr lang="en-US" sz="1200" dirty="0"/>
              <a:t> class, which applies the output orientation obtained by the </a:t>
            </a:r>
            <a:r>
              <a:rPr lang="en-US" sz="1200" b="1" dirty="0">
                <a:solidFill>
                  <a:srgbClr val="22337C"/>
                </a:solidFill>
              </a:rPr>
              <a:t>registration</a:t>
            </a:r>
            <a:r>
              <a:rPr lang="en-US" sz="1200" dirty="0"/>
              <a:t> class to the moving image.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[7] http://www.itk.org/Doxygen/html/classitk_1_1ResampleImageFilter.html</a:t>
            </a:r>
          </a:p>
        </p:txBody>
      </p:sp>
    </p:spTree>
    <p:extLst>
      <p:ext uri="{BB962C8B-B14F-4D97-AF65-F5344CB8AC3E}">
        <p14:creationId xmlns:p14="http://schemas.microsoft.com/office/powerpoint/2010/main" val="25105805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1200" dirty="0" err="1">
                <a:solidFill>
                  <a:schemeClr val="bg1"/>
                </a:solidFill>
              </a:rPr>
              <a:t>typedef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itk</a:t>
            </a:r>
            <a:r>
              <a:rPr lang="en-US" sz="1200" dirty="0">
                <a:solidFill>
                  <a:schemeClr val="bg1"/>
                </a:solidFill>
              </a:rPr>
              <a:t>::</a:t>
            </a:r>
            <a:r>
              <a:rPr lang="en-US" sz="1200" dirty="0" err="1">
                <a:solidFill>
                  <a:schemeClr val="bg1"/>
                </a:solidFill>
              </a:rPr>
              <a:t>ResampleImageFilter</a:t>
            </a:r>
            <a:r>
              <a:rPr lang="en-US" sz="1200" dirty="0">
                <a:solidFill>
                  <a:schemeClr val="bg1"/>
                </a:solidFill>
              </a:rPr>
              <a:t>&lt; </a:t>
            </a:r>
            <a:r>
              <a:rPr lang="en-US" sz="1200" dirty="0" err="1">
                <a:solidFill>
                  <a:schemeClr val="bg1"/>
                </a:solidFill>
              </a:rPr>
              <a:t>TImageType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TImageType</a:t>
            </a:r>
            <a:r>
              <a:rPr lang="en-US" sz="1200" dirty="0">
                <a:solidFill>
                  <a:schemeClr val="bg1"/>
                </a:solidFill>
              </a:rPr>
              <a:t> &gt; </a:t>
            </a:r>
            <a:r>
              <a:rPr lang="en-US" sz="1200" dirty="0" err="1">
                <a:solidFill>
                  <a:schemeClr val="bg1"/>
                </a:solidFill>
              </a:rPr>
              <a:t>ResampleFilterType</a:t>
            </a:r>
            <a:r>
              <a:rPr lang="en-US" sz="1200" dirty="0">
                <a:solidFill>
                  <a:schemeClr val="bg1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200" dirty="0" err="1">
                <a:solidFill>
                  <a:schemeClr val="bg1"/>
                </a:solidFill>
              </a:rPr>
              <a:t>typename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ResampleFilterType</a:t>
            </a:r>
            <a:r>
              <a:rPr lang="en-US" sz="1200" dirty="0">
                <a:solidFill>
                  <a:schemeClr val="bg1"/>
                </a:solidFill>
              </a:rPr>
              <a:t>::Pointer </a:t>
            </a:r>
            <a:r>
              <a:rPr lang="en-US" sz="1200" dirty="0" err="1">
                <a:solidFill>
                  <a:schemeClr val="bg1"/>
                </a:solidFill>
              </a:rPr>
              <a:t>resampler</a:t>
            </a:r>
            <a:r>
              <a:rPr lang="en-US" sz="1200" dirty="0">
                <a:solidFill>
                  <a:schemeClr val="bg1"/>
                </a:solidFill>
              </a:rPr>
              <a:t> = </a:t>
            </a:r>
            <a:r>
              <a:rPr lang="en-US" sz="1200" dirty="0" err="1">
                <a:solidFill>
                  <a:schemeClr val="bg1"/>
                </a:solidFill>
              </a:rPr>
              <a:t>ResampleFilterType</a:t>
            </a:r>
            <a:r>
              <a:rPr lang="en-US" sz="1200" dirty="0">
                <a:solidFill>
                  <a:schemeClr val="bg1"/>
                </a:solidFill>
              </a:rPr>
              <a:t>::New();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1200" dirty="0" err="1"/>
              <a:t>resampler</a:t>
            </a:r>
            <a:r>
              <a:rPr lang="en-US" sz="1200" dirty="0"/>
              <a:t>-&gt;</a:t>
            </a:r>
            <a:r>
              <a:rPr lang="en-US" sz="1200" dirty="0" err="1">
                <a:solidFill>
                  <a:srgbClr val="00B050"/>
                </a:solidFill>
              </a:rPr>
              <a:t>SetInput</a:t>
            </a:r>
            <a:r>
              <a:rPr lang="en-US" sz="1200" dirty="0"/>
              <a:t>( </a:t>
            </a:r>
            <a:r>
              <a:rPr lang="en-US" sz="1200" dirty="0" err="1"/>
              <a:t>movingImage</a:t>
            </a:r>
            <a:r>
              <a:rPr lang="en-US" sz="1200" dirty="0"/>
              <a:t> );</a:t>
            </a:r>
          </a:p>
          <a:p>
            <a:pPr marL="0" indent="0">
              <a:buNone/>
            </a:pPr>
            <a:r>
              <a:rPr lang="en-US" sz="1200" dirty="0" err="1"/>
              <a:t>resampler</a:t>
            </a:r>
            <a:r>
              <a:rPr lang="en-US" sz="1200" dirty="0"/>
              <a:t>-&gt;</a:t>
            </a:r>
            <a:r>
              <a:rPr lang="en-US" sz="1200" dirty="0" err="1">
                <a:solidFill>
                  <a:srgbClr val="00B050"/>
                </a:solidFill>
              </a:rPr>
              <a:t>SetTransform</a:t>
            </a:r>
            <a:r>
              <a:rPr lang="en-US" sz="1200" dirty="0"/>
              <a:t>( registration-&gt;</a:t>
            </a:r>
            <a:r>
              <a:rPr lang="en-US" sz="1200" dirty="0" err="1">
                <a:solidFill>
                  <a:srgbClr val="00B050"/>
                </a:solidFill>
              </a:rPr>
              <a:t>GetOutput</a:t>
            </a:r>
            <a:r>
              <a:rPr lang="en-US" sz="1200" dirty="0"/>
              <a:t>()-&gt;</a:t>
            </a:r>
            <a:r>
              <a:rPr lang="en-US" sz="1200" dirty="0">
                <a:solidFill>
                  <a:srgbClr val="00B050"/>
                </a:solidFill>
              </a:rPr>
              <a:t>Get</a:t>
            </a:r>
            <a:r>
              <a:rPr lang="en-US" sz="1200" dirty="0"/>
              <a:t>() );</a:t>
            </a:r>
          </a:p>
          <a:p>
            <a:pPr marL="0" indent="0">
              <a:buNone/>
            </a:pPr>
            <a:r>
              <a:rPr lang="en-US" sz="1200" dirty="0" err="1"/>
              <a:t>resampler</a:t>
            </a:r>
            <a:r>
              <a:rPr lang="en-US" sz="1200" dirty="0"/>
              <a:t>-&gt;</a:t>
            </a:r>
            <a:r>
              <a:rPr lang="en-US" sz="1200" dirty="0" err="1">
                <a:solidFill>
                  <a:srgbClr val="00B050"/>
                </a:solidFill>
              </a:rPr>
              <a:t>SetSize</a:t>
            </a:r>
            <a:r>
              <a:rPr lang="en-US" sz="1200" dirty="0"/>
              <a:t>( </a:t>
            </a:r>
            <a:r>
              <a:rPr lang="en-US" sz="1200" dirty="0" err="1"/>
              <a:t>movingImage</a:t>
            </a:r>
            <a:r>
              <a:rPr lang="en-US" sz="1200" dirty="0"/>
              <a:t>-&gt;</a:t>
            </a:r>
            <a:r>
              <a:rPr lang="en-US" sz="1200" dirty="0" err="1">
                <a:solidFill>
                  <a:srgbClr val="00B050"/>
                </a:solidFill>
              </a:rPr>
              <a:t>GetLargestPossibleRegion</a:t>
            </a:r>
            <a:r>
              <a:rPr lang="en-US" sz="1200" dirty="0"/>
              <a:t>().</a:t>
            </a:r>
            <a:r>
              <a:rPr lang="en-US" sz="1200" dirty="0" err="1">
                <a:solidFill>
                  <a:srgbClr val="00B050"/>
                </a:solidFill>
              </a:rPr>
              <a:t>GetSize</a:t>
            </a:r>
            <a:r>
              <a:rPr lang="en-US" sz="1200" dirty="0"/>
              <a:t>() );</a:t>
            </a:r>
          </a:p>
          <a:p>
            <a:pPr marL="0" indent="0">
              <a:buNone/>
            </a:pPr>
            <a:r>
              <a:rPr lang="en-US" sz="1200" dirty="0" err="1"/>
              <a:t>resampler</a:t>
            </a:r>
            <a:r>
              <a:rPr lang="en-US" sz="1200" dirty="0"/>
              <a:t>-&gt;</a:t>
            </a:r>
            <a:r>
              <a:rPr lang="en-US" sz="1200" dirty="0" err="1">
                <a:solidFill>
                  <a:srgbClr val="00B050"/>
                </a:solidFill>
              </a:rPr>
              <a:t>SetOutputOrigin</a:t>
            </a:r>
            <a:r>
              <a:rPr lang="en-US" sz="1200" dirty="0"/>
              <a:t>( </a:t>
            </a:r>
            <a:r>
              <a:rPr lang="en-US" sz="1200" dirty="0" err="1"/>
              <a:t>movingImage</a:t>
            </a:r>
            <a:r>
              <a:rPr lang="en-US" sz="1200" dirty="0"/>
              <a:t>-&gt;</a:t>
            </a:r>
            <a:r>
              <a:rPr lang="en-US" sz="1200" dirty="0" err="1">
                <a:solidFill>
                  <a:srgbClr val="00B050"/>
                </a:solidFill>
              </a:rPr>
              <a:t>GetOrigin</a:t>
            </a:r>
            <a:r>
              <a:rPr lang="en-US" sz="1200" dirty="0"/>
              <a:t>() );</a:t>
            </a:r>
          </a:p>
          <a:p>
            <a:pPr marL="0" indent="0">
              <a:buNone/>
            </a:pPr>
            <a:r>
              <a:rPr lang="en-US" sz="1200" dirty="0" err="1"/>
              <a:t>resampler</a:t>
            </a:r>
            <a:r>
              <a:rPr lang="en-US" sz="1200" dirty="0"/>
              <a:t>-&gt;</a:t>
            </a:r>
            <a:r>
              <a:rPr lang="en-US" sz="1200" dirty="0" err="1">
                <a:solidFill>
                  <a:srgbClr val="00B050"/>
                </a:solidFill>
              </a:rPr>
              <a:t>SetOutputSpacing</a:t>
            </a:r>
            <a:r>
              <a:rPr lang="en-US" sz="1200" dirty="0"/>
              <a:t>( </a:t>
            </a:r>
            <a:r>
              <a:rPr lang="en-US" sz="1200" dirty="0" err="1"/>
              <a:t>movingImage</a:t>
            </a:r>
            <a:r>
              <a:rPr lang="en-US" sz="1200" dirty="0"/>
              <a:t>-&gt;</a:t>
            </a:r>
            <a:r>
              <a:rPr lang="en-US" sz="1200" dirty="0" err="1">
                <a:solidFill>
                  <a:srgbClr val="00B050"/>
                </a:solidFill>
              </a:rPr>
              <a:t>GetSpacing</a:t>
            </a:r>
            <a:r>
              <a:rPr lang="en-US" sz="1200" dirty="0"/>
              <a:t>());</a:t>
            </a:r>
          </a:p>
          <a:p>
            <a:pPr marL="0" indent="0">
              <a:buNone/>
            </a:pPr>
            <a:r>
              <a:rPr lang="en-US" sz="1200" dirty="0" err="1"/>
              <a:t>resampler</a:t>
            </a:r>
            <a:r>
              <a:rPr lang="en-US" sz="1200" dirty="0"/>
              <a:t>-&gt;</a:t>
            </a:r>
            <a:r>
              <a:rPr lang="en-US" sz="1200" dirty="0" err="1">
                <a:solidFill>
                  <a:srgbClr val="00B050"/>
                </a:solidFill>
              </a:rPr>
              <a:t>SetOutputDirection</a:t>
            </a:r>
            <a:r>
              <a:rPr lang="en-US" sz="1200" dirty="0"/>
              <a:t>( </a:t>
            </a:r>
            <a:r>
              <a:rPr lang="en-US" sz="1200" dirty="0" err="1"/>
              <a:t>movingImage</a:t>
            </a:r>
            <a:r>
              <a:rPr lang="en-US" sz="1200" dirty="0"/>
              <a:t>-&gt;</a:t>
            </a:r>
            <a:r>
              <a:rPr lang="en-US" sz="1200" dirty="0" err="1">
                <a:solidFill>
                  <a:srgbClr val="00B050"/>
                </a:solidFill>
              </a:rPr>
              <a:t>GetDirection</a:t>
            </a:r>
            <a:r>
              <a:rPr lang="en-US" sz="1200" dirty="0"/>
              <a:t>() );</a:t>
            </a:r>
          </a:p>
          <a:p>
            <a:pPr marL="0" indent="0">
              <a:buNone/>
            </a:pPr>
            <a:r>
              <a:rPr lang="en-US" sz="1200" dirty="0" err="1"/>
              <a:t>resampler</a:t>
            </a:r>
            <a:r>
              <a:rPr lang="en-US" sz="1200" dirty="0"/>
              <a:t>-&gt;</a:t>
            </a:r>
            <a:r>
              <a:rPr lang="en-US" sz="1200" dirty="0" err="1">
                <a:solidFill>
                  <a:srgbClr val="00B050"/>
                </a:solidFill>
              </a:rPr>
              <a:t>SetDefaultPixelValue</a:t>
            </a:r>
            <a:r>
              <a:rPr lang="en-US" sz="1200" dirty="0"/>
              <a:t>( 0 );</a:t>
            </a:r>
          </a:p>
          <a:p>
            <a:pPr marL="0" indent="0">
              <a:buNone/>
            </a:pPr>
            <a:r>
              <a:rPr lang="en-US" sz="1200" dirty="0" err="1"/>
              <a:t>resampler</a:t>
            </a:r>
            <a:r>
              <a:rPr lang="en-US" sz="1200" dirty="0"/>
              <a:t>-&gt;</a:t>
            </a:r>
            <a:r>
              <a:rPr lang="en-US" sz="1200" dirty="0" err="1">
                <a:solidFill>
                  <a:srgbClr val="00B050"/>
                </a:solidFill>
              </a:rPr>
              <a:t>SetInterpolator</a:t>
            </a:r>
            <a:r>
              <a:rPr lang="en-US" sz="1200" dirty="0"/>
              <a:t>( interpolator );</a:t>
            </a:r>
            <a:endParaRPr lang="en-US" sz="12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1200" dirty="0" err="1">
                <a:solidFill>
                  <a:schemeClr val="bg1"/>
                </a:solidFill>
              </a:rPr>
              <a:t>resampler</a:t>
            </a:r>
            <a:r>
              <a:rPr lang="en-US" sz="1200" dirty="0">
                <a:solidFill>
                  <a:schemeClr val="bg1"/>
                </a:solidFill>
              </a:rPr>
              <a:t>-&gt;Update();</a:t>
            </a:r>
          </a:p>
          <a:p>
            <a:pPr marL="0" indent="0">
              <a:buNone/>
            </a:pPr>
            <a:r>
              <a:rPr lang="en-US" sz="1200" dirty="0" err="1">
                <a:solidFill>
                  <a:schemeClr val="bg1"/>
                </a:solidFill>
              </a:rPr>
              <a:t>typedef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itk</a:t>
            </a:r>
            <a:r>
              <a:rPr lang="en-US" sz="1200" dirty="0">
                <a:solidFill>
                  <a:schemeClr val="bg1"/>
                </a:solidFill>
              </a:rPr>
              <a:t>::</a:t>
            </a:r>
            <a:r>
              <a:rPr lang="en-US" sz="1200" dirty="0" err="1">
                <a:solidFill>
                  <a:schemeClr val="bg1"/>
                </a:solidFill>
              </a:rPr>
              <a:t>ImageFileWriter</a:t>
            </a:r>
            <a:r>
              <a:rPr lang="en-US" sz="1200" dirty="0">
                <a:solidFill>
                  <a:schemeClr val="bg1"/>
                </a:solidFill>
              </a:rPr>
              <a:t>&lt; </a:t>
            </a:r>
            <a:r>
              <a:rPr lang="en-US" sz="1200" dirty="0" err="1">
                <a:solidFill>
                  <a:schemeClr val="bg1"/>
                </a:solidFill>
              </a:rPr>
              <a:t>TImageType</a:t>
            </a:r>
            <a:r>
              <a:rPr lang="en-US" sz="1200" dirty="0">
                <a:solidFill>
                  <a:schemeClr val="bg1"/>
                </a:solidFill>
              </a:rPr>
              <a:t> &gt; </a:t>
            </a:r>
            <a:r>
              <a:rPr lang="en-US" sz="1200" dirty="0" err="1">
                <a:solidFill>
                  <a:schemeClr val="bg1"/>
                </a:solidFill>
              </a:rPr>
              <a:t>WriterType</a:t>
            </a:r>
            <a:r>
              <a:rPr lang="en-US" sz="1200" dirty="0">
                <a:solidFill>
                  <a:schemeClr val="bg1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200" dirty="0" err="1">
                <a:solidFill>
                  <a:schemeClr val="bg1"/>
                </a:solidFill>
              </a:rPr>
              <a:t>typename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WriterType</a:t>
            </a:r>
            <a:r>
              <a:rPr lang="en-US" sz="1200" dirty="0">
                <a:solidFill>
                  <a:schemeClr val="bg1"/>
                </a:solidFill>
              </a:rPr>
              <a:t>::Pointer writer = </a:t>
            </a:r>
            <a:r>
              <a:rPr lang="en-US" sz="1200" dirty="0" err="1">
                <a:solidFill>
                  <a:schemeClr val="bg1"/>
                </a:solidFill>
              </a:rPr>
              <a:t>WriterType</a:t>
            </a:r>
            <a:r>
              <a:rPr lang="en-US" sz="1200" dirty="0">
                <a:solidFill>
                  <a:schemeClr val="bg1"/>
                </a:solidFill>
              </a:rPr>
              <a:t>::New();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writer-&gt;</a:t>
            </a:r>
            <a:r>
              <a:rPr lang="en-US" sz="1200" dirty="0" err="1">
                <a:solidFill>
                  <a:schemeClr val="bg1"/>
                </a:solidFill>
              </a:rPr>
              <a:t>SetFileName</a:t>
            </a:r>
            <a:r>
              <a:rPr lang="en-US" sz="1200" dirty="0">
                <a:solidFill>
                  <a:schemeClr val="bg1"/>
                </a:solidFill>
              </a:rPr>
              <a:t>( </a:t>
            </a:r>
            <a:r>
              <a:rPr lang="en-US" sz="1200" dirty="0" err="1">
                <a:solidFill>
                  <a:schemeClr val="bg1"/>
                </a:solidFill>
              </a:rPr>
              <a:t>outputFileName</a:t>
            </a:r>
            <a:r>
              <a:rPr lang="en-US" sz="1200" dirty="0">
                <a:solidFill>
                  <a:schemeClr val="bg1"/>
                </a:solidFill>
              </a:rPr>
              <a:t> );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writer-&gt;</a:t>
            </a:r>
            <a:r>
              <a:rPr lang="en-US" sz="1200" dirty="0" err="1">
                <a:solidFill>
                  <a:schemeClr val="bg1"/>
                </a:solidFill>
              </a:rPr>
              <a:t>SetInput</a:t>
            </a:r>
            <a:r>
              <a:rPr lang="en-US" sz="1200" dirty="0">
                <a:solidFill>
                  <a:schemeClr val="bg1"/>
                </a:solidFill>
              </a:rPr>
              <a:t>( </a:t>
            </a:r>
            <a:r>
              <a:rPr lang="en-US" sz="1200" dirty="0" err="1">
                <a:solidFill>
                  <a:schemeClr val="bg1"/>
                </a:solidFill>
              </a:rPr>
              <a:t>resampler</a:t>
            </a:r>
            <a:r>
              <a:rPr lang="en-US" sz="1200" dirty="0">
                <a:solidFill>
                  <a:schemeClr val="bg1"/>
                </a:solidFill>
              </a:rPr>
              <a:t>-&gt;</a:t>
            </a:r>
            <a:r>
              <a:rPr lang="en-US" sz="1200" dirty="0" err="1">
                <a:solidFill>
                  <a:schemeClr val="bg1"/>
                </a:solidFill>
              </a:rPr>
              <a:t>GetOutput</a:t>
            </a:r>
            <a:r>
              <a:rPr lang="en-US" sz="1200" dirty="0">
                <a:solidFill>
                  <a:schemeClr val="bg1"/>
                </a:solidFill>
              </a:rPr>
              <a:t>() );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writer-&gt;Update();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1200" dirty="0"/>
              <a:t>Sets the </a:t>
            </a:r>
            <a:r>
              <a:rPr lang="en-US" sz="1200" b="1" dirty="0">
                <a:solidFill>
                  <a:srgbClr val="22337C"/>
                </a:solidFill>
              </a:rPr>
              <a:t>input </a:t>
            </a:r>
            <a:r>
              <a:rPr lang="en-US" sz="1200" dirty="0"/>
              <a:t>(the moving image), </a:t>
            </a:r>
            <a:r>
              <a:rPr lang="en-US" sz="1200" b="1" dirty="0">
                <a:solidFill>
                  <a:srgbClr val="22337C"/>
                </a:solidFill>
              </a:rPr>
              <a:t>new transform</a:t>
            </a:r>
            <a:r>
              <a:rPr lang="en-US" sz="1200" dirty="0"/>
              <a:t>, </a:t>
            </a:r>
            <a:r>
              <a:rPr lang="en-US" sz="1200" b="1" dirty="0">
                <a:solidFill>
                  <a:srgbClr val="22337C"/>
                </a:solidFill>
              </a:rPr>
              <a:t>size</a:t>
            </a:r>
            <a:r>
              <a:rPr lang="en-US" sz="1200" dirty="0"/>
              <a:t>, image parameters (</a:t>
            </a:r>
            <a:r>
              <a:rPr lang="en-US" sz="1200" b="1" dirty="0">
                <a:solidFill>
                  <a:srgbClr val="22337C"/>
                </a:solidFill>
              </a:rPr>
              <a:t>origin</a:t>
            </a:r>
            <a:r>
              <a:rPr lang="en-US" sz="1200" dirty="0"/>
              <a:t>, </a:t>
            </a:r>
            <a:r>
              <a:rPr lang="en-US" sz="1200" b="1" dirty="0">
                <a:solidFill>
                  <a:srgbClr val="22337C"/>
                </a:solidFill>
              </a:rPr>
              <a:t>spacing</a:t>
            </a:r>
            <a:r>
              <a:rPr lang="en-US" sz="1200" dirty="0"/>
              <a:t>, </a:t>
            </a:r>
            <a:r>
              <a:rPr lang="en-US" sz="1200" b="1" dirty="0">
                <a:solidFill>
                  <a:srgbClr val="22337C"/>
                </a:solidFill>
              </a:rPr>
              <a:t>direction</a:t>
            </a:r>
            <a:r>
              <a:rPr lang="en-US" sz="1200" dirty="0"/>
              <a:t>, </a:t>
            </a:r>
            <a:r>
              <a:rPr lang="en-US" sz="1200" b="1" dirty="0">
                <a:solidFill>
                  <a:srgbClr val="22337C"/>
                </a:solidFill>
              </a:rPr>
              <a:t>default value</a:t>
            </a:r>
            <a:r>
              <a:rPr lang="en-US" sz="1200" dirty="0"/>
              <a:t>) and interpolator for the </a:t>
            </a:r>
            <a:r>
              <a:rPr lang="en-US" sz="1200" b="1" dirty="0" err="1">
                <a:solidFill>
                  <a:srgbClr val="22337C"/>
                </a:solidFill>
              </a:rPr>
              <a:t>resampler</a:t>
            </a:r>
            <a:r>
              <a:rPr lang="en-US" sz="1200" dirty="0">
                <a:solidFill>
                  <a:srgbClr val="22337C"/>
                </a:solidFill>
              </a:rPr>
              <a:t> </a:t>
            </a:r>
            <a:r>
              <a:rPr lang="en-US" sz="1200" dirty="0"/>
              <a:t>class.</a:t>
            </a:r>
          </a:p>
        </p:txBody>
      </p:sp>
    </p:spTree>
    <p:extLst>
      <p:ext uri="{BB962C8B-B14F-4D97-AF65-F5344CB8AC3E}">
        <p14:creationId xmlns:p14="http://schemas.microsoft.com/office/powerpoint/2010/main" val="29577272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1200" dirty="0" err="1">
                <a:solidFill>
                  <a:schemeClr val="bg1"/>
                </a:solidFill>
              </a:rPr>
              <a:t>typedef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itk</a:t>
            </a:r>
            <a:r>
              <a:rPr lang="en-US" sz="1200" dirty="0">
                <a:solidFill>
                  <a:schemeClr val="bg1"/>
                </a:solidFill>
              </a:rPr>
              <a:t>::</a:t>
            </a:r>
            <a:r>
              <a:rPr lang="en-US" sz="1200" dirty="0" err="1">
                <a:solidFill>
                  <a:schemeClr val="bg1"/>
                </a:solidFill>
              </a:rPr>
              <a:t>ResampleImageFilter</a:t>
            </a:r>
            <a:r>
              <a:rPr lang="en-US" sz="1200" dirty="0">
                <a:solidFill>
                  <a:schemeClr val="bg1"/>
                </a:solidFill>
              </a:rPr>
              <a:t>&lt; </a:t>
            </a:r>
            <a:r>
              <a:rPr lang="en-US" sz="1200" dirty="0" err="1">
                <a:solidFill>
                  <a:schemeClr val="bg1"/>
                </a:solidFill>
              </a:rPr>
              <a:t>TImageType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TImageType</a:t>
            </a:r>
            <a:r>
              <a:rPr lang="en-US" sz="1200" dirty="0">
                <a:solidFill>
                  <a:schemeClr val="bg1"/>
                </a:solidFill>
              </a:rPr>
              <a:t> &gt; </a:t>
            </a:r>
            <a:r>
              <a:rPr lang="en-US" sz="1200" dirty="0" err="1">
                <a:solidFill>
                  <a:schemeClr val="bg1"/>
                </a:solidFill>
              </a:rPr>
              <a:t>ResampleFilterType</a:t>
            </a:r>
            <a:r>
              <a:rPr lang="en-US" sz="1200" dirty="0">
                <a:solidFill>
                  <a:schemeClr val="bg1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200" dirty="0" err="1">
                <a:solidFill>
                  <a:schemeClr val="bg1"/>
                </a:solidFill>
              </a:rPr>
              <a:t>typename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ResampleFilterType</a:t>
            </a:r>
            <a:r>
              <a:rPr lang="en-US" sz="1200" dirty="0">
                <a:solidFill>
                  <a:schemeClr val="bg1"/>
                </a:solidFill>
              </a:rPr>
              <a:t>::Pointer </a:t>
            </a:r>
            <a:r>
              <a:rPr lang="en-US" sz="1200" dirty="0" err="1">
                <a:solidFill>
                  <a:schemeClr val="bg1"/>
                </a:solidFill>
              </a:rPr>
              <a:t>resampler</a:t>
            </a:r>
            <a:r>
              <a:rPr lang="en-US" sz="1200" dirty="0">
                <a:solidFill>
                  <a:schemeClr val="bg1"/>
                </a:solidFill>
              </a:rPr>
              <a:t> = </a:t>
            </a:r>
            <a:r>
              <a:rPr lang="en-US" sz="1200" dirty="0" err="1">
                <a:solidFill>
                  <a:schemeClr val="bg1"/>
                </a:solidFill>
              </a:rPr>
              <a:t>ResampleFilterType</a:t>
            </a:r>
            <a:r>
              <a:rPr lang="en-US" sz="1200" dirty="0">
                <a:solidFill>
                  <a:schemeClr val="bg1"/>
                </a:solidFill>
              </a:rPr>
              <a:t>::New();</a:t>
            </a:r>
          </a:p>
          <a:p>
            <a:pPr marL="0" indent="0">
              <a:buNone/>
            </a:pPr>
            <a:endParaRPr lang="en-US" sz="12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1200" dirty="0" err="1">
                <a:solidFill>
                  <a:schemeClr val="bg1"/>
                </a:solidFill>
              </a:rPr>
              <a:t>resampler</a:t>
            </a:r>
            <a:r>
              <a:rPr lang="en-US" sz="1200" dirty="0">
                <a:solidFill>
                  <a:schemeClr val="bg1"/>
                </a:solidFill>
              </a:rPr>
              <a:t>-&gt;</a:t>
            </a:r>
            <a:r>
              <a:rPr lang="en-US" sz="1200" dirty="0" err="1">
                <a:solidFill>
                  <a:schemeClr val="bg1"/>
                </a:solidFill>
              </a:rPr>
              <a:t>SetInput</a:t>
            </a:r>
            <a:r>
              <a:rPr lang="en-US" sz="1200" dirty="0">
                <a:solidFill>
                  <a:schemeClr val="bg1"/>
                </a:solidFill>
              </a:rPr>
              <a:t>( </a:t>
            </a:r>
            <a:r>
              <a:rPr lang="en-US" sz="1200" dirty="0" err="1">
                <a:solidFill>
                  <a:schemeClr val="bg1"/>
                </a:solidFill>
              </a:rPr>
              <a:t>movingImage</a:t>
            </a:r>
            <a:r>
              <a:rPr lang="en-US" sz="1200" dirty="0">
                <a:solidFill>
                  <a:schemeClr val="bg1"/>
                </a:solidFill>
              </a:rPr>
              <a:t> );</a:t>
            </a:r>
          </a:p>
          <a:p>
            <a:pPr marL="0" indent="0">
              <a:buNone/>
            </a:pPr>
            <a:r>
              <a:rPr lang="en-US" sz="1200" dirty="0" err="1">
                <a:solidFill>
                  <a:schemeClr val="bg1"/>
                </a:solidFill>
              </a:rPr>
              <a:t>resampler</a:t>
            </a:r>
            <a:r>
              <a:rPr lang="en-US" sz="1200" dirty="0">
                <a:solidFill>
                  <a:schemeClr val="bg1"/>
                </a:solidFill>
              </a:rPr>
              <a:t>-&gt;</a:t>
            </a:r>
            <a:r>
              <a:rPr lang="en-US" sz="1200" dirty="0" err="1">
                <a:solidFill>
                  <a:schemeClr val="bg1"/>
                </a:solidFill>
              </a:rPr>
              <a:t>SetTransform</a:t>
            </a:r>
            <a:r>
              <a:rPr lang="en-US" sz="1200" dirty="0">
                <a:solidFill>
                  <a:schemeClr val="bg1"/>
                </a:solidFill>
              </a:rPr>
              <a:t>( registration-&gt;</a:t>
            </a:r>
            <a:r>
              <a:rPr lang="en-US" sz="1200" dirty="0" err="1">
                <a:solidFill>
                  <a:schemeClr val="bg1"/>
                </a:solidFill>
              </a:rPr>
              <a:t>GetOutput</a:t>
            </a:r>
            <a:r>
              <a:rPr lang="en-US" sz="1200" dirty="0">
                <a:solidFill>
                  <a:schemeClr val="bg1"/>
                </a:solidFill>
              </a:rPr>
              <a:t>()-&gt;Get() );</a:t>
            </a:r>
          </a:p>
          <a:p>
            <a:pPr marL="0" indent="0">
              <a:buNone/>
            </a:pPr>
            <a:r>
              <a:rPr lang="en-US" sz="1200" dirty="0" err="1">
                <a:solidFill>
                  <a:schemeClr val="bg1"/>
                </a:solidFill>
              </a:rPr>
              <a:t>resampler</a:t>
            </a:r>
            <a:r>
              <a:rPr lang="en-US" sz="1200" dirty="0">
                <a:solidFill>
                  <a:schemeClr val="bg1"/>
                </a:solidFill>
              </a:rPr>
              <a:t>-&gt;</a:t>
            </a:r>
            <a:r>
              <a:rPr lang="en-US" sz="1200" dirty="0" err="1">
                <a:solidFill>
                  <a:schemeClr val="bg1"/>
                </a:solidFill>
              </a:rPr>
              <a:t>SetSize</a:t>
            </a:r>
            <a:r>
              <a:rPr lang="en-US" sz="1200" dirty="0">
                <a:solidFill>
                  <a:schemeClr val="bg1"/>
                </a:solidFill>
              </a:rPr>
              <a:t>( </a:t>
            </a:r>
            <a:r>
              <a:rPr lang="en-US" sz="1200" dirty="0" err="1">
                <a:solidFill>
                  <a:schemeClr val="bg1"/>
                </a:solidFill>
              </a:rPr>
              <a:t>movingImage</a:t>
            </a:r>
            <a:r>
              <a:rPr lang="en-US" sz="1200" dirty="0">
                <a:solidFill>
                  <a:schemeClr val="bg1"/>
                </a:solidFill>
              </a:rPr>
              <a:t>-&gt;</a:t>
            </a:r>
            <a:r>
              <a:rPr lang="en-US" sz="1200" dirty="0" err="1">
                <a:solidFill>
                  <a:schemeClr val="bg1"/>
                </a:solidFill>
              </a:rPr>
              <a:t>GetLargestPossibleRegion</a:t>
            </a:r>
            <a:r>
              <a:rPr lang="en-US" sz="1200" dirty="0">
                <a:solidFill>
                  <a:schemeClr val="bg1"/>
                </a:solidFill>
              </a:rPr>
              <a:t>().</a:t>
            </a:r>
            <a:r>
              <a:rPr lang="en-US" sz="1200" dirty="0" err="1">
                <a:solidFill>
                  <a:schemeClr val="bg1"/>
                </a:solidFill>
              </a:rPr>
              <a:t>GetSize</a:t>
            </a:r>
            <a:r>
              <a:rPr lang="en-US" sz="1200" dirty="0">
                <a:solidFill>
                  <a:schemeClr val="bg1"/>
                </a:solidFill>
              </a:rPr>
              <a:t>() );</a:t>
            </a:r>
          </a:p>
          <a:p>
            <a:pPr marL="0" indent="0">
              <a:buNone/>
            </a:pPr>
            <a:r>
              <a:rPr lang="en-US" sz="1200" dirty="0" err="1">
                <a:solidFill>
                  <a:schemeClr val="bg1"/>
                </a:solidFill>
              </a:rPr>
              <a:t>resampler</a:t>
            </a:r>
            <a:r>
              <a:rPr lang="en-US" sz="1200" dirty="0">
                <a:solidFill>
                  <a:schemeClr val="bg1"/>
                </a:solidFill>
              </a:rPr>
              <a:t>-&gt;</a:t>
            </a:r>
            <a:r>
              <a:rPr lang="en-US" sz="1200" dirty="0" err="1">
                <a:solidFill>
                  <a:schemeClr val="bg1"/>
                </a:solidFill>
              </a:rPr>
              <a:t>SetOutputOrigin</a:t>
            </a:r>
            <a:r>
              <a:rPr lang="en-US" sz="1200" dirty="0">
                <a:solidFill>
                  <a:schemeClr val="bg1"/>
                </a:solidFill>
              </a:rPr>
              <a:t>( </a:t>
            </a:r>
            <a:r>
              <a:rPr lang="en-US" sz="1200" dirty="0" err="1">
                <a:solidFill>
                  <a:schemeClr val="bg1"/>
                </a:solidFill>
              </a:rPr>
              <a:t>movingImage</a:t>
            </a:r>
            <a:r>
              <a:rPr lang="en-US" sz="1200" dirty="0">
                <a:solidFill>
                  <a:schemeClr val="bg1"/>
                </a:solidFill>
              </a:rPr>
              <a:t>-&gt;</a:t>
            </a:r>
            <a:r>
              <a:rPr lang="en-US" sz="1200" dirty="0" err="1">
                <a:solidFill>
                  <a:schemeClr val="bg1"/>
                </a:solidFill>
              </a:rPr>
              <a:t>GetOrigin</a:t>
            </a:r>
            <a:r>
              <a:rPr lang="en-US" sz="1200" dirty="0">
                <a:solidFill>
                  <a:schemeClr val="bg1"/>
                </a:solidFill>
              </a:rPr>
              <a:t>() );</a:t>
            </a:r>
          </a:p>
          <a:p>
            <a:pPr marL="0" indent="0">
              <a:buNone/>
            </a:pPr>
            <a:r>
              <a:rPr lang="en-US" sz="1200" dirty="0" err="1">
                <a:solidFill>
                  <a:schemeClr val="bg1"/>
                </a:solidFill>
              </a:rPr>
              <a:t>resampler</a:t>
            </a:r>
            <a:r>
              <a:rPr lang="en-US" sz="1200" dirty="0">
                <a:solidFill>
                  <a:schemeClr val="bg1"/>
                </a:solidFill>
              </a:rPr>
              <a:t>-&gt;</a:t>
            </a:r>
            <a:r>
              <a:rPr lang="en-US" sz="1200" dirty="0" err="1">
                <a:solidFill>
                  <a:schemeClr val="bg1"/>
                </a:solidFill>
              </a:rPr>
              <a:t>SetOutputSpacing</a:t>
            </a:r>
            <a:r>
              <a:rPr lang="en-US" sz="1200" dirty="0">
                <a:solidFill>
                  <a:schemeClr val="bg1"/>
                </a:solidFill>
              </a:rPr>
              <a:t>( </a:t>
            </a:r>
            <a:r>
              <a:rPr lang="en-US" sz="1200" dirty="0" err="1">
                <a:solidFill>
                  <a:schemeClr val="bg1"/>
                </a:solidFill>
              </a:rPr>
              <a:t>movingImage</a:t>
            </a:r>
            <a:r>
              <a:rPr lang="en-US" sz="1200" dirty="0">
                <a:solidFill>
                  <a:schemeClr val="bg1"/>
                </a:solidFill>
              </a:rPr>
              <a:t>-&gt;</a:t>
            </a:r>
            <a:r>
              <a:rPr lang="en-US" sz="1200" dirty="0" err="1">
                <a:solidFill>
                  <a:schemeClr val="bg1"/>
                </a:solidFill>
              </a:rPr>
              <a:t>GetSpacing</a:t>
            </a:r>
            <a:r>
              <a:rPr lang="en-US" sz="1200" dirty="0">
                <a:solidFill>
                  <a:schemeClr val="bg1"/>
                </a:solidFill>
              </a:rPr>
              <a:t>());</a:t>
            </a:r>
          </a:p>
          <a:p>
            <a:pPr marL="0" indent="0">
              <a:buNone/>
            </a:pPr>
            <a:r>
              <a:rPr lang="en-US" sz="1200" dirty="0" err="1">
                <a:solidFill>
                  <a:schemeClr val="bg1"/>
                </a:solidFill>
              </a:rPr>
              <a:t>resampler</a:t>
            </a:r>
            <a:r>
              <a:rPr lang="en-US" sz="1200" dirty="0">
                <a:solidFill>
                  <a:schemeClr val="bg1"/>
                </a:solidFill>
              </a:rPr>
              <a:t>-&gt;</a:t>
            </a:r>
            <a:r>
              <a:rPr lang="en-US" sz="1200" dirty="0" err="1">
                <a:solidFill>
                  <a:schemeClr val="bg1"/>
                </a:solidFill>
              </a:rPr>
              <a:t>SetOutputDirection</a:t>
            </a:r>
            <a:r>
              <a:rPr lang="en-US" sz="1200" dirty="0">
                <a:solidFill>
                  <a:schemeClr val="bg1"/>
                </a:solidFill>
              </a:rPr>
              <a:t>( </a:t>
            </a:r>
            <a:r>
              <a:rPr lang="en-US" sz="1200" dirty="0" err="1">
                <a:solidFill>
                  <a:schemeClr val="bg1"/>
                </a:solidFill>
              </a:rPr>
              <a:t>movingImage</a:t>
            </a:r>
            <a:r>
              <a:rPr lang="en-US" sz="1200" dirty="0">
                <a:solidFill>
                  <a:schemeClr val="bg1"/>
                </a:solidFill>
              </a:rPr>
              <a:t>-&gt;</a:t>
            </a:r>
            <a:r>
              <a:rPr lang="en-US" sz="1200" dirty="0" err="1">
                <a:solidFill>
                  <a:schemeClr val="bg1"/>
                </a:solidFill>
              </a:rPr>
              <a:t>GetDirection</a:t>
            </a:r>
            <a:r>
              <a:rPr lang="en-US" sz="1200" dirty="0">
                <a:solidFill>
                  <a:schemeClr val="bg1"/>
                </a:solidFill>
              </a:rPr>
              <a:t>() );</a:t>
            </a:r>
          </a:p>
          <a:p>
            <a:pPr marL="0" indent="0">
              <a:buNone/>
            </a:pPr>
            <a:r>
              <a:rPr lang="en-US" sz="1200" dirty="0" err="1">
                <a:solidFill>
                  <a:schemeClr val="bg1"/>
                </a:solidFill>
              </a:rPr>
              <a:t>resampler</a:t>
            </a:r>
            <a:r>
              <a:rPr lang="en-US" sz="1200" dirty="0">
                <a:solidFill>
                  <a:schemeClr val="bg1"/>
                </a:solidFill>
              </a:rPr>
              <a:t>-&gt;</a:t>
            </a:r>
            <a:r>
              <a:rPr lang="en-US" sz="1200" dirty="0" err="1">
                <a:solidFill>
                  <a:schemeClr val="bg1"/>
                </a:solidFill>
              </a:rPr>
              <a:t>SetDefaultPixelValue</a:t>
            </a:r>
            <a:r>
              <a:rPr lang="en-US" sz="1200" dirty="0">
                <a:solidFill>
                  <a:schemeClr val="bg1"/>
                </a:solidFill>
              </a:rPr>
              <a:t>( 0 );</a:t>
            </a:r>
          </a:p>
          <a:p>
            <a:pPr marL="0" indent="0">
              <a:buNone/>
            </a:pPr>
            <a:r>
              <a:rPr lang="en-US" sz="1200" dirty="0" err="1">
                <a:solidFill>
                  <a:schemeClr val="bg1"/>
                </a:solidFill>
              </a:rPr>
              <a:t>resampler</a:t>
            </a:r>
            <a:r>
              <a:rPr lang="en-US" sz="1200" dirty="0">
                <a:solidFill>
                  <a:schemeClr val="bg1"/>
                </a:solidFill>
              </a:rPr>
              <a:t>-&gt;</a:t>
            </a:r>
            <a:r>
              <a:rPr lang="en-US" sz="1200" dirty="0" err="1">
                <a:solidFill>
                  <a:schemeClr val="bg1"/>
                </a:solidFill>
              </a:rPr>
              <a:t>SetInterpolator</a:t>
            </a:r>
            <a:r>
              <a:rPr lang="en-US" sz="1200" dirty="0">
                <a:solidFill>
                  <a:schemeClr val="bg1"/>
                </a:solidFill>
              </a:rPr>
              <a:t>( interpolator );</a:t>
            </a:r>
          </a:p>
          <a:p>
            <a:pPr marL="0" indent="0">
              <a:buNone/>
            </a:pPr>
            <a:r>
              <a:rPr lang="en-US" sz="1200" dirty="0" err="1"/>
              <a:t>resampler</a:t>
            </a:r>
            <a:r>
              <a:rPr lang="en-US" sz="1200" dirty="0"/>
              <a:t>-&gt;</a:t>
            </a:r>
            <a:r>
              <a:rPr lang="en-US" sz="1200" dirty="0">
                <a:solidFill>
                  <a:srgbClr val="00B050"/>
                </a:solidFill>
              </a:rPr>
              <a:t>Update</a:t>
            </a:r>
            <a:r>
              <a:rPr lang="en-US" sz="1200" dirty="0"/>
              <a:t>();</a:t>
            </a:r>
          </a:p>
          <a:p>
            <a:pPr marL="0" indent="0">
              <a:buNone/>
            </a:pPr>
            <a:r>
              <a:rPr lang="en-US" sz="1200" dirty="0" err="1">
                <a:solidFill>
                  <a:schemeClr val="bg1"/>
                </a:solidFill>
              </a:rPr>
              <a:t>typedef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itk</a:t>
            </a:r>
            <a:r>
              <a:rPr lang="en-US" sz="1200" dirty="0">
                <a:solidFill>
                  <a:schemeClr val="bg1"/>
                </a:solidFill>
              </a:rPr>
              <a:t>::</a:t>
            </a:r>
            <a:r>
              <a:rPr lang="en-US" sz="1200" dirty="0" err="1">
                <a:solidFill>
                  <a:schemeClr val="bg1"/>
                </a:solidFill>
              </a:rPr>
              <a:t>ImageFileWriter</a:t>
            </a:r>
            <a:r>
              <a:rPr lang="en-US" sz="1200" dirty="0">
                <a:solidFill>
                  <a:schemeClr val="bg1"/>
                </a:solidFill>
              </a:rPr>
              <a:t>&lt; </a:t>
            </a:r>
            <a:r>
              <a:rPr lang="en-US" sz="1200" dirty="0" err="1">
                <a:solidFill>
                  <a:schemeClr val="bg1"/>
                </a:solidFill>
              </a:rPr>
              <a:t>TImageType</a:t>
            </a:r>
            <a:r>
              <a:rPr lang="en-US" sz="1200" dirty="0">
                <a:solidFill>
                  <a:schemeClr val="bg1"/>
                </a:solidFill>
              </a:rPr>
              <a:t> &gt; </a:t>
            </a:r>
            <a:r>
              <a:rPr lang="en-US" sz="1200" dirty="0" err="1">
                <a:solidFill>
                  <a:schemeClr val="bg1"/>
                </a:solidFill>
              </a:rPr>
              <a:t>WriterType</a:t>
            </a:r>
            <a:r>
              <a:rPr lang="en-US" sz="1200" dirty="0">
                <a:solidFill>
                  <a:schemeClr val="bg1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200" dirty="0" err="1">
                <a:solidFill>
                  <a:schemeClr val="bg1"/>
                </a:solidFill>
              </a:rPr>
              <a:t>typename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WriterType</a:t>
            </a:r>
            <a:r>
              <a:rPr lang="en-US" sz="1200" dirty="0">
                <a:solidFill>
                  <a:schemeClr val="bg1"/>
                </a:solidFill>
              </a:rPr>
              <a:t>::Pointer writer = </a:t>
            </a:r>
            <a:r>
              <a:rPr lang="en-US" sz="1200" dirty="0" err="1">
                <a:solidFill>
                  <a:schemeClr val="bg1"/>
                </a:solidFill>
              </a:rPr>
              <a:t>WriterType</a:t>
            </a:r>
            <a:r>
              <a:rPr lang="en-US" sz="1200" dirty="0">
                <a:solidFill>
                  <a:schemeClr val="bg1"/>
                </a:solidFill>
              </a:rPr>
              <a:t>::New();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writer-&gt;</a:t>
            </a:r>
            <a:r>
              <a:rPr lang="en-US" sz="1200" dirty="0" err="1">
                <a:solidFill>
                  <a:schemeClr val="bg1"/>
                </a:solidFill>
              </a:rPr>
              <a:t>SetFileName</a:t>
            </a:r>
            <a:r>
              <a:rPr lang="en-US" sz="1200" dirty="0">
                <a:solidFill>
                  <a:schemeClr val="bg1"/>
                </a:solidFill>
              </a:rPr>
              <a:t>( </a:t>
            </a:r>
            <a:r>
              <a:rPr lang="en-US" sz="1200" dirty="0" err="1">
                <a:solidFill>
                  <a:schemeClr val="bg1"/>
                </a:solidFill>
              </a:rPr>
              <a:t>outputFileName</a:t>
            </a:r>
            <a:r>
              <a:rPr lang="en-US" sz="1200" dirty="0">
                <a:solidFill>
                  <a:schemeClr val="bg1"/>
                </a:solidFill>
              </a:rPr>
              <a:t> );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writer-&gt;</a:t>
            </a:r>
            <a:r>
              <a:rPr lang="en-US" sz="1200" dirty="0" err="1">
                <a:solidFill>
                  <a:schemeClr val="bg1"/>
                </a:solidFill>
              </a:rPr>
              <a:t>SetInput</a:t>
            </a:r>
            <a:r>
              <a:rPr lang="en-US" sz="1200" dirty="0">
                <a:solidFill>
                  <a:schemeClr val="bg1"/>
                </a:solidFill>
              </a:rPr>
              <a:t>( </a:t>
            </a:r>
            <a:r>
              <a:rPr lang="en-US" sz="1200" dirty="0" err="1">
                <a:solidFill>
                  <a:schemeClr val="bg1"/>
                </a:solidFill>
              </a:rPr>
              <a:t>resampler</a:t>
            </a:r>
            <a:r>
              <a:rPr lang="en-US" sz="1200" dirty="0">
                <a:solidFill>
                  <a:schemeClr val="bg1"/>
                </a:solidFill>
              </a:rPr>
              <a:t>-&gt;</a:t>
            </a:r>
            <a:r>
              <a:rPr lang="en-US" sz="1200" dirty="0" err="1">
                <a:solidFill>
                  <a:schemeClr val="bg1"/>
                </a:solidFill>
              </a:rPr>
              <a:t>GetOutput</a:t>
            </a:r>
            <a:r>
              <a:rPr lang="en-US" sz="1200" dirty="0">
                <a:solidFill>
                  <a:schemeClr val="bg1"/>
                </a:solidFill>
              </a:rPr>
              <a:t>() );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writer-&gt;Update();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1200" dirty="0"/>
              <a:t>Run the algorithm after all parameters have been set.</a:t>
            </a:r>
          </a:p>
        </p:txBody>
      </p:sp>
    </p:spTree>
    <p:extLst>
      <p:ext uri="{BB962C8B-B14F-4D97-AF65-F5344CB8AC3E}">
        <p14:creationId xmlns:p14="http://schemas.microsoft.com/office/powerpoint/2010/main" val="32816545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Registration Filter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Classes demonstrated: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>
                <a:solidFill>
                  <a:srgbClr val="C00000"/>
                </a:solidFill>
              </a:rPr>
              <a:t>ImageRegistrationMethod</a:t>
            </a:r>
            <a:r>
              <a:rPr lang="en-US" dirty="0"/>
              <a:t> – Base registration </a:t>
            </a:r>
          </a:p>
          <a:p>
            <a:pPr marL="0" indent="0">
              <a:buNone/>
            </a:pPr>
            <a:r>
              <a:rPr lang="en-US" dirty="0" err="1">
                <a:solidFill>
                  <a:srgbClr val="C00000"/>
                </a:solidFill>
              </a:rPr>
              <a:t>AffineTransform</a:t>
            </a:r>
            <a:r>
              <a:rPr lang="en-US" dirty="0"/>
              <a:t> – registration type </a:t>
            </a:r>
          </a:p>
          <a:p>
            <a:pPr marL="0" indent="0">
              <a:buNone/>
            </a:pPr>
            <a:r>
              <a:rPr lang="en-US" dirty="0" err="1">
                <a:solidFill>
                  <a:schemeClr val="bg1"/>
                </a:solidFill>
              </a:rPr>
              <a:t>RegularStepGradientDescentOptimizer</a:t>
            </a:r>
            <a:r>
              <a:rPr lang="en-US" dirty="0">
                <a:solidFill>
                  <a:schemeClr val="bg1"/>
                </a:solidFill>
              </a:rPr>
              <a:t> – guess?</a:t>
            </a:r>
          </a:p>
          <a:p>
            <a:pPr marL="0" indent="0">
              <a:buNone/>
            </a:pPr>
            <a:r>
              <a:rPr lang="en-US" dirty="0" err="1">
                <a:solidFill>
                  <a:schemeClr val="bg1"/>
                </a:solidFill>
              </a:rPr>
              <a:t>MeanSquaresImageToImageMetric</a:t>
            </a:r>
            <a:r>
              <a:rPr lang="en-US" dirty="0">
                <a:solidFill>
                  <a:schemeClr val="bg1"/>
                </a:solidFill>
              </a:rPr>
              <a:t> – guess?</a:t>
            </a:r>
          </a:p>
          <a:p>
            <a:pPr marL="0" indent="0">
              <a:buNone/>
            </a:pPr>
            <a:r>
              <a:rPr lang="en-US" dirty="0" err="1">
                <a:solidFill>
                  <a:schemeClr val="bg1"/>
                </a:solidFill>
              </a:rPr>
              <a:t>LinearInterpolateImageFunction</a:t>
            </a:r>
            <a:r>
              <a:rPr lang="en-US" dirty="0">
                <a:solidFill>
                  <a:schemeClr val="bg1"/>
                </a:solidFill>
              </a:rPr>
              <a:t> – guess?</a:t>
            </a:r>
          </a:p>
        </p:txBody>
      </p:sp>
    </p:spTree>
    <p:extLst>
      <p:ext uri="{BB962C8B-B14F-4D97-AF65-F5344CB8AC3E}">
        <p14:creationId xmlns:p14="http://schemas.microsoft.com/office/powerpoint/2010/main" val="37587445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1200" dirty="0" err="1">
                <a:solidFill>
                  <a:schemeClr val="bg1"/>
                </a:solidFill>
              </a:rPr>
              <a:t>typedef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itk</a:t>
            </a:r>
            <a:r>
              <a:rPr lang="en-US" sz="1200" dirty="0">
                <a:solidFill>
                  <a:schemeClr val="bg1"/>
                </a:solidFill>
              </a:rPr>
              <a:t>::</a:t>
            </a:r>
            <a:r>
              <a:rPr lang="en-US" sz="1200" dirty="0" err="1">
                <a:solidFill>
                  <a:schemeClr val="bg1"/>
                </a:solidFill>
              </a:rPr>
              <a:t>ResampleImageFilter</a:t>
            </a:r>
            <a:r>
              <a:rPr lang="en-US" sz="1200" dirty="0">
                <a:solidFill>
                  <a:schemeClr val="bg1"/>
                </a:solidFill>
              </a:rPr>
              <a:t>&lt; </a:t>
            </a:r>
            <a:r>
              <a:rPr lang="en-US" sz="1200" dirty="0" err="1">
                <a:solidFill>
                  <a:schemeClr val="bg1"/>
                </a:solidFill>
              </a:rPr>
              <a:t>TImageType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TImageType</a:t>
            </a:r>
            <a:r>
              <a:rPr lang="en-US" sz="1200" dirty="0">
                <a:solidFill>
                  <a:schemeClr val="bg1"/>
                </a:solidFill>
              </a:rPr>
              <a:t> &gt; </a:t>
            </a:r>
            <a:r>
              <a:rPr lang="en-US" sz="1200" dirty="0" err="1">
                <a:solidFill>
                  <a:schemeClr val="bg1"/>
                </a:solidFill>
              </a:rPr>
              <a:t>ResampleFilterType</a:t>
            </a:r>
            <a:r>
              <a:rPr lang="en-US" sz="1200" dirty="0">
                <a:solidFill>
                  <a:schemeClr val="bg1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200" dirty="0" err="1">
                <a:solidFill>
                  <a:schemeClr val="bg1"/>
                </a:solidFill>
              </a:rPr>
              <a:t>typename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ResampleFilterType</a:t>
            </a:r>
            <a:r>
              <a:rPr lang="en-US" sz="1200" dirty="0">
                <a:solidFill>
                  <a:schemeClr val="bg1"/>
                </a:solidFill>
              </a:rPr>
              <a:t>::Pointer </a:t>
            </a:r>
            <a:r>
              <a:rPr lang="en-US" sz="1200" dirty="0" err="1">
                <a:solidFill>
                  <a:schemeClr val="bg1"/>
                </a:solidFill>
              </a:rPr>
              <a:t>resampler</a:t>
            </a:r>
            <a:r>
              <a:rPr lang="en-US" sz="1200" dirty="0">
                <a:solidFill>
                  <a:schemeClr val="bg1"/>
                </a:solidFill>
              </a:rPr>
              <a:t> = </a:t>
            </a:r>
            <a:r>
              <a:rPr lang="en-US" sz="1200" dirty="0" err="1">
                <a:solidFill>
                  <a:schemeClr val="bg1"/>
                </a:solidFill>
              </a:rPr>
              <a:t>ResampleFilterType</a:t>
            </a:r>
            <a:r>
              <a:rPr lang="en-US" sz="1200" dirty="0">
                <a:solidFill>
                  <a:schemeClr val="bg1"/>
                </a:solidFill>
              </a:rPr>
              <a:t>::New();</a:t>
            </a:r>
          </a:p>
          <a:p>
            <a:pPr marL="0" indent="0">
              <a:buNone/>
            </a:pPr>
            <a:endParaRPr lang="en-US" sz="12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1200" dirty="0" err="1">
                <a:solidFill>
                  <a:schemeClr val="bg1"/>
                </a:solidFill>
              </a:rPr>
              <a:t>resampler</a:t>
            </a:r>
            <a:r>
              <a:rPr lang="en-US" sz="1200" dirty="0">
                <a:solidFill>
                  <a:schemeClr val="bg1"/>
                </a:solidFill>
              </a:rPr>
              <a:t>-&gt;</a:t>
            </a:r>
            <a:r>
              <a:rPr lang="en-US" sz="1200" dirty="0" err="1">
                <a:solidFill>
                  <a:schemeClr val="bg1"/>
                </a:solidFill>
              </a:rPr>
              <a:t>SetInput</a:t>
            </a:r>
            <a:r>
              <a:rPr lang="en-US" sz="1200" dirty="0">
                <a:solidFill>
                  <a:schemeClr val="bg1"/>
                </a:solidFill>
              </a:rPr>
              <a:t>( </a:t>
            </a:r>
            <a:r>
              <a:rPr lang="en-US" sz="1200" dirty="0" err="1">
                <a:solidFill>
                  <a:schemeClr val="bg1"/>
                </a:solidFill>
              </a:rPr>
              <a:t>movingImage</a:t>
            </a:r>
            <a:r>
              <a:rPr lang="en-US" sz="1200" dirty="0">
                <a:solidFill>
                  <a:schemeClr val="bg1"/>
                </a:solidFill>
              </a:rPr>
              <a:t> );</a:t>
            </a:r>
          </a:p>
          <a:p>
            <a:pPr marL="0" indent="0">
              <a:buNone/>
            </a:pPr>
            <a:r>
              <a:rPr lang="en-US" sz="1200" dirty="0" err="1">
                <a:solidFill>
                  <a:schemeClr val="bg1"/>
                </a:solidFill>
              </a:rPr>
              <a:t>resampler</a:t>
            </a:r>
            <a:r>
              <a:rPr lang="en-US" sz="1200" dirty="0">
                <a:solidFill>
                  <a:schemeClr val="bg1"/>
                </a:solidFill>
              </a:rPr>
              <a:t>-&gt;</a:t>
            </a:r>
            <a:r>
              <a:rPr lang="en-US" sz="1200" dirty="0" err="1">
                <a:solidFill>
                  <a:schemeClr val="bg1"/>
                </a:solidFill>
              </a:rPr>
              <a:t>SetTransform</a:t>
            </a:r>
            <a:r>
              <a:rPr lang="en-US" sz="1200" dirty="0">
                <a:solidFill>
                  <a:schemeClr val="bg1"/>
                </a:solidFill>
              </a:rPr>
              <a:t>( registration-&gt;</a:t>
            </a:r>
            <a:r>
              <a:rPr lang="en-US" sz="1200" dirty="0" err="1">
                <a:solidFill>
                  <a:schemeClr val="bg1"/>
                </a:solidFill>
              </a:rPr>
              <a:t>GetOutput</a:t>
            </a:r>
            <a:r>
              <a:rPr lang="en-US" sz="1200" dirty="0">
                <a:solidFill>
                  <a:schemeClr val="bg1"/>
                </a:solidFill>
              </a:rPr>
              <a:t>()-&gt;Get() );</a:t>
            </a:r>
          </a:p>
          <a:p>
            <a:pPr marL="0" indent="0">
              <a:buNone/>
            </a:pPr>
            <a:r>
              <a:rPr lang="en-US" sz="1200" dirty="0" err="1">
                <a:solidFill>
                  <a:schemeClr val="bg1"/>
                </a:solidFill>
              </a:rPr>
              <a:t>resampler</a:t>
            </a:r>
            <a:r>
              <a:rPr lang="en-US" sz="1200" dirty="0">
                <a:solidFill>
                  <a:schemeClr val="bg1"/>
                </a:solidFill>
              </a:rPr>
              <a:t>-&gt;</a:t>
            </a:r>
            <a:r>
              <a:rPr lang="en-US" sz="1200" dirty="0" err="1">
                <a:solidFill>
                  <a:schemeClr val="bg1"/>
                </a:solidFill>
              </a:rPr>
              <a:t>SetSize</a:t>
            </a:r>
            <a:r>
              <a:rPr lang="en-US" sz="1200" dirty="0">
                <a:solidFill>
                  <a:schemeClr val="bg1"/>
                </a:solidFill>
              </a:rPr>
              <a:t>( </a:t>
            </a:r>
            <a:r>
              <a:rPr lang="en-US" sz="1200" dirty="0" err="1">
                <a:solidFill>
                  <a:schemeClr val="bg1"/>
                </a:solidFill>
              </a:rPr>
              <a:t>movingImage</a:t>
            </a:r>
            <a:r>
              <a:rPr lang="en-US" sz="1200" dirty="0">
                <a:solidFill>
                  <a:schemeClr val="bg1"/>
                </a:solidFill>
              </a:rPr>
              <a:t>-&gt;</a:t>
            </a:r>
            <a:r>
              <a:rPr lang="en-US" sz="1200" dirty="0" err="1">
                <a:solidFill>
                  <a:schemeClr val="bg1"/>
                </a:solidFill>
              </a:rPr>
              <a:t>GetLargestPossibleRegion</a:t>
            </a:r>
            <a:r>
              <a:rPr lang="en-US" sz="1200" dirty="0">
                <a:solidFill>
                  <a:schemeClr val="bg1"/>
                </a:solidFill>
              </a:rPr>
              <a:t>().</a:t>
            </a:r>
            <a:r>
              <a:rPr lang="en-US" sz="1200" dirty="0" err="1">
                <a:solidFill>
                  <a:schemeClr val="bg1"/>
                </a:solidFill>
              </a:rPr>
              <a:t>GetSize</a:t>
            </a:r>
            <a:r>
              <a:rPr lang="en-US" sz="1200" dirty="0">
                <a:solidFill>
                  <a:schemeClr val="bg1"/>
                </a:solidFill>
              </a:rPr>
              <a:t>() );</a:t>
            </a:r>
          </a:p>
          <a:p>
            <a:pPr marL="0" indent="0">
              <a:buNone/>
            </a:pPr>
            <a:r>
              <a:rPr lang="en-US" sz="1200" dirty="0" err="1">
                <a:solidFill>
                  <a:schemeClr val="bg1"/>
                </a:solidFill>
              </a:rPr>
              <a:t>resampler</a:t>
            </a:r>
            <a:r>
              <a:rPr lang="en-US" sz="1200" dirty="0">
                <a:solidFill>
                  <a:schemeClr val="bg1"/>
                </a:solidFill>
              </a:rPr>
              <a:t>-&gt;</a:t>
            </a:r>
            <a:r>
              <a:rPr lang="en-US" sz="1200" dirty="0" err="1">
                <a:solidFill>
                  <a:schemeClr val="bg1"/>
                </a:solidFill>
              </a:rPr>
              <a:t>SetOutputOrigin</a:t>
            </a:r>
            <a:r>
              <a:rPr lang="en-US" sz="1200" dirty="0">
                <a:solidFill>
                  <a:schemeClr val="bg1"/>
                </a:solidFill>
              </a:rPr>
              <a:t>( </a:t>
            </a:r>
            <a:r>
              <a:rPr lang="en-US" sz="1200" dirty="0" err="1">
                <a:solidFill>
                  <a:schemeClr val="bg1"/>
                </a:solidFill>
              </a:rPr>
              <a:t>movingImage</a:t>
            </a:r>
            <a:r>
              <a:rPr lang="en-US" sz="1200" dirty="0">
                <a:solidFill>
                  <a:schemeClr val="bg1"/>
                </a:solidFill>
              </a:rPr>
              <a:t>-&gt;</a:t>
            </a:r>
            <a:r>
              <a:rPr lang="en-US" sz="1200" dirty="0" err="1">
                <a:solidFill>
                  <a:schemeClr val="bg1"/>
                </a:solidFill>
              </a:rPr>
              <a:t>GetOrigin</a:t>
            </a:r>
            <a:r>
              <a:rPr lang="en-US" sz="1200" dirty="0">
                <a:solidFill>
                  <a:schemeClr val="bg1"/>
                </a:solidFill>
              </a:rPr>
              <a:t>() );</a:t>
            </a:r>
          </a:p>
          <a:p>
            <a:pPr marL="0" indent="0">
              <a:buNone/>
            </a:pPr>
            <a:r>
              <a:rPr lang="en-US" sz="1200" dirty="0" err="1">
                <a:solidFill>
                  <a:schemeClr val="bg1"/>
                </a:solidFill>
              </a:rPr>
              <a:t>resampler</a:t>
            </a:r>
            <a:r>
              <a:rPr lang="en-US" sz="1200" dirty="0">
                <a:solidFill>
                  <a:schemeClr val="bg1"/>
                </a:solidFill>
              </a:rPr>
              <a:t>-&gt;</a:t>
            </a:r>
            <a:r>
              <a:rPr lang="en-US" sz="1200" dirty="0" err="1">
                <a:solidFill>
                  <a:schemeClr val="bg1"/>
                </a:solidFill>
              </a:rPr>
              <a:t>SetOutputSpacing</a:t>
            </a:r>
            <a:r>
              <a:rPr lang="en-US" sz="1200" dirty="0">
                <a:solidFill>
                  <a:schemeClr val="bg1"/>
                </a:solidFill>
              </a:rPr>
              <a:t>( </a:t>
            </a:r>
            <a:r>
              <a:rPr lang="en-US" sz="1200" dirty="0" err="1">
                <a:solidFill>
                  <a:schemeClr val="bg1"/>
                </a:solidFill>
              </a:rPr>
              <a:t>movingImage</a:t>
            </a:r>
            <a:r>
              <a:rPr lang="en-US" sz="1200" dirty="0">
                <a:solidFill>
                  <a:schemeClr val="bg1"/>
                </a:solidFill>
              </a:rPr>
              <a:t>-&gt;</a:t>
            </a:r>
            <a:r>
              <a:rPr lang="en-US" sz="1200" dirty="0" err="1">
                <a:solidFill>
                  <a:schemeClr val="bg1"/>
                </a:solidFill>
              </a:rPr>
              <a:t>GetSpacing</a:t>
            </a:r>
            <a:r>
              <a:rPr lang="en-US" sz="1200" dirty="0">
                <a:solidFill>
                  <a:schemeClr val="bg1"/>
                </a:solidFill>
              </a:rPr>
              <a:t>());</a:t>
            </a:r>
          </a:p>
          <a:p>
            <a:pPr marL="0" indent="0">
              <a:buNone/>
            </a:pPr>
            <a:r>
              <a:rPr lang="en-US" sz="1200" dirty="0" err="1">
                <a:solidFill>
                  <a:schemeClr val="bg1"/>
                </a:solidFill>
              </a:rPr>
              <a:t>resampler</a:t>
            </a:r>
            <a:r>
              <a:rPr lang="en-US" sz="1200" dirty="0">
                <a:solidFill>
                  <a:schemeClr val="bg1"/>
                </a:solidFill>
              </a:rPr>
              <a:t>-&gt;</a:t>
            </a:r>
            <a:r>
              <a:rPr lang="en-US" sz="1200" dirty="0" err="1">
                <a:solidFill>
                  <a:schemeClr val="bg1"/>
                </a:solidFill>
              </a:rPr>
              <a:t>SetOutputDirection</a:t>
            </a:r>
            <a:r>
              <a:rPr lang="en-US" sz="1200" dirty="0">
                <a:solidFill>
                  <a:schemeClr val="bg1"/>
                </a:solidFill>
              </a:rPr>
              <a:t>( </a:t>
            </a:r>
            <a:r>
              <a:rPr lang="en-US" sz="1200" dirty="0" err="1">
                <a:solidFill>
                  <a:schemeClr val="bg1"/>
                </a:solidFill>
              </a:rPr>
              <a:t>movingImage</a:t>
            </a:r>
            <a:r>
              <a:rPr lang="en-US" sz="1200" dirty="0">
                <a:solidFill>
                  <a:schemeClr val="bg1"/>
                </a:solidFill>
              </a:rPr>
              <a:t>-&gt;</a:t>
            </a:r>
            <a:r>
              <a:rPr lang="en-US" sz="1200" dirty="0" err="1">
                <a:solidFill>
                  <a:schemeClr val="bg1"/>
                </a:solidFill>
              </a:rPr>
              <a:t>GetDirection</a:t>
            </a:r>
            <a:r>
              <a:rPr lang="en-US" sz="1200" dirty="0">
                <a:solidFill>
                  <a:schemeClr val="bg1"/>
                </a:solidFill>
              </a:rPr>
              <a:t>() );</a:t>
            </a:r>
          </a:p>
          <a:p>
            <a:pPr marL="0" indent="0">
              <a:buNone/>
            </a:pPr>
            <a:r>
              <a:rPr lang="en-US" sz="1200" dirty="0" err="1">
                <a:solidFill>
                  <a:schemeClr val="bg1"/>
                </a:solidFill>
              </a:rPr>
              <a:t>resampler</a:t>
            </a:r>
            <a:r>
              <a:rPr lang="en-US" sz="1200" dirty="0">
                <a:solidFill>
                  <a:schemeClr val="bg1"/>
                </a:solidFill>
              </a:rPr>
              <a:t>-&gt;</a:t>
            </a:r>
            <a:r>
              <a:rPr lang="en-US" sz="1200" dirty="0" err="1">
                <a:solidFill>
                  <a:schemeClr val="bg1"/>
                </a:solidFill>
              </a:rPr>
              <a:t>SetDefaultPixelValue</a:t>
            </a:r>
            <a:r>
              <a:rPr lang="en-US" sz="1200" dirty="0">
                <a:solidFill>
                  <a:schemeClr val="bg1"/>
                </a:solidFill>
              </a:rPr>
              <a:t>( 0 );</a:t>
            </a:r>
          </a:p>
          <a:p>
            <a:pPr marL="0" indent="0">
              <a:buNone/>
            </a:pPr>
            <a:r>
              <a:rPr lang="en-US" sz="1200" dirty="0" err="1">
                <a:solidFill>
                  <a:schemeClr val="bg1"/>
                </a:solidFill>
              </a:rPr>
              <a:t>resampler</a:t>
            </a:r>
            <a:r>
              <a:rPr lang="en-US" sz="1200" dirty="0">
                <a:solidFill>
                  <a:schemeClr val="bg1"/>
                </a:solidFill>
              </a:rPr>
              <a:t>-&gt;</a:t>
            </a:r>
            <a:r>
              <a:rPr lang="en-US" sz="1200" dirty="0" err="1">
                <a:solidFill>
                  <a:schemeClr val="bg1"/>
                </a:solidFill>
              </a:rPr>
              <a:t>SetInterpolator</a:t>
            </a:r>
            <a:r>
              <a:rPr lang="en-US" sz="1200" dirty="0">
                <a:solidFill>
                  <a:schemeClr val="bg1"/>
                </a:solidFill>
              </a:rPr>
              <a:t>( interpolator );</a:t>
            </a:r>
          </a:p>
          <a:p>
            <a:pPr marL="0" indent="0">
              <a:buNone/>
            </a:pPr>
            <a:r>
              <a:rPr lang="en-US" sz="1200" dirty="0" err="1">
                <a:solidFill>
                  <a:schemeClr val="bg1"/>
                </a:solidFill>
              </a:rPr>
              <a:t>resampler</a:t>
            </a:r>
            <a:r>
              <a:rPr lang="en-US" sz="1200" dirty="0">
                <a:solidFill>
                  <a:schemeClr val="bg1"/>
                </a:solidFill>
              </a:rPr>
              <a:t>-&gt;Update();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1200" dirty="0" err="1">
                <a:solidFill>
                  <a:srgbClr val="00B0F0"/>
                </a:solidFill>
              </a:rPr>
              <a:t>typedef</a:t>
            </a:r>
            <a:r>
              <a:rPr lang="en-US" sz="1200" dirty="0">
                <a:solidFill>
                  <a:srgbClr val="00B0F0"/>
                </a:solidFill>
              </a:rPr>
              <a:t> </a:t>
            </a:r>
            <a:r>
              <a:rPr lang="en-US" sz="1200" dirty="0" err="1"/>
              <a:t>itk</a:t>
            </a:r>
            <a:r>
              <a:rPr lang="en-US" sz="1200" dirty="0"/>
              <a:t>::</a:t>
            </a:r>
            <a:r>
              <a:rPr lang="en-US" sz="1200" dirty="0" err="1">
                <a:solidFill>
                  <a:srgbClr val="00B050"/>
                </a:solidFill>
              </a:rPr>
              <a:t>ImageFileWriter</a:t>
            </a:r>
            <a:r>
              <a:rPr lang="en-US" sz="1200" dirty="0"/>
              <a:t>&lt; </a:t>
            </a:r>
            <a:r>
              <a:rPr lang="en-US" sz="1200" dirty="0" err="1">
                <a:solidFill>
                  <a:srgbClr val="FF0000"/>
                </a:solidFill>
              </a:rPr>
              <a:t>TImageType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  <a:r>
              <a:rPr lang="en-US" sz="1200" dirty="0"/>
              <a:t>&gt; </a:t>
            </a:r>
            <a:r>
              <a:rPr lang="en-US" sz="1200" dirty="0" err="1"/>
              <a:t>WriterType</a:t>
            </a:r>
            <a:r>
              <a:rPr lang="en-US" sz="1200" dirty="0"/>
              <a:t>;</a:t>
            </a:r>
          </a:p>
          <a:p>
            <a:pPr marL="0" indent="0">
              <a:buNone/>
            </a:pPr>
            <a:r>
              <a:rPr lang="en-US" sz="1200" dirty="0" err="1">
                <a:solidFill>
                  <a:srgbClr val="00B0F0"/>
                </a:solidFill>
              </a:rPr>
              <a:t>typename</a:t>
            </a:r>
            <a:r>
              <a:rPr lang="en-US" sz="1200" dirty="0">
                <a:solidFill>
                  <a:srgbClr val="00B0F0"/>
                </a:solidFill>
              </a:rPr>
              <a:t> </a:t>
            </a:r>
            <a:r>
              <a:rPr lang="en-US" sz="1200" dirty="0" err="1"/>
              <a:t>WriterType</a:t>
            </a:r>
            <a:r>
              <a:rPr lang="en-US" sz="1200" dirty="0"/>
              <a:t>::</a:t>
            </a:r>
            <a:r>
              <a:rPr lang="en-US" sz="1200" dirty="0">
                <a:solidFill>
                  <a:srgbClr val="00B050"/>
                </a:solidFill>
              </a:rPr>
              <a:t>Pointer</a:t>
            </a:r>
            <a:r>
              <a:rPr lang="en-US" sz="1200" dirty="0"/>
              <a:t> writer = </a:t>
            </a:r>
            <a:r>
              <a:rPr lang="en-US" sz="1200" dirty="0" err="1"/>
              <a:t>WriterType</a:t>
            </a:r>
            <a:r>
              <a:rPr lang="en-US" sz="1200" dirty="0"/>
              <a:t>::</a:t>
            </a:r>
            <a:r>
              <a:rPr lang="en-US" sz="1200" dirty="0">
                <a:solidFill>
                  <a:srgbClr val="00B050"/>
                </a:solidFill>
              </a:rPr>
              <a:t>New</a:t>
            </a:r>
            <a:r>
              <a:rPr lang="en-US" sz="1200" dirty="0"/>
              <a:t>();</a:t>
            </a:r>
          </a:p>
          <a:p>
            <a:pPr marL="0" indent="0">
              <a:buNone/>
            </a:pPr>
            <a:r>
              <a:rPr lang="en-US" sz="1200" dirty="0"/>
              <a:t>writer-&gt;</a:t>
            </a:r>
            <a:r>
              <a:rPr lang="en-US" sz="1200" dirty="0" err="1">
                <a:solidFill>
                  <a:srgbClr val="00B050"/>
                </a:solidFill>
              </a:rPr>
              <a:t>SetFileName</a:t>
            </a:r>
            <a:r>
              <a:rPr lang="en-US" sz="1200" dirty="0"/>
              <a:t>( </a:t>
            </a:r>
            <a:r>
              <a:rPr lang="en-US" sz="1200" dirty="0" err="1"/>
              <a:t>outputFileName</a:t>
            </a:r>
            <a:r>
              <a:rPr lang="en-US" sz="1200" dirty="0"/>
              <a:t> );</a:t>
            </a:r>
          </a:p>
          <a:p>
            <a:pPr marL="0" indent="0">
              <a:buNone/>
            </a:pPr>
            <a:r>
              <a:rPr lang="en-US" sz="1200" dirty="0"/>
              <a:t>writer-&gt;</a:t>
            </a:r>
            <a:r>
              <a:rPr lang="en-US" sz="1200" dirty="0" err="1">
                <a:solidFill>
                  <a:srgbClr val="00B050"/>
                </a:solidFill>
              </a:rPr>
              <a:t>SetInput</a:t>
            </a:r>
            <a:r>
              <a:rPr lang="en-US" sz="1200" dirty="0"/>
              <a:t>( </a:t>
            </a:r>
            <a:r>
              <a:rPr lang="en-US" sz="1200" dirty="0" err="1"/>
              <a:t>resampler</a:t>
            </a:r>
            <a:r>
              <a:rPr lang="en-US" sz="1200" dirty="0"/>
              <a:t>-&gt;</a:t>
            </a:r>
            <a:r>
              <a:rPr lang="en-US" sz="1200" dirty="0" err="1">
                <a:solidFill>
                  <a:srgbClr val="00B050"/>
                </a:solidFill>
              </a:rPr>
              <a:t>GetOutput</a:t>
            </a:r>
            <a:r>
              <a:rPr lang="en-US" sz="1200" dirty="0"/>
              <a:t>() );</a:t>
            </a:r>
          </a:p>
          <a:p>
            <a:pPr marL="0" indent="0">
              <a:buNone/>
            </a:pPr>
            <a:r>
              <a:rPr lang="en-US" sz="1200" dirty="0"/>
              <a:t>writer-&gt;</a:t>
            </a:r>
            <a:r>
              <a:rPr lang="en-US" sz="1200" dirty="0">
                <a:solidFill>
                  <a:srgbClr val="00B050"/>
                </a:solidFill>
              </a:rPr>
              <a:t>Update</a:t>
            </a:r>
            <a:r>
              <a:rPr lang="en-US" sz="1200" dirty="0"/>
              <a:t>();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1200" dirty="0"/>
              <a:t>Write the output of the </a:t>
            </a:r>
            <a:r>
              <a:rPr lang="en-US" sz="1200" b="1" dirty="0" err="1">
                <a:solidFill>
                  <a:srgbClr val="22337C"/>
                </a:solidFill>
              </a:rPr>
              <a:t>resampler</a:t>
            </a:r>
            <a:r>
              <a:rPr lang="en-US" sz="1200" dirty="0">
                <a:solidFill>
                  <a:srgbClr val="22337C"/>
                </a:solidFill>
              </a:rPr>
              <a:t> </a:t>
            </a:r>
            <a:r>
              <a:rPr lang="en-US" sz="1200" dirty="0"/>
              <a:t>class to the specified image file.</a:t>
            </a:r>
          </a:p>
        </p:txBody>
      </p:sp>
    </p:spTree>
    <p:extLst>
      <p:ext uri="{BB962C8B-B14F-4D97-AF65-F5344CB8AC3E}">
        <p14:creationId xmlns:p14="http://schemas.microsoft.com/office/powerpoint/2010/main" val="9093136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http://www.itk.org/Doxygen/html/group__ITKRegistrationCommon.html</a:t>
            </a:r>
            <a:endParaRPr lang="en-US" dirty="0"/>
          </a:p>
          <a:p>
            <a:endParaRPr lang="en-US" dirty="0">
              <a:hlinkClick r:id="rId3"/>
            </a:endParaRPr>
          </a:p>
          <a:p>
            <a:r>
              <a:rPr lang="en-US" dirty="0">
                <a:hlinkClick r:id="rId3"/>
              </a:rPr>
              <a:t>http://www.itk.org/Doxygen/html/group__RegistrationMetrics.html</a:t>
            </a:r>
            <a:endParaRPr lang="en-US" dirty="0"/>
          </a:p>
          <a:p>
            <a:endParaRPr lang="en-US" dirty="0">
              <a:hlinkClick r:id="rId4"/>
            </a:endParaRPr>
          </a:p>
          <a:p>
            <a:r>
              <a:rPr lang="en-US" dirty="0">
                <a:hlinkClick r:id="rId4"/>
              </a:rPr>
              <a:t>http://www.itk.org/Doxygen/html/group__Optimizers.html</a:t>
            </a:r>
            <a:endParaRPr lang="en-US" dirty="0"/>
          </a:p>
          <a:p>
            <a:endParaRPr lang="en-US">
              <a:hlinkClick r:id="rId5"/>
            </a:endParaRPr>
          </a:p>
          <a:p>
            <a:r>
              <a:rPr lang="en-US">
                <a:hlinkClick r:id="rId5"/>
              </a:rPr>
              <a:t>http</a:t>
            </a:r>
            <a:r>
              <a:rPr lang="en-US" dirty="0">
                <a:hlinkClick r:id="rId5"/>
              </a:rPr>
              <a:t>://www.itk.org/Doxygen/html/group__ImageInterpolators.html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9525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925620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Registration Filter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Classes demonstrated: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ImageRegistrationMethod</a:t>
            </a:r>
            <a:r>
              <a:rPr lang="en-US" dirty="0"/>
              <a:t> – Base registration </a:t>
            </a:r>
          </a:p>
          <a:p>
            <a:pPr marL="0" indent="0">
              <a:buNone/>
            </a:pPr>
            <a:r>
              <a:rPr lang="en-US" dirty="0" err="1"/>
              <a:t>AffineTransform</a:t>
            </a:r>
            <a:r>
              <a:rPr lang="en-US" dirty="0"/>
              <a:t> – registration type </a:t>
            </a:r>
          </a:p>
          <a:p>
            <a:pPr marL="0" indent="0">
              <a:buNone/>
            </a:pPr>
            <a:r>
              <a:rPr lang="en-US" dirty="0" err="1">
                <a:solidFill>
                  <a:srgbClr val="C00000"/>
                </a:solidFill>
              </a:rPr>
              <a:t>RegularStepGradientDescentOptimizer</a:t>
            </a:r>
            <a:r>
              <a:rPr lang="en-US" dirty="0"/>
              <a:t> – guess?</a:t>
            </a:r>
          </a:p>
          <a:p>
            <a:pPr marL="0" indent="0">
              <a:buNone/>
            </a:pPr>
            <a:r>
              <a:rPr lang="en-US" dirty="0" err="1">
                <a:solidFill>
                  <a:srgbClr val="C00000"/>
                </a:solidFill>
              </a:rPr>
              <a:t>MeanSquaresImageToImageMetric</a:t>
            </a:r>
            <a:r>
              <a:rPr lang="en-US" dirty="0"/>
              <a:t> – guess?</a:t>
            </a:r>
          </a:p>
          <a:p>
            <a:pPr marL="0" indent="0">
              <a:buNone/>
            </a:pPr>
            <a:r>
              <a:rPr lang="en-US" dirty="0" err="1">
                <a:solidFill>
                  <a:srgbClr val="C00000"/>
                </a:solidFill>
              </a:rPr>
              <a:t>LinearInterpolateImageFunction</a:t>
            </a:r>
            <a:r>
              <a:rPr lang="en-US" dirty="0"/>
              <a:t> – guess?</a:t>
            </a:r>
          </a:p>
        </p:txBody>
      </p:sp>
    </p:spTree>
    <p:extLst>
      <p:ext uri="{BB962C8B-B14F-4D97-AF65-F5344CB8AC3E}">
        <p14:creationId xmlns:p14="http://schemas.microsoft.com/office/powerpoint/2010/main" val="22812959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0000" lnSpcReduction="20000"/>
          </a:bodyPr>
          <a:lstStyle/>
          <a:p>
            <a:pPr marL="0" indent="0">
              <a:lnSpc>
                <a:spcPct val="70000"/>
              </a:lnSpc>
              <a:spcBef>
                <a:spcPts val="1200"/>
              </a:spcBef>
              <a:buNone/>
            </a:pPr>
            <a:r>
              <a:rPr lang="en-US" dirty="0">
                <a:solidFill>
                  <a:srgbClr val="00B0F0"/>
                </a:solidFill>
              </a:rPr>
              <a:t>template</a:t>
            </a:r>
            <a:r>
              <a:rPr lang="en-US" dirty="0"/>
              <a:t> &lt;class </a:t>
            </a:r>
            <a:r>
              <a:rPr lang="en-US" dirty="0" err="1">
                <a:solidFill>
                  <a:srgbClr val="FF0000"/>
                </a:solidFill>
              </a:rPr>
              <a:t>TImageType</a:t>
            </a:r>
            <a:r>
              <a:rPr lang="en-US" dirty="0"/>
              <a:t>&gt;</a:t>
            </a:r>
          </a:p>
          <a:p>
            <a:pPr marL="0" indent="0">
              <a:lnSpc>
                <a:spcPct val="70000"/>
              </a:lnSpc>
              <a:spcBef>
                <a:spcPts val="1200"/>
              </a:spcBef>
              <a:buNone/>
            </a:pPr>
            <a:r>
              <a:rPr lang="en-US" dirty="0">
                <a:solidFill>
                  <a:srgbClr val="FF0000"/>
                </a:solidFill>
              </a:rPr>
              <a:t>void</a:t>
            </a:r>
            <a:r>
              <a:rPr lang="en-US" dirty="0"/>
              <a:t> </a:t>
            </a:r>
            <a:r>
              <a:rPr lang="en-US" dirty="0" err="1"/>
              <a:t>SafeReadImage</a:t>
            </a:r>
            <a:r>
              <a:rPr lang="en-US" dirty="0"/>
              <a:t>(</a:t>
            </a:r>
            <a:r>
              <a:rPr lang="en-US" dirty="0" err="1">
                <a:solidFill>
                  <a:srgbClr val="00B0F0"/>
                </a:solidFill>
              </a:rPr>
              <a:t>typename</a:t>
            </a:r>
            <a:r>
              <a:rPr lang="en-US" dirty="0"/>
              <a:t> </a:t>
            </a:r>
            <a:r>
              <a:rPr lang="en-US" dirty="0" err="1">
                <a:solidFill>
                  <a:srgbClr val="FF0000"/>
                </a:solidFill>
              </a:rPr>
              <a:t>TImageType</a:t>
            </a:r>
            <a:r>
              <a:rPr lang="en-US" dirty="0"/>
              <a:t>::</a:t>
            </a:r>
            <a:r>
              <a:rPr lang="en-US" dirty="0">
                <a:solidFill>
                  <a:srgbClr val="00B050"/>
                </a:solidFill>
              </a:rPr>
              <a:t>Pointer</a:t>
            </a:r>
            <a:r>
              <a:rPr lang="en-US" dirty="0"/>
              <a:t> image, </a:t>
            </a:r>
            <a:r>
              <a:rPr lang="en-US" dirty="0" err="1"/>
              <a:t>const</a:t>
            </a:r>
            <a:r>
              <a:rPr lang="en-US" dirty="0"/>
              <a:t>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>
                <a:solidFill>
                  <a:srgbClr val="00B050"/>
                </a:solidFill>
              </a:rPr>
              <a:t>string</a:t>
            </a:r>
            <a:r>
              <a:rPr lang="en-US" dirty="0"/>
              <a:t> &amp;</a:t>
            </a:r>
            <a:r>
              <a:rPr lang="en-US" dirty="0" err="1"/>
              <a:t>fName</a:t>
            </a:r>
            <a:r>
              <a:rPr lang="en-US" dirty="0"/>
              <a:t>)</a:t>
            </a:r>
          </a:p>
          <a:p>
            <a:pPr marL="0" indent="0">
              <a:lnSpc>
                <a:spcPct val="70000"/>
              </a:lnSpc>
              <a:spcBef>
                <a:spcPts val="1200"/>
              </a:spcBef>
              <a:buNone/>
            </a:pPr>
            <a:r>
              <a:rPr lang="en-US" dirty="0"/>
              <a:t>{</a:t>
            </a:r>
          </a:p>
          <a:p>
            <a:pPr marL="0" indent="0">
              <a:lnSpc>
                <a:spcPct val="70000"/>
              </a:lnSpc>
              <a:spcBef>
                <a:spcPts val="1200"/>
              </a:spcBef>
              <a:buNone/>
            </a:pPr>
            <a:r>
              <a:rPr lang="en-US" dirty="0" err="1">
                <a:solidFill>
                  <a:srgbClr val="00B0F0"/>
                </a:solidFill>
              </a:rPr>
              <a:t>typedef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 err="1"/>
              <a:t>itk</a:t>
            </a:r>
            <a:r>
              <a:rPr lang="en-US" dirty="0"/>
              <a:t>::</a:t>
            </a:r>
            <a:r>
              <a:rPr lang="en-US" dirty="0" err="1">
                <a:solidFill>
                  <a:srgbClr val="00B050"/>
                </a:solidFill>
              </a:rPr>
              <a:t>ImageFileReader</a:t>
            </a:r>
            <a:r>
              <a:rPr lang="en-US" dirty="0"/>
              <a:t>&lt; </a:t>
            </a:r>
            <a:r>
              <a:rPr lang="en-US" dirty="0" err="1">
                <a:solidFill>
                  <a:srgbClr val="FF0000"/>
                </a:solidFill>
              </a:rPr>
              <a:t>TImageType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&gt; </a:t>
            </a:r>
            <a:r>
              <a:rPr lang="en-US" dirty="0" err="1">
                <a:solidFill>
                  <a:srgbClr val="FF0000"/>
                </a:solidFill>
              </a:rPr>
              <a:t>ImageReaderType</a:t>
            </a:r>
            <a:r>
              <a:rPr lang="en-US" dirty="0"/>
              <a:t>;</a:t>
            </a:r>
          </a:p>
          <a:p>
            <a:pPr marL="0" indent="0">
              <a:lnSpc>
                <a:spcPct val="70000"/>
              </a:lnSpc>
              <a:spcBef>
                <a:spcPts val="1200"/>
              </a:spcBef>
              <a:buNone/>
            </a:pPr>
            <a:r>
              <a:rPr lang="en-US" dirty="0"/>
              <a:t>  </a:t>
            </a:r>
            <a:r>
              <a:rPr lang="en-US" dirty="0" err="1">
                <a:solidFill>
                  <a:srgbClr val="00B0F0"/>
                </a:solidFill>
              </a:rPr>
              <a:t>typename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ImageReaderType</a:t>
            </a:r>
            <a:r>
              <a:rPr lang="en-US" dirty="0"/>
              <a:t>::</a:t>
            </a:r>
            <a:r>
              <a:rPr lang="en-US" dirty="0">
                <a:solidFill>
                  <a:srgbClr val="00B050"/>
                </a:solidFill>
              </a:rPr>
              <a:t>Pointer</a:t>
            </a:r>
            <a:r>
              <a:rPr lang="en-US" dirty="0"/>
              <a:t> reader = </a:t>
            </a:r>
            <a:r>
              <a:rPr lang="en-US" dirty="0" err="1"/>
              <a:t>ImageReaderType</a:t>
            </a:r>
            <a:r>
              <a:rPr lang="en-US" dirty="0"/>
              <a:t>::</a:t>
            </a:r>
            <a:r>
              <a:rPr lang="en-US" dirty="0">
                <a:solidFill>
                  <a:srgbClr val="00B050"/>
                </a:solidFill>
              </a:rPr>
              <a:t>New</a:t>
            </a:r>
            <a:r>
              <a:rPr lang="en-US" dirty="0"/>
              <a:t>();</a:t>
            </a:r>
          </a:p>
          <a:p>
            <a:pPr marL="0" indent="0">
              <a:lnSpc>
                <a:spcPct val="70000"/>
              </a:lnSpc>
              <a:spcBef>
                <a:spcPts val="1200"/>
              </a:spcBef>
              <a:buNone/>
            </a:pPr>
            <a:r>
              <a:rPr lang="en-US" dirty="0"/>
              <a:t>  reader-&gt;</a:t>
            </a:r>
            <a:r>
              <a:rPr lang="en-US" dirty="0" err="1">
                <a:solidFill>
                  <a:srgbClr val="00B050"/>
                </a:solidFill>
              </a:rPr>
              <a:t>SetFileName</a:t>
            </a:r>
            <a:r>
              <a:rPr lang="en-US" dirty="0"/>
              <a:t>( </a:t>
            </a:r>
            <a:r>
              <a:rPr lang="en-US" dirty="0" err="1"/>
              <a:t>fName</a:t>
            </a:r>
            <a:r>
              <a:rPr lang="en-US" dirty="0"/>
              <a:t> );</a:t>
            </a:r>
          </a:p>
          <a:p>
            <a:pPr marL="0" indent="0">
              <a:lnSpc>
                <a:spcPct val="70000"/>
              </a:lnSpc>
              <a:spcBef>
                <a:spcPts val="1200"/>
              </a:spcBef>
              <a:buNone/>
            </a:pPr>
            <a:endParaRPr lang="en-US" sz="300" dirty="0"/>
          </a:p>
          <a:p>
            <a:pPr marL="0" indent="0">
              <a:lnSpc>
                <a:spcPct val="70000"/>
              </a:lnSpc>
              <a:spcBef>
                <a:spcPts val="1200"/>
              </a:spcBef>
              <a:buNone/>
            </a:pPr>
            <a:r>
              <a:rPr lang="en-US" dirty="0"/>
              <a:t>  try</a:t>
            </a:r>
          </a:p>
          <a:p>
            <a:pPr marL="0" indent="0">
              <a:lnSpc>
                <a:spcPct val="70000"/>
              </a:lnSpc>
              <a:spcBef>
                <a:spcPts val="1200"/>
              </a:spcBef>
              <a:buNone/>
            </a:pPr>
            <a:r>
              <a:rPr lang="en-US" dirty="0"/>
              <a:t>    reader-&gt;</a:t>
            </a:r>
            <a:r>
              <a:rPr lang="en-US" dirty="0">
                <a:solidFill>
                  <a:srgbClr val="00B050"/>
                </a:solidFill>
              </a:rPr>
              <a:t>Update</a:t>
            </a:r>
            <a:r>
              <a:rPr lang="en-US" dirty="0"/>
              <a:t>();</a:t>
            </a:r>
          </a:p>
          <a:p>
            <a:pPr marL="0" indent="0">
              <a:lnSpc>
                <a:spcPct val="70000"/>
              </a:lnSpc>
              <a:spcBef>
                <a:spcPts val="1200"/>
              </a:spcBef>
              <a:buNone/>
            </a:pPr>
            <a:endParaRPr lang="en-US" sz="300" dirty="0"/>
          </a:p>
          <a:p>
            <a:pPr marL="0" indent="0">
              <a:lnSpc>
                <a:spcPct val="70000"/>
              </a:lnSpc>
              <a:spcBef>
                <a:spcPts val="1200"/>
              </a:spcBef>
              <a:buNone/>
            </a:pPr>
            <a:r>
              <a:rPr lang="en-US" dirty="0"/>
              <a:t>  catch (</a:t>
            </a:r>
            <a:r>
              <a:rPr lang="en-US" dirty="0" err="1"/>
              <a:t>itk</a:t>
            </a:r>
            <a:r>
              <a:rPr lang="en-US" dirty="0"/>
              <a:t>::</a:t>
            </a:r>
            <a:r>
              <a:rPr lang="en-US" dirty="0" err="1">
                <a:solidFill>
                  <a:srgbClr val="00B050"/>
                </a:solidFill>
              </a:rPr>
              <a:t>ExceptionObject</a:t>
            </a:r>
            <a:r>
              <a:rPr lang="en-US" dirty="0"/>
              <a:t>&amp; e)</a:t>
            </a:r>
          </a:p>
          <a:p>
            <a:pPr marL="0" indent="0">
              <a:lnSpc>
                <a:spcPct val="70000"/>
              </a:lnSpc>
              <a:spcBef>
                <a:spcPts val="1200"/>
              </a:spcBef>
              <a:buNone/>
            </a:pPr>
            <a:r>
              <a:rPr lang="en-US" dirty="0"/>
              <a:t>  {</a:t>
            </a:r>
          </a:p>
          <a:p>
            <a:pPr marL="0" indent="0">
              <a:lnSpc>
                <a:spcPct val="70000"/>
              </a:lnSpc>
              <a:spcBef>
                <a:spcPts val="1200"/>
              </a:spcBef>
              <a:buNone/>
            </a:pPr>
            <a:r>
              <a:rPr lang="en-US" dirty="0"/>
              <a:t>   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 err="1">
                <a:solidFill>
                  <a:srgbClr val="00B050"/>
                </a:solidFill>
              </a:rPr>
              <a:t>cerr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/>
              <a:t>&lt;&lt; "Exception caught: " &lt;&lt; </a:t>
            </a:r>
            <a:r>
              <a:rPr lang="en-US" dirty="0" err="1"/>
              <a:t>e.what</a:t>
            </a:r>
            <a:r>
              <a:rPr lang="en-US" dirty="0"/>
              <a:t>() ;</a:t>
            </a:r>
          </a:p>
          <a:p>
            <a:pPr marL="0" indent="0">
              <a:lnSpc>
                <a:spcPct val="70000"/>
              </a:lnSpc>
              <a:spcBef>
                <a:spcPts val="1200"/>
              </a:spcBef>
              <a:buNone/>
            </a:pPr>
            <a:r>
              <a:rPr lang="en-US" dirty="0"/>
              <a:t>    </a:t>
            </a:r>
            <a:r>
              <a:rPr lang="en-US" dirty="0">
                <a:solidFill>
                  <a:srgbClr val="FF0000"/>
                </a:solidFill>
              </a:rPr>
              <a:t>exit</a:t>
            </a:r>
            <a:r>
              <a:rPr lang="en-US" dirty="0"/>
              <a:t>( </a:t>
            </a:r>
            <a:r>
              <a:rPr lang="en-US" dirty="0">
                <a:solidFill>
                  <a:srgbClr val="00B0F0"/>
                </a:solidFill>
              </a:rPr>
              <a:t>EXIT_FAILURE</a:t>
            </a:r>
            <a:r>
              <a:rPr lang="en-US" dirty="0"/>
              <a:t> );</a:t>
            </a:r>
          </a:p>
          <a:p>
            <a:pPr marL="0" indent="0">
              <a:lnSpc>
                <a:spcPct val="70000"/>
              </a:lnSpc>
              <a:spcBef>
                <a:spcPts val="1200"/>
              </a:spcBef>
              <a:buNone/>
            </a:pPr>
            <a:r>
              <a:rPr lang="en-US" dirty="0"/>
              <a:t>  }</a:t>
            </a:r>
          </a:p>
          <a:p>
            <a:pPr marL="0" indent="0">
              <a:lnSpc>
                <a:spcPct val="70000"/>
              </a:lnSpc>
              <a:spcBef>
                <a:spcPts val="1200"/>
              </a:spcBef>
              <a:buNone/>
            </a:pPr>
            <a:r>
              <a:rPr lang="en-US" dirty="0"/>
              <a:t>  image-&gt;</a:t>
            </a:r>
            <a:r>
              <a:rPr lang="en-US" dirty="0">
                <a:solidFill>
                  <a:srgbClr val="00B050"/>
                </a:solidFill>
              </a:rPr>
              <a:t>Graft</a:t>
            </a:r>
            <a:r>
              <a:rPr lang="en-US" dirty="0"/>
              <a:t>( reader-&gt;</a:t>
            </a:r>
            <a:r>
              <a:rPr lang="en-US" dirty="0" err="1">
                <a:solidFill>
                  <a:srgbClr val="00B050"/>
                </a:solidFill>
              </a:rPr>
              <a:t>GetOutput</a:t>
            </a:r>
            <a:r>
              <a:rPr lang="en-US" dirty="0"/>
              <a:t>() );</a:t>
            </a:r>
          </a:p>
          <a:p>
            <a:pPr marL="0" indent="0">
              <a:lnSpc>
                <a:spcPct val="70000"/>
              </a:lnSpc>
              <a:spcBef>
                <a:spcPts val="1200"/>
              </a:spcBef>
              <a:buNone/>
            </a:pPr>
            <a:r>
              <a:rPr lang="en-US" dirty="0"/>
              <a:t>  </a:t>
            </a:r>
            <a:r>
              <a:rPr lang="en-US" dirty="0">
                <a:solidFill>
                  <a:srgbClr val="FF0000"/>
                </a:solidFill>
              </a:rPr>
              <a:t>return</a:t>
            </a:r>
            <a:r>
              <a:rPr lang="en-US" dirty="0"/>
              <a:t>;</a:t>
            </a:r>
          </a:p>
          <a:p>
            <a:pPr marL="0" indent="0">
              <a:lnSpc>
                <a:spcPct val="70000"/>
              </a:lnSpc>
              <a:spcBef>
                <a:spcPts val="1200"/>
              </a:spcBef>
              <a:buNone/>
            </a:pPr>
            <a:r>
              <a:rPr lang="en-US" dirty="0"/>
              <a:t>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US" dirty="0"/>
              <a:t>Type safe code to read an image from supplied file name and throw an exception of there is an issue.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Code borrows from the first ITK tutorial where image reading is explained.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87614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>
                <a:solidFill>
                  <a:srgbClr val="00B0F0"/>
                </a:solidFill>
              </a:rPr>
              <a:t>template</a:t>
            </a:r>
            <a:r>
              <a:rPr lang="en-US" sz="1200" dirty="0"/>
              <a:t> &lt;</a:t>
            </a:r>
            <a:r>
              <a:rPr lang="en-US" sz="1200" dirty="0" err="1">
                <a:solidFill>
                  <a:srgbClr val="00B0F0"/>
                </a:solidFill>
              </a:rPr>
              <a:t>typename</a:t>
            </a:r>
            <a:r>
              <a:rPr lang="en-US" sz="1200" dirty="0">
                <a:solidFill>
                  <a:srgbClr val="00B0F0"/>
                </a:solidFill>
              </a:rPr>
              <a:t> </a:t>
            </a:r>
            <a:r>
              <a:rPr lang="en-US" sz="1200" dirty="0" err="1">
                <a:solidFill>
                  <a:srgbClr val="FF0000"/>
                </a:solidFill>
              </a:rPr>
              <a:t>TImageType</a:t>
            </a:r>
            <a:r>
              <a:rPr lang="en-US" sz="1200" dirty="0"/>
              <a:t>, </a:t>
            </a:r>
            <a:r>
              <a:rPr lang="en-US" sz="1200" dirty="0" err="1">
                <a:solidFill>
                  <a:srgbClr val="00B0F0"/>
                </a:solidFill>
              </a:rPr>
              <a:t>typename</a:t>
            </a:r>
            <a:r>
              <a:rPr lang="en-US" sz="1200" dirty="0">
                <a:solidFill>
                  <a:srgbClr val="00B0F0"/>
                </a:solidFill>
              </a:rPr>
              <a:t> </a:t>
            </a:r>
            <a:r>
              <a:rPr lang="en-US" sz="1200" dirty="0" err="1">
                <a:solidFill>
                  <a:srgbClr val="FF0000"/>
                </a:solidFill>
              </a:rPr>
              <a:t>TMaskImageType</a:t>
            </a:r>
            <a:r>
              <a:rPr lang="en-US" sz="1200" dirty="0"/>
              <a:t>&gt;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FF0000"/>
                </a:solidFill>
              </a:rPr>
              <a:t>void</a:t>
            </a:r>
            <a:r>
              <a:rPr lang="en-US" sz="1200" dirty="0"/>
              <a:t> </a:t>
            </a:r>
            <a:r>
              <a:rPr lang="en-US" sz="1200" b="1" dirty="0" err="1">
                <a:solidFill>
                  <a:srgbClr val="22337C"/>
                </a:solidFill>
              </a:rPr>
              <a:t>registrationFilter</a:t>
            </a:r>
            <a:r>
              <a:rPr lang="en-US" sz="1200" dirty="0"/>
              <a:t>( </a:t>
            </a:r>
            <a:r>
              <a:rPr lang="en-US" sz="1200" dirty="0" err="1">
                <a:solidFill>
                  <a:srgbClr val="00B0F0"/>
                </a:solidFill>
              </a:rPr>
              <a:t>typename</a:t>
            </a:r>
            <a:r>
              <a:rPr lang="en-US" sz="1200" dirty="0">
                <a:solidFill>
                  <a:srgbClr val="00B0F0"/>
                </a:solidFill>
              </a:rPr>
              <a:t> </a:t>
            </a:r>
            <a:r>
              <a:rPr lang="en-US" sz="1200" dirty="0" err="1">
                <a:solidFill>
                  <a:srgbClr val="FF0000"/>
                </a:solidFill>
              </a:rPr>
              <a:t>TImageType</a:t>
            </a:r>
            <a:r>
              <a:rPr lang="en-US" sz="1200" dirty="0"/>
              <a:t>::Pointer </a:t>
            </a:r>
            <a:r>
              <a:rPr lang="en-US" sz="1200" dirty="0" err="1"/>
              <a:t>fixedImage</a:t>
            </a:r>
            <a:r>
              <a:rPr lang="en-US" sz="1200" dirty="0"/>
              <a:t>,</a:t>
            </a:r>
          </a:p>
          <a:p>
            <a:pPr marL="0" indent="0">
              <a:buNone/>
            </a:pPr>
            <a:r>
              <a:rPr lang="en-US" sz="1200" dirty="0"/>
              <a:t>  </a:t>
            </a:r>
            <a:r>
              <a:rPr lang="en-US" sz="1200" dirty="0" err="1">
                <a:solidFill>
                  <a:srgbClr val="00B0F0"/>
                </a:solidFill>
              </a:rPr>
              <a:t>typename</a:t>
            </a:r>
            <a:r>
              <a:rPr lang="en-US" sz="1200" dirty="0">
                <a:solidFill>
                  <a:srgbClr val="00B0F0"/>
                </a:solidFill>
              </a:rPr>
              <a:t> </a:t>
            </a:r>
            <a:r>
              <a:rPr lang="en-US" sz="1200" dirty="0" err="1">
                <a:solidFill>
                  <a:srgbClr val="FF0000"/>
                </a:solidFill>
              </a:rPr>
              <a:t>TImageType</a:t>
            </a:r>
            <a:r>
              <a:rPr lang="en-US" sz="1200" dirty="0"/>
              <a:t>::</a:t>
            </a:r>
            <a:r>
              <a:rPr lang="en-US" sz="1200" dirty="0">
                <a:solidFill>
                  <a:srgbClr val="00B050"/>
                </a:solidFill>
              </a:rPr>
              <a:t>Pointer</a:t>
            </a:r>
            <a:r>
              <a:rPr lang="en-US" sz="1200" dirty="0"/>
              <a:t> </a:t>
            </a:r>
            <a:r>
              <a:rPr lang="en-US" sz="1200" dirty="0" err="1"/>
              <a:t>movingImage</a:t>
            </a:r>
            <a:r>
              <a:rPr lang="en-US" sz="1200" dirty="0"/>
              <a:t>,</a:t>
            </a:r>
          </a:p>
          <a:p>
            <a:pPr marL="0" indent="0">
              <a:buNone/>
            </a:pPr>
            <a:r>
              <a:rPr lang="en-US" sz="1200" dirty="0"/>
              <a:t>  </a:t>
            </a:r>
            <a:r>
              <a:rPr lang="en-US" sz="1200" dirty="0" err="1">
                <a:solidFill>
                  <a:srgbClr val="00B0F0"/>
                </a:solidFill>
              </a:rPr>
              <a:t>typename</a:t>
            </a:r>
            <a:r>
              <a:rPr lang="en-US" sz="1200" dirty="0">
                <a:solidFill>
                  <a:srgbClr val="00B0F0"/>
                </a:solidFill>
              </a:rPr>
              <a:t> </a:t>
            </a:r>
            <a:r>
              <a:rPr lang="en-US" sz="1200" dirty="0" err="1">
                <a:solidFill>
                  <a:srgbClr val="FF0000"/>
                </a:solidFill>
              </a:rPr>
              <a:t>TMaskImageType</a:t>
            </a:r>
            <a:r>
              <a:rPr lang="en-US" sz="1200" dirty="0"/>
              <a:t>::</a:t>
            </a:r>
            <a:r>
              <a:rPr lang="en-US" sz="1200" dirty="0">
                <a:solidFill>
                  <a:srgbClr val="00B050"/>
                </a:solidFill>
              </a:rPr>
              <a:t>Pointer</a:t>
            </a:r>
            <a:r>
              <a:rPr lang="en-US" sz="1200" dirty="0"/>
              <a:t> </a:t>
            </a:r>
            <a:r>
              <a:rPr lang="en-US" sz="1200" dirty="0" err="1"/>
              <a:t>maskImage</a:t>
            </a:r>
            <a:r>
              <a:rPr lang="en-US" sz="1200" dirty="0"/>
              <a:t>,</a:t>
            </a:r>
          </a:p>
          <a:p>
            <a:pPr marL="0" indent="0">
              <a:buNone/>
            </a:pPr>
            <a:r>
              <a:rPr lang="en-US" sz="1200" dirty="0"/>
              <a:t>  </a:t>
            </a:r>
            <a:r>
              <a:rPr lang="en-US" sz="1200" dirty="0" err="1"/>
              <a:t>const</a:t>
            </a:r>
            <a:r>
              <a:rPr lang="en-US" sz="1200" dirty="0"/>
              <a:t> </a:t>
            </a:r>
            <a:r>
              <a:rPr lang="en-US" sz="1200" dirty="0" err="1"/>
              <a:t>std</a:t>
            </a:r>
            <a:r>
              <a:rPr lang="en-US" sz="1200" dirty="0"/>
              <a:t>::</a:t>
            </a:r>
            <a:r>
              <a:rPr lang="en-US" sz="1200" dirty="0">
                <a:solidFill>
                  <a:srgbClr val="00B050"/>
                </a:solidFill>
              </a:rPr>
              <a:t>string</a:t>
            </a:r>
            <a:r>
              <a:rPr lang="en-US" sz="1200" dirty="0"/>
              <a:t> &amp;</a:t>
            </a:r>
            <a:r>
              <a:rPr lang="en-US" sz="1200" dirty="0" err="1"/>
              <a:t>outputFileName</a:t>
            </a:r>
            <a:r>
              <a:rPr lang="en-US" sz="1200" dirty="0"/>
              <a:t> )</a:t>
            </a:r>
          </a:p>
          <a:p>
            <a:pPr marL="0" indent="0">
              <a:buNone/>
            </a:pPr>
            <a:r>
              <a:rPr lang="en-US" sz="1200" dirty="0"/>
              <a:t>{</a:t>
            </a:r>
          </a:p>
          <a:p>
            <a:pPr marL="0" indent="0">
              <a:buNone/>
            </a:pPr>
            <a:r>
              <a:rPr lang="en-US" sz="1200" dirty="0"/>
              <a:t>  </a:t>
            </a:r>
            <a:r>
              <a:rPr lang="en-US" sz="1200" dirty="0" err="1">
                <a:solidFill>
                  <a:schemeClr val="bg1"/>
                </a:solidFill>
              </a:rPr>
              <a:t>typedef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itk</a:t>
            </a:r>
            <a:r>
              <a:rPr lang="en-US" sz="1200" dirty="0">
                <a:solidFill>
                  <a:schemeClr val="bg1"/>
                </a:solidFill>
              </a:rPr>
              <a:t>::</a:t>
            </a:r>
            <a:r>
              <a:rPr lang="en-US" sz="1200" dirty="0" err="1">
                <a:solidFill>
                  <a:schemeClr val="bg1"/>
                </a:solidFill>
              </a:rPr>
              <a:t>CastImageFilter</a:t>
            </a:r>
            <a:r>
              <a:rPr lang="en-US" sz="1200" dirty="0">
                <a:solidFill>
                  <a:schemeClr val="bg1"/>
                </a:solidFill>
              </a:rPr>
              <a:t>&lt; </a:t>
            </a:r>
            <a:r>
              <a:rPr lang="en-US" sz="1200" dirty="0" err="1">
                <a:solidFill>
                  <a:schemeClr val="bg1"/>
                </a:solidFill>
              </a:rPr>
              <a:t>TMaskImageType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TImageType</a:t>
            </a:r>
            <a:r>
              <a:rPr lang="en-US" sz="1200" dirty="0">
                <a:solidFill>
                  <a:schemeClr val="bg1"/>
                </a:solidFill>
              </a:rPr>
              <a:t>&gt; </a:t>
            </a:r>
            <a:r>
              <a:rPr lang="en-US" sz="1200" dirty="0" err="1">
                <a:solidFill>
                  <a:schemeClr val="bg1"/>
                </a:solidFill>
              </a:rPr>
              <a:t>CastFilterType</a:t>
            </a:r>
            <a:r>
              <a:rPr lang="en-US" sz="1200" dirty="0">
                <a:solidFill>
                  <a:schemeClr val="bg1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  <a:r>
              <a:rPr lang="en-US" sz="1200" dirty="0" err="1">
                <a:solidFill>
                  <a:schemeClr val="bg1"/>
                </a:solidFill>
              </a:rPr>
              <a:t>typename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CastFilterType</a:t>
            </a:r>
            <a:r>
              <a:rPr lang="en-US" sz="1200" dirty="0">
                <a:solidFill>
                  <a:schemeClr val="bg1"/>
                </a:solidFill>
              </a:rPr>
              <a:t>::Pointer </a:t>
            </a:r>
            <a:r>
              <a:rPr lang="en-US" sz="1200" dirty="0" err="1">
                <a:solidFill>
                  <a:schemeClr val="bg1"/>
                </a:solidFill>
              </a:rPr>
              <a:t>cast_filter</a:t>
            </a:r>
            <a:r>
              <a:rPr lang="en-US" sz="1200" dirty="0">
                <a:solidFill>
                  <a:schemeClr val="bg1"/>
                </a:solidFill>
              </a:rPr>
              <a:t> = </a:t>
            </a:r>
            <a:r>
              <a:rPr lang="en-US" sz="1200" dirty="0" err="1">
                <a:solidFill>
                  <a:schemeClr val="bg1"/>
                </a:solidFill>
              </a:rPr>
              <a:t>CastFilterType</a:t>
            </a:r>
            <a:r>
              <a:rPr lang="en-US" sz="1200" dirty="0">
                <a:solidFill>
                  <a:schemeClr val="bg1"/>
                </a:solidFill>
              </a:rPr>
              <a:t>::New();</a:t>
            </a:r>
          </a:p>
          <a:p>
            <a:pPr marL="0" indent="0">
              <a:buNone/>
            </a:pPr>
            <a:endParaRPr lang="en-US" sz="12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  <a:r>
              <a:rPr lang="en-US" sz="1200" dirty="0" err="1">
                <a:solidFill>
                  <a:schemeClr val="bg1"/>
                </a:solidFill>
              </a:rPr>
              <a:t>cast_filter</a:t>
            </a:r>
            <a:r>
              <a:rPr lang="en-US" sz="1200" dirty="0">
                <a:solidFill>
                  <a:schemeClr val="bg1"/>
                </a:solidFill>
              </a:rPr>
              <a:t>-&gt;</a:t>
            </a:r>
            <a:r>
              <a:rPr lang="en-US" sz="1200" dirty="0" err="1">
                <a:solidFill>
                  <a:schemeClr val="bg1"/>
                </a:solidFill>
              </a:rPr>
              <a:t>SetInput</a:t>
            </a:r>
            <a:r>
              <a:rPr lang="en-US" sz="1200" dirty="0">
                <a:solidFill>
                  <a:schemeClr val="bg1"/>
                </a:solidFill>
              </a:rPr>
              <a:t>( </a:t>
            </a:r>
            <a:r>
              <a:rPr lang="en-US" sz="1200" dirty="0" err="1">
                <a:solidFill>
                  <a:schemeClr val="bg1"/>
                </a:solidFill>
              </a:rPr>
              <a:t>maskImage</a:t>
            </a:r>
            <a:r>
              <a:rPr lang="en-US" sz="1200" dirty="0">
                <a:solidFill>
                  <a:schemeClr val="bg1"/>
                </a:solidFill>
              </a:rPr>
              <a:t> );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  <a:r>
              <a:rPr lang="en-US" sz="1200" dirty="0" err="1">
                <a:solidFill>
                  <a:schemeClr val="bg1"/>
                </a:solidFill>
              </a:rPr>
              <a:t>cast_filter</a:t>
            </a:r>
            <a:r>
              <a:rPr lang="en-US" sz="1200" dirty="0">
                <a:solidFill>
                  <a:schemeClr val="bg1"/>
                </a:solidFill>
              </a:rPr>
              <a:t>-&gt;Update();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  <a:r>
              <a:rPr lang="en-US" sz="1200" dirty="0" err="1">
                <a:solidFill>
                  <a:schemeClr val="bg1"/>
                </a:solidFill>
              </a:rPr>
              <a:t>typename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TImageType</a:t>
            </a:r>
            <a:r>
              <a:rPr lang="en-US" sz="1200" dirty="0">
                <a:solidFill>
                  <a:schemeClr val="bg1"/>
                </a:solidFill>
              </a:rPr>
              <a:t>::Pointer mask = </a:t>
            </a:r>
          </a:p>
          <a:p>
            <a:pPr marL="0" indent="0">
              <a:buNone/>
            </a:pPr>
            <a:r>
              <a:rPr lang="en-US" sz="1200" dirty="0" err="1">
                <a:solidFill>
                  <a:schemeClr val="bg1"/>
                </a:solidFill>
              </a:rPr>
              <a:t>cast_filter</a:t>
            </a:r>
            <a:r>
              <a:rPr lang="en-US" sz="1200" dirty="0">
                <a:solidFill>
                  <a:schemeClr val="bg1"/>
                </a:solidFill>
              </a:rPr>
              <a:t>-&gt;</a:t>
            </a:r>
            <a:r>
              <a:rPr lang="en-US" sz="1200" dirty="0" err="1">
                <a:solidFill>
                  <a:schemeClr val="bg1"/>
                </a:solidFill>
              </a:rPr>
              <a:t>GetOutput</a:t>
            </a:r>
            <a:r>
              <a:rPr lang="en-US" sz="1200" dirty="0">
                <a:solidFill>
                  <a:schemeClr val="bg1"/>
                </a:solidFill>
              </a:rPr>
              <a:t>();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/>
              <a:t>Initialize a new templated function which will handle the registration of two images; inputs are three ITK image pointers (fixed, moving and mask images) and an output file name to write the result.</a:t>
            </a:r>
          </a:p>
        </p:txBody>
      </p:sp>
    </p:spTree>
    <p:extLst>
      <p:ext uri="{BB962C8B-B14F-4D97-AF65-F5344CB8AC3E}">
        <p14:creationId xmlns:p14="http://schemas.microsoft.com/office/powerpoint/2010/main" val="4186609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template &lt;</a:t>
            </a:r>
            <a:r>
              <a:rPr lang="en-US" sz="1200" dirty="0" err="1">
                <a:solidFill>
                  <a:schemeClr val="bg1"/>
                </a:solidFill>
              </a:rPr>
              <a:t>typename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TImageType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typename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TMaskImageType</a:t>
            </a:r>
            <a:r>
              <a:rPr lang="en-US" sz="1200" dirty="0">
                <a:solidFill>
                  <a:schemeClr val="bg1"/>
                </a:solidFill>
              </a:rPr>
              <a:t>&gt;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void </a:t>
            </a:r>
            <a:r>
              <a:rPr lang="en-US" sz="1200" b="1" dirty="0" err="1">
                <a:solidFill>
                  <a:schemeClr val="bg1"/>
                </a:solidFill>
              </a:rPr>
              <a:t>registrationFilter</a:t>
            </a:r>
            <a:r>
              <a:rPr lang="en-US" sz="1200" dirty="0">
                <a:solidFill>
                  <a:schemeClr val="bg1"/>
                </a:solidFill>
              </a:rPr>
              <a:t>( </a:t>
            </a:r>
            <a:r>
              <a:rPr lang="en-US" sz="1200" dirty="0" err="1">
                <a:solidFill>
                  <a:schemeClr val="bg1"/>
                </a:solidFill>
              </a:rPr>
              <a:t>typename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TImageType</a:t>
            </a:r>
            <a:r>
              <a:rPr lang="en-US" sz="1200" dirty="0">
                <a:solidFill>
                  <a:schemeClr val="bg1"/>
                </a:solidFill>
              </a:rPr>
              <a:t>::Pointer </a:t>
            </a:r>
            <a:r>
              <a:rPr lang="en-US" sz="1200" dirty="0" err="1">
                <a:solidFill>
                  <a:schemeClr val="bg1"/>
                </a:solidFill>
              </a:rPr>
              <a:t>fixedImage</a:t>
            </a:r>
            <a:r>
              <a:rPr lang="en-US" sz="1200" dirty="0">
                <a:solidFill>
                  <a:schemeClr val="bg1"/>
                </a:solidFill>
              </a:rPr>
              <a:t>,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  <a:r>
              <a:rPr lang="en-US" sz="1200" dirty="0" err="1">
                <a:solidFill>
                  <a:schemeClr val="bg1"/>
                </a:solidFill>
              </a:rPr>
              <a:t>typename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TImageType</a:t>
            </a:r>
            <a:r>
              <a:rPr lang="en-US" sz="1200" dirty="0">
                <a:solidFill>
                  <a:schemeClr val="bg1"/>
                </a:solidFill>
              </a:rPr>
              <a:t>::Pointer </a:t>
            </a:r>
            <a:r>
              <a:rPr lang="en-US" sz="1200" dirty="0" err="1">
                <a:solidFill>
                  <a:schemeClr val="bg1"/>
                </a:solidFill>
              </a:rPr>
              <a:t>movingImage</a:t>
            </a:r>
            <a:r>
              <a:rPr lang="en-US" sz="1200" dirty="0">
                <a:solidFill>
                  <a:schemeClr val="bg1"/>
                </a:solidFill>
              </a:rPr>
              <a:t>,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  <a:r>
              <a:rPr lang="en-US" sz="1200" dirty="0" err="1">
                <a:solidFill>
                  <a:schemeClr val="bg1"/>
                </a:solidFill>
              </a:rPr>
              <a:t>typename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TMaskImageType</a:t>
            </a:r>
            <a:r>
              <a:rPr lang="en-US" sz="1200" dirty="0">
                <a:solidFill>
                  <a:schemeClr val="bg1"/>
                </a:solidFill>
              </a:rPr>
              <a:t>::Pointer </a:t>
            </a:r>
            <a:r>
              <a:rPr lang="en-US" sz="1200" dirty="0" err="1">
                <a:solidFill>
                  <a:schemeClr val="bg1"/>
                </a:solidFill>
              </a:rPr>
              <a:t>maskImage</a:t>
            </a:r>
            <a:r>
              <a:rPr lang="en-US" sz="1200" dirty="0">
                <a:solidFill>
                  <a:schemeClr val="bg1"/>
                </a:solidFill>
              </a:rPr>
              <a:t>,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  <a:r>
              <a:rPr lang="en-US" sz="1200" dirty="0" err="1">
                <a:solidFill>
                  <a:schemeClr val="bg1"/>
                </a:solidFill>
              </a:rPr>
              <a:t>const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std</a:t>
            </a:r>
            <a:r>
              <a:rPr lang="en-US" sz="1200" dirty="0">
                <a:solidFill>
                  <a:schemeClr val="bg1"/>
                </a:solidFill>
              </a:rPr>
              <a:t>::string &amp;</a:t>
            </a:r>
            <a:r>
              <a:rPr lang="en-US" sz="1200" dirty="0" err="1">
                <a:solidFill>
                  <a:schemeClr val="bg1"/>
                </a:solidFill>
              </a:rPr>
              <a:t>outputFileName</a:t>
            </a:r>
            <a:r>
              <a:rPr lang="en-US" sz="1200" dirty="0">
                <a:solidFill>
                  <a:schemeClr val="bg1"/>
                </a:solidFill>
              </a:rPr>
              <a:t> )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{</a:t>
            </a:r>
          </a:p>
          <a:p>
            <a:pPr marL="0" indent="0">
              <a:buNone/>
            </a:pPr>
            <a:r>
              <a:rPr lang="en-US" sz="1200" dirty="0"/>
              <a:t>  </a:t>
            </a:r>
            <a:r>
              <a:rPr lang="en-US" sz="1200" dirty="0" err="1">
                <a:solidFill>
                  <a:srgbClr val="00B0F0"/>
                </a:solidFill>
              </a:rPr>
              <a:t>typedef</a:t>
            </a:r>
            <a:r>
              <a:rPr lang="en-US" sz="1200" dirty="0">
                <a:solidFill>
                  <a:srgbClr val="00B0F0"/>
                </a:solidFill>
              </a:rPr>
              <a:t> </a:t>
            </a:r>
            <a:r>
              <a:rPr lang="en-US" sz="1200" dirty="0" err="1"/>
              <a:t>itk</a:t>
            </a:r>
            <a:r>
              <a:rPr lang="en-US" sz="1200" dirty="0"/>
              <a:t>::</a:t>
            </a:r>
            <a:r>
              <a:rPr lang="en-US" sz="1200" dirty="0" err="1">
                <a:solidFill>
                  <a:srgbClr val="00B050"/>
                </a:solidFill>
              </a:rPr>
              <a:t>CastImageFilter</a:t>
            </a:r>
            <a:r>
              <a:rPr lang="en-US" sz="1200" dirty="0"/>
              <a:t>&lt;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  <a:r>
              <a:rPr lang="en-US" sz="1200" dirty="0" err="1">
                <a:solidFill>
                  <a:srgbClr val="FF0000"/>
                </a:solidFill>
              </a:rPr>
              <a:t>TMaskImageType</a:t>
            </a:r>
            <a:r>
              <a:rPr lang="en-US" sz="1200" dirty="0"/>
              <a:t>, </a:t>
            </a:r>
            <a:r>
              <a:rPr lang="en-US" sz="1200" dirty="0" err="1">
                <a:solidFill>
                  <a:srgbClr val="FF0000"/>
                </a:solidFill>
              </a:rPr>
              <a:t>TImageType</a:t>
            </a:r>
            <a:r>
              <a:rPr lang="en-US" sz="1200" dirty="0"/>
              <a:t>&gt; </a:t>
            </a:r>
            <a:r>
              <a:rPr lang="en-US" sz="1200" dirty="0" err="1"/>
              <a:t>CastFilterType</a:t>
            </a:r>
            <a:r>
              <a:rPr lang="en-US" sz="1200" dirty="0"/>
              <a:t>;</a:t>
            </a:r>
          </a:p>
          <a:p>
            <a:pPr marL="0" indent="0">
              <a:buNone/>
            </a:pPr>
            <a:r>
              <a:rPr lang="en-US" sz="1200" dirty="0"/>
              <a:t>  </a:t>
            </a:r>
            <a:r>
              <a:rPr lang="en-US" sz="1200" dirty="0" err="1">
                <a:solidFill>
                  <a:srgbClr val="00B0F0"/>
                </a:solidFill>
              </a:rPr>
              <a:t>typename</a:t>
            </a:r>
            <a:r>
              <a:rPr lang="en-US" sz="1200" dirty="0">
                <a:solidFill>
                  <a:srgbClr val="00B0F0"/>
                </a:solidFill>
              </a:rPr>
              <a:t> </a:t>
            </a:r>
            <a:r>
              <a:rPr lang="en-US" sz="1200" dirty="0" err="1"/>
              <a:t>CastFilterType</a:t>
            </a:r>
            <a:r>
              <a:rPr lang="en-US" sz="1200" dirty="0"/>
              <a:t>::</a:t>
            </a:r>
            <a:r>
              <a:rPr lang="en-US" sz="1200" dirty="0">
                <a:solidFill>
                  <a:srgbClr val="00B050"/>
                </a:solidFill>
              </a:rPr>
              <a:t>Pointer</a:t>
            </a:r>
            <a:r>
              <a:rPr lang="en-US" sz="1200" dirty="0"/>
              <a:t> </a:t>
            </a:r>
            <a:r>
              <a:rPr lang="en-US" sz="1200" dirty="0" err="1"/>
              <a:t>cast_filter</a:t>
            </a:r>
            <a:r>
              <a:rPr lang="en-US" sz="1200" dirty="0"/>
              <a:t> = </a:t>
            </a:r>
            <a:r>
              <a:rPr lang="en-US" sz="1200" dirty="0" err="1"/>
              <a:t>CastFilterType</a:t>
            </a:r>
            <a:r>
              <a:rPr lang="en-US" sz="1200" dirty="0"/>
              <a:t>::</a:t>
            </a:r>
            <a:r>
              <a:rPr lang="en-US" sz="1200" dirty="0">
                <a:solidFill>
                  <a:srgbClr val="00B050"/>
                </a:solidFill>
              </a:rPr>
              <a:t>New</a:t>
            </a:r>
            <a:r>
              <a:rPr lang="en-US" sz="1200" dirty="0"/>
              <a:t>();</a:t>
            </a:r>
          </a:p>
          <a:p>
            <a:pPr marL="0" indent="0">
              <a:buNone/>
            </a:pPr>
            <a:endParaRPr lang="en-US" sz="12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  <a:r>
              <a:rPr lang="en-US" sz="1200" dirty="0" err="1">
                <a:solidFill>
                  <a:schemeClr val="bg1"/>
                </a:solidFill>
              </a:rPr>
              <a:t>cast_filter</a:t>
            </a:r>
            <a:r>
              <a:rPr lang="en-US" sz="1200" dirty="0">
                <a:solidFill>
                  <a:schemeClr val="bg1"/>
                </a:solidFill>
              </a:rPr>
              <a:t>-&gt;</a:t>
            </a:r>
            <a:r>
              <a:rPr lang="en-US" sz="1200" dirty="0" err="1">
                <a:solidFill>
                  <a:schemeClr val="bg1"/>
                </a:solidFill>
              </a:rPr>
              <a:t>SetInput</a:t>
            </a:r>
            <a:r>
              <a:rPr lang="en-US" sz="1200" dirty="0">
                <a:solidFill>
                  <a:schemeClr val="bg1"/>
                </a:solidFill>
              </a:rPr>
              <a:t>( </a:t>
            </a:r>
            <a:r>
              <a:rPr lang="en-US" sz="1200" dirty="0" err="1">
                <a:solidFill>
                  <a:schemeClr val="bg1"/>
                </a:solidFill>
              </a:rPr>
              <a:t>maskImage</a:t>
            </a:r>
            <a:r>
              <a:rPr lang="en-US" sz="1200" dirty="0">
                <a:solidFill>
                  <a:schemeClr val="bg1"/>
                </a:solidFill>
              </a:rPr>
              <a:t> );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  <a:r>
              <a:rPr lang="en-US" sz="1200" dirty="0" err="1">
                <a:solidFill>
                  <a:schemeClr val="bg1"/>
                </a:solidFill>
              </a:rPr>
              <a:t>cast_filter</a:t>
            </a:r>
            <a:r>
              <a:rPr lang="en-US" sz="1200" dirty="0">
                <a:solidFill>
                  <a:schemeClr val="bg1"/>
                </a:solidFill>
              </a:rPr>
              <a:t>-&gt;Update();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  <a:r>
              <a:rPr lang="en-US" sz="1200" dirty="0" err="1">
                <a:solidFill>
                  <a:schemeClr val="bg1"/>
                </a:solidFill>
              </a:rPr>
              <a:t>typename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TImageType</a:t>
            </a:r>
            <a:r>
              <a:rPr lang="en-US" sz="1200" dirty="0">
                <a:solidFill>
                  <a:schemeClr val="bg1"/>
                </a:solidFill>
              </a:rPr>
              <a:t>::Pointer mask = </a:t>
            </a:r>
          </a:p>
          <a:p>
            <a:pPr marL="0" indent="0">
              <a:buNone/>
            </a:pPr>
            <a:r>
              <a:rPr lang="en-US" sz="1200" dirty="0" err="1">
                <a:solidFill>
                  <a:schemeClr val="bg1"/>
                </a:solidFill>
              </a:rPr>
              <a:t>cast_filter</a:t>
            </a:r>
            <a:r>
              <a:rPr lang="en-US" sz="1200" dirty="0">
                <a:solidFill>
                  <a:schemeClr val="bg1"/>
                </a:solidFill>
              </a:rPr>
              <a:t>-&gt;</a:t>
            </a:r>
            <a:r>
              <a:rPr lang="en-US" sz="1200" dirty="0" err="1">
                <a:solidFill>
                  <a:schemeClr val="bg1"/>
                </a:solidFill>
              </a:rPr>
              <a:t>GetOutput</a:t>
            </a:r>
            <a:r>
              <a:rPr lang="en-US" sz="1200" dirty="0">
                <a:solidFill>
                  <a:schemeClr val="bg1"/>
                </a:solidFill>
              </a:rPr>
              <a:t>();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/>
              <a:t>Initialize the </a:t>
            </a:r>
            <a:r>
              <a:rPr lang="en-US" sz="1200" dirty="0" err="1"/>
              <a:t>itk</a:t>
            </a:r>
            <a:r>
              <a:rPr lang="en-US" sz="1200" dirty="0"/>
              <a:t>::</a:t>
            </a:r>
            <a:r>
              <a:rPr lang="en-US" sz="1200" dirty="0" err="1"/>
              <a:t>CastImageFilter</a:t>
            </a:r>
            <a:r>
              <a:rPr lang="en-US" sz="1200" dirty="0"/>
              <a:t> [1] which converts the mask image from its original type to the fixed/moving image type.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[1] http://www.itk.org/Doxygen/html/classitk_1_1CastImageFilter.html</a:t>
            </a:r>
          </a:p>
        </p:txBody>
      </p:sp>
    </p:spTree>
    <p:extLst>
      <p:ext uri="{BB962C8B-B14F-4D97-AF65-F5344CB8AC3E}">
        <p14:creationId xmlns:p14="http://schemas.microsoft.com/office/powerpoint/2010/main" val="20281050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template &lt;</a:t>
            </a:r>
            <a:r>
              <a:rPr lang="en-US" sz="1200" dirty="0" err="1">
                <a:solidFill>
                  <a:schemeClr val="bg1"/>
                </a:solidFill>
              </a:rPr>
              <a:t>typename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TImageType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typename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TMaskImageType</a:t>
            </a:r>
            <a:r>
              <a:rPr lang="en-US" sz="1200" dirty="0">
                <a:solidFill>
                  <a:schemeClr val="bg1"/>
                </a:solidFill>
              </a:rPr>
              <a:t>&gt;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void </a:t>
            </a:r>
            <a:r>
              <a:rPr lang="en-US" sz="1200" b="1" dirty="0" err="1">
                <a:solidFill>
                  <a:schemeClr val="bg1"/>
                </a:solidFill>
              </a:rPr>
              <a:t>registrationFilter</a:t>
            </a:r>
            <a:r>
              <a:rPr lang="en-US" sz="1200" dirty="0">
                <a:solidFill>
                  <a:schemeClr val="bg1"/>
                </a:solidFill>
              </a:rPr>
              <a:t>( </a:t>
            </a:r>
            <a:r>
              <a:rPr lang="en-US" sz="1200" dirty="0" err="1">
                <a:solidFill>
                  <a:schemeClr val="bg1"/>
                </a:solidFill>
              </a:rPr>
              <a:t>typename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TImageType</a:t>
            </a:r>
            <a:r>
              <a:rPr lang="en-US" sz="1200" dirty="0">
                <a:solidFill>
                  <a:schemeClr val="bg1"/>
                </a:solidFill>
              </a:rPr>
              <a:t>::Pointer </a:t>
            </a:r>
            <a:r>
              <a:rPr lang="en-US" sz="1200" dirty="0" err="1">
                <a:solidFill>
                  <a:schemeClr val="bg1"/>
                </a:solidFill>
              </a:rPr>
              <a:t>fixedImage</a:t>
            </a:r>
            <a:r>
              <a:rPr lang="en-US" sz="1200" dirty="0">
                <a:solidFill>
                  <a:schemeClr val="bg1"/>
                </a:solidFill>
              </a:rPr>
              <a:t>,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  <a:r>
              <a:rPr lang="en-US" sz="1200" dirty="0" err="1">
                <a:solidFill>
                  <a:schemeClr val="bg1"/>
                </a:solidFill>
              </a:rPr>
              <a:t>typename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TImageType</a:t>
            </a:r>
            <a:r>
              <a:rPr lang="en-US" sz="1200" dirty="0">
                <a:solidFill>
                  <a:schemeClr val="bg1"/>
                </a:solidFill>
              </a:rPr>
              <a:t>::Pointer </a:t>
            </a:r>
            <a:r>
              <a:rPr lang="en-US" sz="1200" dirty="0" err="1">
                <a:solidFill>
                  <a:schemeClr val="bg1"/>
                </a:solidFill>
              </a:rPr>
              <a:t>movingImage</a:t>
            </a:r>
            <a:r>
              <a:rPr lang="en-US" sz="1200" dirty="0">
                <a:solidFill>
                  <a:schemeClr val="bg1"/>
                </a:solidFill>
              </a:rPr>
              <a:t>,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  <a:r>
              <a:rPr lang="en-US" sz="1200" dirty="0" err="1">
                <a:solidFill>
                  <a:schemeClr val="bg1"/>
                </a:solidFill>
              </a:rPr>
              <a:t>typename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TMaskImageType</a:t>
            </a:r>
            <a:r>
              <a:rPr lang="en-US" sz="1200" dirty="0">
                <a:solidFill>
                  <a:schemeClr val="bg1"/>
                </a:solidFill>
              </a:rPr>
              <a:t>::Pointer </a:t>
            </a:r>
            <a:r>
              <a:rPr lang="en-US" sz="1200" dirty="0" err="1">
                <a:solidFill>
                  <a:schemeClr val="bg1"/>
                </a:solidFill>
              </a:rPr>
              <a:t>maskImage</a:t>
            </a:r>
            <a:r>
              <a:rPr lang="en-US" sz="1200" dirty="0">
                <a:solidFill>
                  <a:schemeClr val="bg1"/>
                </a:solidFill>
              </a:rPr>
              <a:t>,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  <a:r>
              <a:rPr lang="en-US" sz="1200" dirty="0" err="1">
                <a:solidFill>
                  <a:schemeClr val="bg1"/>
                </a:solidFill>
              </a:rPr>
              <a:t>const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std</a:t>
            </a:r>
            <a:r>
              <a:rPr lang="en-US" sz="1200" dirty="0">
                <a:solidFill>
                  <a:schemeClr val="bg1"/>
                </a:solidFill>
              </a:rPr>
              <a:t>::string &amp;</a:t>
            </a:r>
            <a:r>
              <a:rPr lang="en-US" sz="1200" dirty="0" err="1">
                <a:solidFill>
                  <a:schemeClr val="bg1"/>
                </a:solidFill>
              </a:rPr>
              <a:t>outputFileName</a:t>
            </a:r>
            <a:r>
              <a:rPr lang="en-US" sz="1200" dirty="0">
                <a:solidFill>
                  <a:schemeClr val="bg1"/>
                </a:solidFill>
              </a:rPr>
              <a:t> )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{</a:t>
            </a:r>
          </a:p>
          <a:p>
            <a:pPr marL="0" indent="0">
              <a:buNone/>
            </a:pPr>
            <a:r>
              <a:rPr lang="en-US" sz="1200" dirty="0"/>
              <a:t>  </a:t>
            </a:r>
            <a:r>
              <a:rPr lang="en-US" sz="1200" dirty="0" err="1">
                <a:solidFill>
                  <a:schemeClr val="bg1"/>
                </a:solidFill>
              </a:rPr>
              <a:t>typedef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itk</a:t>
            </a:r>
            <a:r>
              <a:rPr lang="en-US" sz="1200" dirty="0">
                <a:solidFill>
                  <a:schemeClr val="bg1"/>
                </a:solidFill>
              </a:rPr>
              <a:t>::</a:t>
            </a:r>
            <a:r>
              <a:rPr lang="en-US" sz="1200" dirty="0" err="1">
                <a:solidFill>
                  <a:schemeClr val="bg1"/>
                </a:solidFill>
              </a:rPr>
              <a:t>CastImageFilter</a:t>
            </a:r>
            <a:r>
              <a:rPr lang="en-US" sz="1200" dirty="0">
                <a:solidFill>
                  <a:schemeClr val="bg1"/>
                </a:solidFill>
              </a:rPr>
              <a:t>&lt; </a:t>
            </a:r>
            <a:r>
              <a:rPr lang="en-US" sz="1200" dirty="0" err="1">
                <a:solidFill>
                  <a:schemeClr val="bg1"/>
                </a:solidFill>
              </a:rPr>
              <a:t>TMaskImageType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TImageType</a:t>
            </a:r>
            <a:r>
              <a:rPr lang="en-US" sz="1200" dirty="0">
                <a:solidFill>
                  <a:schemeClr val="bg1"/>
                </a:solidFill>
              </a:rPr>
              <a:t>&gt; </a:t>
            </a:r>
            <a:r>
              <a:rPr lang="en-US" sz="1200" dirty="0" err="1">
                <a:solidFill>
                  <a:schemeClr val="bg1"/>
                </a:solidFill>
              </a:rPr>
              <a:t>CastFilterType</a:t>
            </a:r>
            <a:r>
              <a:rPr lang="en-US" sz="1200" dirty="0">
                <a:solidFill>
                  <a:schemeClr val="bg1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  <a:r>
              <a:rPr lang="en-US" sz="1200" dirty="0" err="1">
                <a:solidFill>
                  <a:schemeClr val="bg1"/>
                </a:solidFill>
              </a:rPr>
              <a:t>typename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CastFilterType</a:t>
            </a:r>
            <a:r>
              <a:rPr lang="en-US" sz="1200" dirty="0">
                <a:solidFill>
                  <a:schemeClr val="bg1"/>
                </a:solidFill>
              </a:rPr>
              <a:t>::Pointer </a:t>
            </a:r>
            <a:r>
              <a:rPr lang="en-US" sz="1200" dirty="0" err="1">
                <a:solidFill>
                  <a:schemeClr val="bg1"/>
                </a:solidFill>
              </a:rPr>
              <a:t>cast_filter</a:t>
            </a:r>
            <a:r>
              <a:rPr lang="en-US" sz="1200" dirty="0">
                <a:solidFill>
                  <a:schemeClr val="bg1"/>
                </a:solidFill>
              </a:rPr>
              <a:t> = </a:t>
            </a:r>
            <a:r>
              <a:rPr lang="en-US" sz="1200" dirty="0" err="1">
                <a:solidFill>
                  <a:schemeClr val="bg1"/>
                </a:solidFill>
              </a:rPr>
              <a:t>CastFilterType</a:t>
            </a:r>
            <a:r>
              <a:rPr lang="en-US" sz="1200" dirty="0">
                <a:solidFill>
                  <a:schemeClr val="bg1"/>
                </a:solidFill>
              </a:rPr>
              <a:t>::New();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1200" dirty="0"/>
              <a:t>  </a:t>
            </a:r>
            <a:r>
              <a:rPr lang="en-US" sz="1200" dirty="0" err="1"/>
              <a:t>cast_filter</a:t>
            </a:r>
            <a:r>
              <a:rPr lang="en-US" sz="1200" dirty="0"/>
              <a:t>-&gt;</a:t>
            </a:r>
            <a:r>
              <a:rPr lang="en-US" sz="1200" dirty="0" err="1">
                <a:solidFill>
                  <a:srgbClr val="00B050"/>
                </a:solidFill>
              </a:rPr>
              <a:t>SetInput</a:t>
            </a:r>
            <a:r>
              <a:rPr lang="en-US" sz="1200" dirty="0"/>
              <a:t>(</a:t>
            </a:r>
            <a:r>
              <a:rPr lang="en-US" sz="1200" dirty="0">
                <a:solidFill>
                  <a:srgbClr val="00B050"/>
                </a:solidFill>
              </a:rPr>
              <a:t> </a:t>
            </a:r>
            <a:r>
              <a:rPr lang="en-US" sz="1200" dirty="0" err="1"/>
              <a:t>maskImage</a:t>
            </a:r>
            <a:r>
              <a:rPr lang="en-US" sz="1200" dirty="0"/>
              <a:t> );</a:t>
            </a:r>
          </a:p>
          <a:p>
            <a:pPr marL="0" indent="0">
              <a:buNone/>
            </a:pPr>
            <a:r>
              <a:rPr lang="en-US" sz="1200" dirty="0"/>
              <a:t>  </a:t>
            </a:r>
            <a:r>
              <a:rPr lang="en-US" sz="1200" dirty="0" err="1"/>
              <a:t>cast_filter</a:t>
            </a:r>
            <a:r>
              <a:rPr lang="en-US" sz="1200" dirty="0"/>
              <a:t>-&gt;</a:t>
            </a:r>
            <a:r>
              <a:rPr lang="en-US" sz="1200" dirty="0">
                <a:solidFill>
                  <a:srgbClr val="00B050"/>
                </a:solidFill>
              </a:rPr>
              <a:t>Update</a:t>
            </a:r>
            <a:r>
              <a:rPr lang="en-US" sz="1200" dirty="0"/>
              <a:t>();</a:t>
            </a:r>
          </a:p>
          <a:p>
            <a:pPr marL="0" indent="0">
              <a:buNone/>
            </a:pPr>
            <a:r>
              <a:rPr lang="en-US" sz="1200" dirty="0"/>
              <a:t>  </a:t>
            </a:r>
            <a:r>
              <a:rPr lang="en-US" sz="1200" dirty="0" err="1">
                <a:solidFill>
                  <a:srgbClr val="00B0F0"/>
                </a:solidFill>
              </a:rPr>
              <a:t>typename</a:t>
            </a:r>
            <a:r>
              <a:rPr lang="en-US" sz="1200" dirty="0">
                <a:solidFill>
                  <a:srgbClr val="00B0F0"/>
                </a:solidFill>
              </a:rPr>
              <a:t> </a:t>
            </a:r>
            <a:r>
              <a:rPr lang="en-US" sz="1200" dirty="0" err="1">
                <a:solidFill>
                  <a:srgbClr val="FF0000"/>
                </a:solidFill>
              </a:rPr>
              <a:t>TImageType</a:t>
            </a:r>
            <a:r>
              <a:rPr lang="en-US" sz="1200" dirty="0"/>
              <a:t>::</a:t>
            </a:r>
            <a:r>
              <a:rPr lang="en-US" sz="1200" dirty="0">
                <a:solidFill>
                  <a:srgbClr val="00B050"/>
                </a:solidFill>
              </a:rPr>
              <a:t>Pointer</a:t>
            </a:r>
            <a:r>
              <a:rPr lang="en-US" sz="1200" dirty="0"/>
              <a:t> mask = </a:t>
            </a:r>
          </a:p>
          <a:p>
            <a:pPr marL="0" indent="0">
              <a:buNone/>
            </a:pPr>
            <a:r>
              <a:rPr lang="en-US" sz="1200" dirty="0" err="1"/>
              <a:t>cast_filter</a:t>
            </a:r>
            <a:r>
              <a:rPr lang="en-US" sz="1200" dirty="0"/>
              <a:t>-&gt;</a:t>
            </a:r>
            <a:r>
              <a:rPr lang="en-US" sz="1200" dirty="0" err="1">
                <a:solidFill>
                  <a:srgbClr val="00B050"/>
                </a:solidFill>
              </a:rPr>
              <a:t>GetOutput</a:t>
            </a:r>
            <a:r>
              <a:rPr lang="en-US" sz="1200" dirty="0"/>
              <a:t>();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/>
              <a:t>Self explanatory member functions.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1200" dirty="0"/>
              <a:t>The </a:t>
            </a:r>
            <a:r>
              <a:rPr lang="en-US" sz="1200" dirty="0" err="1"/>
              <a:t>itk</a:t>
            </a:r>
            <a:r>
              <a:rPr lang="en-US" sz="1200" dirty="0"/>
              <a:t>::Image </a:t>
            </a:r>
            <a:r>
              <a:rPr lang="en-US" sz="1200" b="1" dirty="0">
                <a:solidFill>
                  <a:srgbClr val="22337C"/>
                </a:solidFill>
              </a:rPr>
              <a:t>mask</a:t>
            </a:r>
            <a:r>
              <a:rPr lang="en-US" sz="1200" dirty="0"/>
              <a:t> contains the data-converted mask.</a:t>
            </a:r>
          </a:p>
        </p:txBody>
      </p:sp>
    </p:spTree>
    <p:extLst>
      <p:ext uri="{BB962C8B-B14F-4D97-AF65-F5344CB8AC3E}">
        <p14:creationId xmlns:p14="http://schemas.microsoft.com/office/powerpoint/2010/main" val="34253005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/>
              <a:t> </a:t>
            </a:r>
            <a:r>
              <a:rPr lang="en-US" sz="1200" dirty="0" err="1">
                <a:solidFill>
                  <a:srgbClr val="00B0F0"/>
                </a:solidFill>
              </a:rPr>
              <a:t>typedef</a:t>
            </a:r>
            <a:r>
              <a:rPr lang="en-US" sz="1200" dirty="0">
                <a:solidFill>
                  <a:srgbClr val="00B0F0"/>
                </a:solidFill>
              </a:rPr>
              <a:t> </a:t>
            </a:r>
            <a:r>
              <a:rPr lang="en-US" sz="1200" dirty="0" err="1"/>
              <a:t>itk</a:t>
            </a:r>
            <a:r>
              <a:rPr lang="en-US" sz="1200" dirty="0"/>
              <a:t>::</a:t>
            </a:r>
            <a:r>
              <a:rPr lang="en-US" sz="1200" dirty="0" err="1">
                <a:solidFill>
                  <a:srgbClr val="00B050"/>
                </a:solidFill>
              </a:rPr>
              <a:t>ImageRegistrationMethod</a:t>
            </a:r>
            <a:r>
              <a:rPr lang="en-US" sz="1200" dirty="0"/>
              <a:t>&lt; </a:t>
            </a:r>
            <a:r>
              <a:rPr lang="en-US" sz="1200" dirty="0" err="1">
                <a:solidFill>
                  <a:srgbClr val="FF0000"/>
                </a:solidFill>
              </a:rPr>
              <a:t>TImageType</a:t>
            </a:r>
            <a:r>
              <a:rPr lang="en-US" sz="1200" dirty="0"/>
              <a:t>, </a:t>
            </a:r>
            <a:r>
              <a:rPr lang="en-US" sz="1200" dirty="0" err="1">
                <a:solidFill>
                  <a:srgbClr val="FF0000"/>
                </a:solidFill>
              </a:rPr>
              <a:t>TImageType</a:t>
            </a:r>
            <a:r>
              <a:rPr lang="en-US" sz="1200" dirty="0"/>
              <a:t>&gt; </a:t>
            </a:r>
            <a:r>
              <a:rPr lang="en-US" sz="1200" dirty="0" err="1"/>
              <a:t>RegistrationType</a:t>
            </a:r>
            <a:r>
              <a:rPr lang="en-US" sz="1200" dirty="0"/>
              <a:t>;</a:t>
            </a:r>
          </a:p>
          <a:p>
            <a:pPr marL="0" indent="0">
              <a:buNone/>
            </a:pPr>
            <a:r>
              <a:rPr lang="en-US" sz="1200" dirty="0"/>
              <a:t>  </a:t>
            </a:r>
            <a:r>
              <a:rPr lang="en-US" sz="1200" dirty="0" err="1">
                <a:solidFill>
                  <a:srgbClr val="00B0F0"/>
                </a:solidFill>
              </a:rPr>
              <a:t>typename</a:t>
            </a:r>
            <a:r>
              <a:rPr lang="en-US" sz="1200" dirty="0">
                <a:solidFill>
                  <a:srgbClr val="00B0F0"/>
                </a:solidFill>
              </a:rPr>
              <a:t> </a:t>
            </a:r>
            <a:r>
              <a:rPr lang="en-US" sz="1200" dirty="0" err="1"/>
              <a:t>RegistrationType</a:t>
            </a:r>
            <a:r>
              <a:rPr lang="en-US" sz="1200" dirty="0"/>
              <a:t>::Pointer registration = </a:t>
            </a:r>
            <a:r>
              <a:rPr lang="en-US" sz="1200" dirty="0" err="1"/>
              <a:t>RegistrationType</a:t>
            </a:r>
            <a:r>
              <a:rPr lang="en-US" sz="1200" dirty="0"/>
              <a:t>::</a:t>
            </a:r>
            <a:r>
              <a:rPr lang="en-US" sz="1200" dirty="0">
                <a:solidFill>
                  <a:srgbClr val="00B050"/>
                </a:solidFill>
              </a:rPr>
              <a:t>New</a:t>
            </a:r>
            <a:r>
              <a:rPr lang="en-US" sz="1200" dirty="0"/>
              <a:t>();</a:t>
            </a:r>
          </a:p>
          <a:p>
            <a:pPr marL="0" indent="0">
              <a:buNone/>
            </a:pPr>
            <a:r>
              <a:rPr lang="en-US" sz="1200" dirty="0"/>
              <a:t>  </a:t>
            </a:r>
            <a:r>
              <a:rPr lang="en-US" sz="1200" dirty="0" err="1">
                <a:solidFill>
                  <a:schemeClr val="bg1"/>
                </a:solidFill>
              </a:rPr>
              <a:t>typedef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itk</a:t>
            </a:r>
            <a:r>
              <a:rPr lang="en-US" sz="1200" dirty="0">
                <a:solidFill>
                  <a:schemeClr val="bg1"/>
                </a:solidFill>
              </a:rPr>
              <a:t>::AffineTransform&lt; double, 3&gt; </a:t>
            </a:r>
            <a:r>
              <a:rPr lang="en-US" sz="1200" dirty="0" err="1">
                <a:solidFill>
                  <a:schemeClr val="bg1"/>
                </a:solidFill>
              </a:rPr>
              <a:t>TransformType</a:t>
            </a:r>
            <a:r>
              <a:rPr lang="en-US" sz="1200" dirty="0">
                <a:solidFill>
                  <a:schemeClr val="bg1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  <a:r>
              <a:rPr lang="en-US" sz="1200" dirty="0" err="1">
                <a:solidFill>
                  <a:schemeClr val="bg1"/>
                </a:solidFill>
              </a:rPr>
              <a:t>TransformType</a:t>
            </a:r>
            <a:r>
              <a:rPr lang="en-US" sz="1200" dirty="0">
                <a:solidFill>
                  <a:schemeClr val="bg1"/>
                </a:solidFill>
              </a:rPr>
              <a:t>::Pointer transform = </a:t>
            </a:r>
            <a:r>
              <a:rPr lang="en-US" sz="1200" dirty="0" err="1">
                <a:solidFill>
                  <a:schemeClr val="bg1"/>
                </a:solidFill>
              </a:rPr>
              <a:t>TransformType</a:t>
            </a:r>
            <a:r>
              <a:rPr lang="en-US" sz="1200" dirty="0">
                <a:solidFill>
                  <a:schemeClr val="bg1"/>
                </a:solidFill>
              </a:rPr>
              <a:t>::New();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  <a:r>
              <a:rPr lang="en-US" sz="1200" dirty="0" err="1">
                <a:solidFill>
                  <a:schemeClr val="bg1"/>
                </a:solidFill>
              </a:rPr>
              <a:t>typedef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itk</a:t>
            </a:r>
            <a:r>
              <a:rPr lang="en-US" sz="1200" dirty="0">
                <a:solidFill>
                  <a:schemeClr val="bg1"/>
                </a:solidFill>
              </a:rPr>
              <a:t>::RegularStepGradientDescentOptimizer </a:t>
            </a:r>
            <a:r>
              <a:rPr lang="en-US" sz="1200" dirty="0" err="1">
                <a:solidFill>
                  <a:schemeClr val="bg1"/>
                </a:solidFill>
              </a:rPr>
              <a:t>OptimizerType</a:t>
            </a:r>
            <a:r>
              <a:rPr lang="en-US" sz="1200" dirty="0">
                <a:solidFill>
                  <a:schemeClr val="bg1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OptimizerType</a:t>
            </a:r>
            <a:r>
              <a:rPr lang="en-US" sz="1200" dirty="0">
                <a:solidFill>
                  <a:schemeClr val="bg1"/>
                </a:solidFill>
              </a:rPr>
              <a:t>::Pointer optimizer = </a:t>
            </a:r>
            <a:r>
              <a:rPr lang="en-US" sz="1200" dirty="0" err="1">
                <a:solidFill>
                  <a:schemeClr val="bg1"/>
                </a:solidFill>
              </a:rPr>
              <a:t>OptimizerType</a:t>
            </a:r>
            <a:r>
              <a:rPr lang="en-US" sz="1200" dirty="0">
                <a:solidFill>
                  <a:schemeClr val="bg1"/>
                </a:solidFill>
              </a:rPr>
              <a:t>::New();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  <a:r>
              <a:rPr lang="en-US" sz="1200" dirty="0" err="1">
                <a:solidFill>
                  <a:schemeClr val="bg1"/>
                </a:solidFill>
              </a:rPr>
              <a:t>typedef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itk</a:t>
            </a:r>
            <a:r>
              <a:rPr lang="en-US" sz="1200" dirty="0">
                <a:solidFill>
                  <a:schemeClr val="bg1"/>
                </a:solidFill>
              </a:rPr>
              <a:t>::MeanSquaresImageToImageMetric&lt; </a:t>
            </a:r>
            <a:r>
              <a:rPr lang="en-US" sz="1200" dirty="0" err="1">
                <a:solidFill>
                  <a:schemeClr val="bg1"/>
                </a:solidFill>
              </a:rPr>
              <a:t>TImageType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TImageType</a:t>
            </a:r>
            <a:r>
              <a:rPr lang="en-US" sz="1200" dirty="0">
                <a:solidFill>
                  <a:schemeClr val="bg1"/>
                </a:solidFill>
              </a:rPr>
              <a:t>&gt; </a:t>
            </a:r>
            <a:r>
              <a:rPr lang="en-US" sz="1200" dirty="0" err="1">
                <a:solidFill>
                  <a:schemeClr val="bg1"/>
                </a:solidFill>
              </a:rPr>
              <a:t>MetricType</a:t>
            </a:r>
            <a:r>
              <a:rPr lang="en-US" sz="1200" dirty="0">
                <a:solidFill>
                  <a:schemeClr val="bg1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  <a:r>
              <a:rPr lang="en-US" sz="1200" dirty="0" err="1">
                <a:solidFill>
                  <a:schemeClr val="bg1"/>
                </a:solidFill>
              </a:rPr>
              <a:t>typename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MetricType</a:t>
            </a:r>
            <a:r>
              <a:rPr lang="en-US" sz="1200" dirty="0">
                <a:solidFill>
                  <a:schemeClr val="bg1"/>
                </a:solidFill>
              </a:rPr>
              <a:t>::Pointer metric = </a:t>
            </a:r>
            <a:r>
              <a:rPr lang="en-US" sz="1200" dirty="0" err="1">
                <a:solidFill>
                  <a:schemeClr val="bg1"/>
                </a:solidFill>
              </a:rPr>
              <a:t>MetricType</a:t>
            </a:r>
            <a:r>
              <a:rPr lang="en-US" sz="1200" dirty="0">
                <a:solidFill>
                  <a:schemeClr val="bg1"/>
                </a:solidFill>
              </a:rPr>
              <a:t>::New();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  <a:r>
              <a:rPr lang="en-US" sz="1200" dirty="0" err="1">
                <a:solidFill>
                  <a:schemeClr val="bg1"/>
                </a:solidFill>
              </a:rPr>
              <a:t>typedef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itk</a:t>
            </a:r>
            <a:r>
              <a:rPr lang="en-US" sz="1200" dirty="0">
                <a:solidFill>
                  <a:schemeClr val="bg1"/>
                </a:solidFill>
              </a:rPr>
              <a:t>::</a:t>
            </a:r>
            <a:r>
              <a:rPr lang="en-US" sz="1200" dirty="0" err="1">
                <a:solidFill>
                  <a:schemeClr val="bg1"/>
                </a:solidFill>
              </a:rPr>
              <a:t>LinearInterpolateImageFunction</a:t>
            </a:r>
            <a:r>
              <a:rPr lang="en-US" sz="1200" dirty="0">
                <a:solidFill>
                  <a:schemeClr val="bg1"/>
                </a:solidFill>
              </a:rPr>
              <a:t>&lt; </a:t>
            </a:r>
            <a:r>
              <a:rPr lang="en-US" sz="1200" dirty="0" err="1">
                <a:solidFill>
                  <a:schemeClr val="bg1"/>
                </a:solidFill>
              </a:rPr>
              <a:t>TImageType</a:t>
            </a:r>
            <a:r>
              <a:rPr lang="en-US" sz="1200" dirty="0">
                <a:solidFill>
                  <a:schemeClr val="bg1"/>
                </a:solidFill>
              </a:rPr>
              <a:t>, double&gt; </a:t>
            </a:r>
            <a:r>
              <a:rPr lang="en-US" sz="1200" dirty="0" err="1">
                <a:solidFill>
                  <a:schemeClr val="bg1"/>
                </a:solidFill>
              </a:rPr>
              <a:t>InterpolatorType</a:t>
            </a:r>
            <a:r>
              <a:rPr lang="en-US" sz="1200" dirty="0">
                <a:solidFill>
                  <a:schemeClr val="bg1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  <a:r>
              <a:rPr lang="en-US" sz="1200" dirty="0" err="1">
                <a:solidFill>
                  <a:schemeClr val="bg1"/>
                </a:solidFill>
              </a:rPr>
              <a:t>typename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InterpolatorType</a:t>
            </a:r>
            <a:r>
              <a:rPr lang="en-US" sz="1200" dirty="0">
                <a:solidFill>
                  <a:schemeClr val="bg1"/>
                </a:solidFill>
              </a:rPr>
              <a:t>::Pointer interpolator = </a:t>
            </a:r>
            <a:r>
              <a:rPr lang="en-US" sz="1200" dirty="0" err="1">
                <a:solidFill>
                  <a:schemeClr val="bg1"/>
                </a:solidFill>
              </a:rPr>
              <a:t>InterpolatorType</a:t>
            </a:r>
            <a:r>
              <a:rPr lang="en-US" sz="1200" dirty="0">
                <a:solidFill>
                  <a:schemeClr val="bg1"/>
                </a:solidFill>
              </a:rPr>
              <a:t>::New();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/>
              <a:t>Initialize the </a:t>
            </a:r>
            <a:r>
              <a:rPr lang="en-US" sz="1200" dirty="0" err="1"/>
              <a:t>itk</a:t>
            </a:r>
            <a:r>
              <a:rPr lang="en-US" sz="1200" dirty="0"/>
              <a:t>::</a:t>
            </a:r>
            <a:r>
              <a:rPr lang="en-US" sz="1200" b="1" dirty="0" err="1">
                <a:solidFill>
                  <a:srgbClr val="22337C"/>
                </a:solidFill>
              </a:rPr>
              <a:t>ImageRegistrationMethod</a:t>
            </a:r>
            <a:r>
              <a:rPr lang="en-US" sz="1200" dirty="0">
                <a:solidFill>
                  <a:srgbClr val="22337C"/>
                </a:solidFill>
              </a:rPr>
              <a:t> </a:t>
            </a:r>
            <a:r>
              <a:rPr lang="en-US" sz="1200" dirty="0"/>
              <a:t>[2] class.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[2] http://www.itk.org/Doxygen/html/classitk_1_1ImageRegistrationMethod.html</a:t>
            </a:r>
          </a:p>
        </p:txBody>
      </p:sp>
    </p:spTree>
    <p:extLst>
      <p:ext uri="{BB962C8B-B14F-4D97-AF65-F5344CB8AC3E}">
        <p14:creationId xmlns:p14="http://schemas.microsoft.com/office/powerpoint/2010/main" val="15318761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typedef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itk</a:t>
            </a:r>
            <a:r>
              <a:rPr lang="en-US" sz="1200" dirty="0">
                <a:solidFill>
                  <a:schemeClr val="bg1"/>
                </a:solidFill>
              </a:rPr>
              <a:t>::</a:t>
            </a:r>
            <a:r>
              <a:rPr lang="en-US" sz="1200" dirty="0" err="1">
                <a:solidFill>
                  <a:schemeClr val="bg1"/>
                </a:solidFill>
              </a:rPr>
              <a:t>ImageRegistrationMethod</a:t>
            </a:r>
            <a:r>
              <a:rPr lang="en-US" sz="1200" dirty="0">
                <a:solidFill>
                  <a:schemeClr val="bg1"/>
                </a:solidFill>
              </a:rPr>
              <a:t>&lt; </a:t>
            </a:r>
            <a:r>
              <a:rPr lang="en-US" sz="1200" dirty="0" err="1">
                <a:solidFill>
                  <a:schemeClr val="bg1"/>
                </a:solidFill>
              </a:rPr>
              <a:t>TImageType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TImageType</a:t>
            </a:r>
            <a:r>
              <a:rPr lang="en-US" sz="1200" dirty="0">
                <a:solidFill>
                  <a:schemeClr val="bg1"/>
                </a:solidFill>
              </a:rPr>
              <a:t>&gt; </a:t>
            </a:r>
            <a:r>
              <a:rPr lang="en-US" sz="1200" dirty="0" err="1">
                <a:solidFill>
                  <a:schemeClr val="bg1"/>
                </a:solidFill>
              </a:rPr>
              <a:t>RegistrationType</a:t>
            </a:r>
            <a:r>
              <a:rPr lang="en-US" sz="1200" dirty="0">
                <a:solidFill>
                  <a:schemeClr val="bg1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  <a:r>
              <a:rPr lang="en-US" sz="1200" dirty="0" err="1">
                <a:solidFill>
                  <a:schemeClr val="bg1"/>
                </a:solidFill>
              </a:rPr>
              <a:t>typename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RegistrationType</a:t>
            </a:r>
            <a:r>
              <a:rPr lang="en-US" sz="1200" dirty="0">
                <a:solidFill>
                  <a:schemeClr val="bg1"/>
                </a:solidFill>
              </a:rPr>
              <a:t>::Pointer registration = </a:t>
            </a:r>
            <a:r>
              <a:rPr lang="en-US" sz="1200" dirty="0" err="1">
                <a:solidFill>
                  <a:schemeClr val="bg1"/>
                </a:solidFill>
              </a:rPr>
              <a:t>RegistrationType</a:t>
            </a:r>
            <a:r>
              <a:rPr lang="en-US" sz="1200" dirty="0">
                <a:solidFill>
                  <a:schemeClr val="bg1"/>
                </a:solidFill>
              </a:rPr>
              <a:t>::New();</a:t>
            </a:r>
          </a:p>
          <a:p>
            <a:pPr marL="0" indent="0">
              <a:buNone/>
            </a:pPr>
            <a:r>
              <a:rPr lang="en-US" sz="1200" dirty="0"/>
              <a:t>  </a:t>
            </a:r>
            <a:r>
              <a:rPr lang="en-US" sz="1200" dirty="0" err="1">
                <a:solidFill>
                  <a:srgbClr val="00B0F0"/>
                </a:solidFill>
              </a:rPr>
              <a:t>typedef</a:t>
            </a:r>
            <a:r>
              <a:rPr lang="en-US" sz="1200" dirty="0">
                <a:solidFill>
                  <a:srgbClr val="00B0F0"/>
                </a:solidFill>
              </a:rPr>
              <a:t> </a:t>
            </a:r>
            <a:r>
              <a:rPr lang="en-US" sz="1200" dirty="0" err="1"/>
              <a:t>itk</a:t>
            </a:r>
            <a:r>
              <a:rPr lang="en-US" sz="1200" dirty="0"/>
              <a:t>::</a:t>
            </a:r>
            <a:r>
              <a:rPr lang="en-US" sz="1200" dirty="0">
                <a:solidFill>
                  <a:srgbClr val="00B050"/>
                </a:solidFill>
              </a:rPr>
              <a:t>AffineTransform</a:t>
            </a:r>
            <a:r>
              <a:rPr lang="en-US" sz="1200" dirty="0"/>
              <a:t>&lt; </a:t>
            </a:r>
            <a:r>
              <a:rPr lang="en-US" sz="1200" dirty="0">
                <a:solidFill>
                  <a:srgbClr val="FF0000"/>
                </a:solidFill>
              </a:rPr>
              <a:t>double</a:t>
            </a:r>
            <a:r>
              <a:rPr lang="en-US" sz="1200" dirty="0"/>
              <a:t>, </a:t>
            </a:r>
            <a:r>
              <a:rPr lang="en-US" sz="1200" dirty="0">
                <a:solidFill>
                  <a:srgbClr val="FF0000"/>
                </a:solidFill>
              </a:rPr>
              <a:t>3</a:t>
            </a:r>
            <a:r>
              <a:rPr lang="en-US" sz="1200" dirty="0"/>
              <a:t>&gt; </a:t>
            </a:r>
            <a:r>
              <a:rPr lang="en-US" sz="1200" dirty="0" err="1"/>
              <a:t>TransformType</a:t>
            </a:r>
            <a:r>
              <a:rPr lang="en-US" sz="1200" dirty="0"/>
              <a:t>;</a:t>
            </a:r>
          </a:p>
          <a:p>
            <a:pPr marL="0" indent="0">
              <a:buNone/>
            </a:pPr>
            <a:r>
              <a:rPr lang="en-US" sz="1200" dirty="0"/>
              <a:t>  </a:t>
            </a:r>
            <a:r>
              <a:rPr lang="en-US" sz="1200" dirty="0" err="1"/>
              <a:t>TransformType</a:t>
            </a:r>
            <a:r>
              <a:rPr lang="en-US" sz="1200" dirty="0"/>
              <a:t>::</a:t>
            </a:r>
            <a:r>
              <a:rPr lang="en-US" sz="1200" dirty="0">
                <a:solidFill>
                  <a:srgbClr val="00B050"/>
                </a:solidFill>
              </a:rPr>
              <a:t>Pointer</a:t>
            </a:r>
            <a:r>
              <a:rPr lang="en-US" sz="1200" dirty="0"/>
              <a:t> transform = </a:t>
            </a:r>
            <a:r>
              <a:rPr lang="en-US" sz="1200" dirty="0" err="1"/>
              <a:t>TransformType</a:t>
            </a:r>
            <a:r>
              <a:rPr lang="en-US" sz="1200" dirty="0"/>
              <a:t>::</a:t>
            </a:r>
            <a:r>
              <a:rPr lang="en-US" sz="1200" dirty="0">
                <a:solidFill>
                  <a:srgbClr val="00B050"/>
                </a:solidFill>
              </a:rPr>
              <a:t>New</a:t>
            </a:r>
            <a:r>
              <a:rPr lang="en-US" sz="1200" dirty="0"/>
              <a:t>();</a:t>
            </a:r>
          </a:p>
          <a:p>
            <a:pPr marL="0" indent="0">
              <a:buNone/>
            </a:pPr>
            <a:r>
              <a:rPr lang="en-US" sz="1200" dirty="0"/>
              <a:t>  </a:t>
            </a:r>
            <a:r>
              <a:rPr lang="en-US" sz="1200" dirty="0" err="1">
                <a:solidFill>
                  <a:schemeClr val="bg1"/>
                </a:solidFill>
              </a:rPr>
              <a:t>typedef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itk</a:t>
            </a:r>
            <a:r>
              <a:rPr lang="en-US" sz="1200" dirty="0">
                <a:solidFill>
                  <a:schemeClr val="bg1"/>
                </a:solidFill>
              </a:rPr>
              <a:t>::RegularStepGradientDescentOptimizer </a:t>
            </a:r>
            <a:r>
              <a:rPr lang="en-US" sz="1200" dirty="0" err="1">
                <a:solidFill>
                  <a:schemeClr val="bg1"/>
                </a:solidFill>
              </a:rPr>
              <a:t>OptimizerType</a:t>
            </a:r>
            <a:r>
              <a:rPr lang="en-US" sz="1200" dirty="0">
                <a:solidFill>
                  <a:schemeClr val="bg1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OptimizerType</a:t>
            </a:r>
            <a:r>
              <a:rPr lang="en-US" sz="1200" dirty="0">
                <a:solidFill>
                  <a:schemeClr val="bg1"/>
                </a:solidFill>
              </a:rPr>
              <a:t>::Pointer optimizer = </a:t>
            </a:r>
            <a:r>
              <a:rPr lang="en-US" sz="1200" dirty="0" err="1">
                <a:solidFill>
                  <a:schemeClr val="bg1"/>
                </a:solidFill>
              </a:rPr>
              <a:t>OptimizerType</a:t>
            </a:r>
            <a:r>
              <a:rPr lang="en-US" sz="1200" dirty="0">
                <a:solidFill>
                  <a:schemeClr val="bg1"/>
                </a:solidFill>
              </a:rPr>
              <a:t>::New();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  <a:r>
              <a:rPr lang="en-US" sz="1200" dirty="0" err="1">
                <a:solidFill>
                  <a:schemeClr val="bg1"/>
                </a:solidFill>
              </a:rPr>
              <a:t>typedef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itk</a:t>
            </a:r>
            <a:r>
              <a:rPr lang="en-US" sz="1200" dirty="0">
                <a:solidFill>
                  <a:schemeClr val="bg1"/>
                </a:solidFill>
              </a:rPr>
              <a:t>::MeanSquaresImageToImageMetric&lt; </a:t>
            </a:r>
            <a:r>
              <a:rPr lang="en-US" sz="1200" dirty="0" err="1">
                <a:solidFill>
                  <a:schemeClr val="bg1"/>
                </a:solidFill>
              </a:rPr>
              <a:t>TImageType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TImageType</a:t>
            </a:r>
            <a:r>
              <a:rPr lang="en-US" sz="1200" dirty="0">
                <a:solidFill>
                  <a:schemeClr val="bg1"/>
                </a:solidFill>
              </a:rPr>
              <a:t>&gt; </a:t>
            </a:r>
            <a:r>
              <a:rPr lang="en-US" sz="1200" dirty="0" err="1">
                <a:solidFill>
                  <a:schemeClr val="bg1"/>
                </a:solidFill>
              </a:rPr>
              <a:t>MetricType</a:t>
            </a:r>
            <a:r>
              <a:rPr lang="en-US" sz="1200" dirty="0">
                <a:solidFill>
                  <a:schemeClr val="bg1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  <a:r>
              <a:rPr lang="en-US" sz="1200" dirty="0" err="1">
                <a:solidFill>
                  <a:schemeClr val="bg1"/>
                </a:solidFill>
              </a:rPr>
              <a:t>typename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MetricType</a:t>
            </a:r>
            <a:r>
              <a:rPr lang="en-US" sz="1200" dirty="0">
                <a:solidFill>
                  <a:schemeClr val="bg1"/>
                </a:solidFill>
              </a:rPr>
              <a:t>::Pointer metric = </a:t>
            </a:r>
            <a:r>
              <a:rPr lang="en-US" sz="1200" dirty="0" err="1">
                <a:solidFill>
                  <a:schemeClr val="bg1"/>
                </a:solidFill>
              </a:rPr>
              <a:t>MetricType</a:t>
            </a:r>
            <a:r>
              <a:rPr lang="en-US" sz="1200" dirty="0">
                <a:solidFill>
                  <a:schemeClr val="bg1"/>
                </a:solidFill>
              </a:rPr>
              <a:t>::New();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  <a:r>
              <a:rPr lang="en-US" sz="1200" dirty="0" err="1">
                <a:solidFill>
                  <a:schemeClr val="bg1"/>
                </a:solidFill>
              </a:rPr>
              <a:t>typedef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itk</a:t>
            </a:r>
            <a:r>
              <a:rPr lang="en-US" sz="1200" dirty="0">
                <a:solidFill>
                  <a:schemeClr val="bg1"/>
                </a:solidFill>
              </a:rPr>
              <a:t>::</a:t>
            </a:r>
            <a:r>
              <a:rPr lang="en-US" sz="1200" dirty="0" err="1">
                <a:solidFill>
                  <a:schemeClr val="bg1"/>
                </a:solidFill>
              </a:rPr>
              <a:t>LinearInterpolateImageFunction</a:t>
            </a:r>
            <a:r>
              <a:rPr lang="en-US" sz="1200" dirty="0">
                <a:solidFill>
                  <a:schemeClr val="bg1"/>
                </a:solidFill>
              </a:rPr>
              <a:t>&lt; </a:t>
            </a:r>
            <a:r>
              <a:rPr lang="en-US" sz="1200" dirty="0" err="1">
                <a:solidFill>
                  <a:schemeClr val="bg1"/>
                </a:solidFill>
              </a:rPr>
              <a:t>TImageType</a:t>
            </a:r>
            <a:r>
              <a:rPr lang="en-US" sz="1200" dirty="0">
                <a:solidFill>
                  <a:schemeClr val="bg1"/>
                </a:solidFill>
              </a:rPr>
              <a:t>, double&gt; </a:t>
            </a:r>
            <a:r>
              <a:rPr lang="en-US" sz="1200" dirty="0" err="1">
                <a:solidFill>
                  <a:schemeClr val="bg1"/>
                </a:solidFill>
              </a:rPr>
              <a:t>InterpolatorType</a:t>
            </a:r>
            <a:r>
              <a:rPr lang="en-US" sz="1200" dirty="0">
                <a:solidFill>
                  <a:schemeClr val="bg1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  </a:t>
            </a:r>
            <a:r>
              <a:rPr lang="en-US" sz="1200" dirty="0" err="1">
                <a:solidFill>
                  <a:schemeClr val="bg1"/>
                </a:solidFill>
              </a:rPr>
              <a:t>typename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InterpolatorType</a:t>
            </a:r>
            <a:r>
              <a:rPr lang="en-US" sz="1200" dirty="0">
                <a:solidFill>
                  <a:schemeClr val="bg1"/>
                </a:solidFill>
              </a:rPr>
              <a:t>::Pointer interpolator = </a:t>
            </a:r>
            <a:r>
              <a:rPr lang="en-US" sz="1200" dirty="0" err="1">
                <a:solidFill>
                  <a:schemeClr val="bg1"/>
                </a:solidFill>
              </a:rPr>
              <a:t>InterpolatorType</a:t>
            </a:r>
            <a:r>
              <a:rPr lang="en-US" sz="1200" dirty="0">
                <a:solidFill>
                  <a:schemeClr val="bg1"/>
                </a:solidFill>
              </a:rPr>
              <a:t>::New();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New();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/>
              <a:t>Define the registration type as affine using the transform type.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1200" dirty="0"/>
              <a:t>In this case, the </a:t>
            </a:r>
            <a:r>
              <a:rPr lang="en-US" sz="1200" dirty="0" err="1"/>
              <a:t>itk</a:t>
            </a:r>
            <a:r>
              <a:rPr lang="en-US" sz="1200" dirty="0"/>
              <a:t>::</a:t>
            </a:r>
            <a:r>
              <a:rPr lang="en-US" sz="1200" b="1" dirty="0">
                <a:solidFill>
                  <a:srgbClr val="22337C"/>
                </a:solidFill>
              </a:rPr>
              <a:t>AffineTransform </a:t>
            </a:r>
            <a:r>
              <a:rPr lang="en-US" sz="1200" baseline="30000" dirty="0"/>
              <a:t>[3]</a:t>
            </a:r>
            <a:r>
              <a:rPr lang="en-US" sz="1200" dirty="0"/>
              <a:t> defines the transformation to take place in the algorithm.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1200" dirty="0"/>
              <a:t>For other registration types, please see </a:t>
            </a:r>
            <a:r>
              <a:rPr lang="en-US" sz="1200" dirty="0">
                <a:hlinkClick r:id="rId2"/>
              </a:rPr>
              <a:t>http://www.itk.org/Doxygen/html/group__ITKTransform.html</a:t>
            </a:r>
            <a:r>
              <a:rPr lang="en-US" sz="1200" dirty="0"/>
              <a:t> </a:t>
            </a:r>
          </a:p>
          <a:p>
            <a:pPr marL="0" indent="0">
              <a:buNone/>
            </a:pPr>
            <a:endParaRPr lang="en-US" sz="12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[3] http://www.itk.org/Doxygen/html/classitk_1_1AffineTransform.html</a:t>
            </a:r>
          </a:p>
        </p:txBody>
      </p:sp>
    </p:spTree>
    <p:extLst>
      <p:ext uri="{BB962C8B-B14F-4D97-AF65-F5344CB8AC3E}">
        <p14:creationId xmlns:p14="http://schemas.microsoft.com/office/powerpoint/2010/main" val="16100391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2279</Words>
  <Application>Microsoft Office PowerPoint</Application>
  <PresentationFormat>Widescreen</PresentationFormat>
  <Paragraphs>313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Arial</vt:lpstr>
      <vt:lpstr>Calibri</vt:lpstr>
      <vt:lpstr>Calibri Light</vt:lpstr>
      <vt:lpstr>Segoe UI Semibold</vt:lpstr>
      <vt:lpstr>Segoe UI Semilight</vt:lpstr>
      <vt:lpstr>Segoe UI Symbol</vt:lpstr>
      <vt:lpstr>Office Theme</vt:lpstr>
      <vt:lpstr>Custom Design</vt:lpstr>
      <vt:lpstr>CBICA S/W Dev Tutorials 08 – ITK Registration</vt:lpstr>
      <vt:lpstr>Registration Filter</vt:lpstr>
      <vt:lpstr>Registration Filter</vt:lpstr>
      <vt:lpstr>/code/src/main.cxx</vt:lpstr>
      <vt:lpstr>/code/src/main.cxx</vt:lpstr>
      <vt:lpstr>/code/src/main.cxx</vt:lpstr>
      <vt:lpstr>/code/src/main.cxx</vt:lpstr>
      <vt:lpstr>/code/src/main.cxx</vt:lpstr>
      <vt:lpstr>/code/src/main.cxx</vt:lpstr>
      <vt:lpstr>/code/src/main.cxx</vt:lpstr>
      <vt:lpstr>/code/src/main.cxx</vt:lpstr>
      <vt:lpstr>/code/src/main.cxx</vt:lpstr>
      <vt:lpstr>/code/src/main.cxx</vt:lpstr>
      <vt:lpstr>/code/src/main.cxx</vt:lpstr>
      <vt:lpstr>/code/src/main.cxx</vt:lpstr>
      <vt:lpstr>/code/src/main.cxx</vt:lpstr>
      <vt:lpstr>/code/src/main.cxx</vt:lpstr>
      <vt:lpstr>/code/src/main.cxx</vt:lpstr>
      <vt:lpstr>/code/src/main.cxx</vt:lpstr>
      <vt:lpstr>/code/src/main.cxx</vt:lpstr>
      <vt:lpstr>More references</vt:lpstr>
      <vt:lpstr>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Sarthak Pati</dc:creator>
  <cp:lastModifiedBy>Sarthak Pati</cp:lastModifiedBy>
  <cp:revision>11</cp:revision>
  <dcterms:created xsi:type="dcterms:W3CDTF">2016-03-11T15:32:15Z</dcterms:created>
  <dcterms:modified xsi:type="dcterms:W3CDTF">2016-04-20T14:53:29Z</dcterms:modified>
</cp:coreProperties>
</file>