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27"/>
  </p:notesMasterIdLst>
  <p:sldIdLst>
    <p:sldId id="256" r:id="rId3"/>
    <p:sldId id="258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257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8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6E460-515B-405C-84D9-50DA61025AFE}" type="datetimeFigureOut">
              <a:rPr lang="en-US" smtClean="0"/>
              <a:t>10-Apr-17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691ACA-80DB-4208-9575-4D193C167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279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D8842-2806-43D1-8909-D399EE67A8E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0636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D8842-2806-43D1-8909-D399EE67A8ED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828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D8842-2806-43D1-8909-D399EE67A8E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284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Too vast to cover here, please see references for a more comprehensive look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D8842-2806-43D1-8909-D399EE67A8E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2680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would be a lambda function. Let’s head in for a slightly more complicated example,</a:t>
            </a:r>
            <a:r>
              <a:rPr lang="en-US" baseline="0" dirty="0" smtClean="0"/>
              <a:t> shall we?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D8842-2806-43D1-8909-D399EE67A8E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7432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D8842-2806-43D1-8909-D399EE67A8E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4507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D8842-2806-43D1-8909-D399EE67A8ED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9344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about we go in</a:t>
            </a:r>
            <a:r>
              <a:rPr lang="en-US" baseline="0" dirty="0" smtClean="0"/>
              <a:t> for something a bit more “real-world” for the next example..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D8842-2806-43D1-8909-D399EE67A8E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3278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D8842-2806-43D1-8909-D399EE67A8E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5242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D8842-2806-43D1-8909-D399EE67A8ED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686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0" y="3886200"/>
            <a:ext cx="12192000" cy="2971800"/>
            <a:chOff x="0" y="3886200"/>
            <a:chExt cx="12192000" cy="29718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886200"/>
              <a:ext cx="12192000" cy="2971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1767" y="6369181"/>
              <a:ext cx="1285875" cy="404132"/>
            </a:xfrm>
            <a:prstGeom prst="rect">
              <a:avLst/>
            </a:prstGeom>
            <a:noFill/>
            <a:ln w="9525">
              <a:solidFill>
                <a:srgbClr val="002040"/>
              </a:solidFill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6089" y="6369181"/>
              <a:ext cx="2020660" cy="404132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 userDrawn="1"/>
        </p:nvSpPr>
        <p:spPr>
          <a:xfrm>
            <a:off x="0" y="3174"/>
            <a:ext cx="12192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93687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24338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>
                    <a:lumMod val="6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fld id="{3A58E68A-A204-413D-96F6-8F1149D77122}" type="datetimeFigureOut">
              <a:rPr lang="en-US" smtClean="0"/>
              <a:pPr/>
              <a:t>10-Apr-17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81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6673" y="1690688"/>
            <a:ext cx="11638547" cy="44862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/>
          <a:p>
            <a:fld id="{3A58E68A-A204-413D-96F6-8F1149D77122}" type="datetimeFigureOut">
              <a:rPr lang="en-US" smtClean="0"/>
              <a:t>10-Apr-17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12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250992"/>
            <a:ext cx="9144000" cy="4356016"/>
          </a:xfrm>
          <a:ln>
            <a:noFill/>
          </a:ln>
          <a:effectLst/>
        </p:spPr>
        <p:txBody>
          <a:bodyPr anchor="ctr">
            <a:noAutofit/>
          </a:bodyPr>
          <a:lstStyle>
            <a:lvl1pPr algn="ctr">
              <a:defRPr sz="41300">
                <a:ln w="15875">
                  <a:solidFill>
                    <a:schemeClr val="bg1"/>
                  </a:solidFill>
                </a:ln>
                <a:effectLst/>
              </a:defRPr>
            </a:lvl1pPr>
          </a:lstStyle>
          <a:p>
            <a:r>
              <a:rPr lang="en-US" dirty="0"/>
              <a:t>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Contact Information</a:t>
            </a:r>
          </a:p>
        </p:txBody>
      </p:sp>
    </p:spTree>
    <p:extLst>
      <p:ext uri="{BB962C8B-B14F-4D97-AF65-F5344CB8AC3E}">
        <p14:creationId xmlns:p14="http://schemas.microsoft.com/office/powerpoint/2010/main" val="379192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88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312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6673" y="1194486"/>
            <a:ext cx="5763127" cy="498247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194486"/>
            <a:ext cx="5723020" cy="498247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011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674" y="1681163"/>
            <a:ext cx="57409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674" y="2505075"/>
            <a:ext cx="57409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72302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72302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56673" y="264696"/>
            <a:ext cx="11638547" cy="14093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8657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21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428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1690688"/>
            <a:ext cx="6713620" cy="41766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674" y="1690688"/>
            <a:ext cx="4512176" cy="418456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56673" y="264696"/>
            <a:ext cx="11638547" cy="14093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3793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690688"/>
            <a:ext cx="6712032" cy="41703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674" y="1690688"/>
            <a:ext cx="4515352" cy="41783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56673" y="264696"/>
            <a:ext cx="11638547" cy="14093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85613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172200"/>
            <a:ext cx="12192000" cy="685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054443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256673" y="0"/>
            <a:ext cx="11638547" cy="105444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256673" y="1194143"/>
            <a:ext cx="11638547" cy="49566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1601841" y="6311900"/>
            <a:ext cx="74482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280363" y="6311900"/>
            <a:ext cx="581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F2DD4-06ED-490A-84F1-7D33998F6EC2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6" name="Picture 3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01767" y="6369181"/>
            <a:ext cx="1285875" cy="404132"/>
          </a:xfrm>
          <a:prstGeom prst="rect">
            <a:avLst/>
          </a:prstGeom>
          <a:noFill/>
          <a:ln w="9525">
            <a:solidFill>
              <a:srgbClr val="002040"/>
            </a:solidFill>
            <a:miter lim="800000"/>
            <a:headEnd/>
            <a:tailEnd/>
          </a:ln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089" y="6369181"/>
            <a:ext cx="2020660" cy="40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886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Segoe UI Semibold" panose="020B07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3886200"/>
            <a:ext cx="12192000" cy="2971800"/>
            <a:chOff x="0" y="3886200"/>
            <a:chExt cx="12192000" cy="29718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886200"/>
              <a:ext cx="12192000" cy="2971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1767" y="6369181"/>
              <a:ext cx="1285875" cy="404132"/>
            </a:xfrm>
            <a:prstGeom prst="rect">
              <a:avLst/>
            </a:prstGeom>
            <a:noFill/>
            <a:ln w="9525">
              <a:solidFill>
                <a:srgbClr val="002040"/>
              </a:solidFill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6089" y="6369181"/>
              <a:ext cx="2020660" cy="404132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 userDrawn="1"/>
        </p:nvSpPr>
        <p:spPr>
          <a:xfrm>
            <a:off x="0" y="3174"/>
            <a:ext cx="12192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499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838" y="293687"/>
            <a:ext cx="10939848" cy="2387600"/>
          </a:xfrm>
        </p:spPr>
        <p:txBody>
          <a:bodyPr>
            <a:normAutofit/>
          </a:bodyPr>
          <a:lstStyle/>
          <a:p>
            <a:r>
              <a:rPr lang="it-IT" dirty="0"/>
              <a:t>CBICA S/W Dev Tutorials</a:t>
            </a:r>
            <a:br>
              <a:rPr lang="it-IT" dirty="0"/>
            </a:br>
            <a:r>
              <a:rPr lang="it-IT" dirty="0" smtClean="0"/>
              <a:t>05 </a:t>
            </a:r>
            <a:r>
              <a:rPr lang="it-IT" dirty="0"/>
              <a:t>– </a:t>
            </a:r>
            <a:r>
              <a:rPr lang="it-IT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CPP11 Continued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Sarthak Pati</a:t>
            </a:r>
          </a:p>
        </p:txBody>
      </p:sp>
    </p:spTree>
    <p:extLst>
      <p:ext uri="{BB962C8B-B14F-4D97-AF65-F5344CB8AC3E}">
        <p14:creationId xmlns:p14="http://schemas.microsoft.com/office/powerpoint/2010/main" val="2500986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shared_ptr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foo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*p ) 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std::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&lt;&lt; *p &lt;&lt; “\n”;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} </a:t>
            </a:r>
          </a:p>
          <a:p>
            <a:pPr>
              <a:buNone/>
            </a:pP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bar(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*p ) 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++(*p); 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} </a:t>
            </a:r>
          </a:p>
          <a:p>
            <a:pPr>
              <a:buNone/>
            </a:pP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std::</a:t>
            </a:r>
            <a:r>
              <a:rPr lang="en-US" sz="16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&lt;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&gt; p1( </a:t>
            </a:r>
            <a:r>
              <a:rPr lang="en-US" sz="16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( 42 ) );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std::</a:t>
            </a:r>
            <a:r>
              <a:rPr lang="en-US" sz="16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&lt;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&gt; p2 = p1; </a:t>
            </a:r>
          </a:p>
          <a:p>
            <a:pPr>
              <a:buNone/>
            </a:pP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bar( p1.</a:t>
            </a:r>
            <a:r>
              <a:rPr lang="en-US" sz="16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) ); </a:t>
            </a: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p1=p2=42</a:t>
            </a:r>
          </a:p>
          <a:p>
            <a:pPr>
              <a:buNone/>
            </a:pP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foo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p2.</a:t>
            </a:r>
            <a:r>
              <a:rPr lang="en-US" sz="16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) );</a:t>
            </a: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// p1=p2=43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endParaRPr lang="en-US" sz="1600" dirty="0"/>
          </a:p>
          <a:p>
            <a:pPr algn="r">
              <a:buNone/>
            </a:pPr>
            <a:endParaRPr lang="en-US" sz="1600" dirty="0"/>
          </a:p>
          <a:p>
            <a:pPr algn="r">
              <a:buNone/>
            </a:pPr>
            <a:endParaRPr lang="en-US" sz="1600" dirty="0"/>
          </a:p>
          <a:p>
            <a:pPr algn="r">
              <a:buNone/>
            </a:pPr>
            <a:endParaRPr lang="en-US" sz="1600" dirty="0"/>
          </a:p>
          <a:p>
            <a:pPr algn="r">
              <a:buNone/>
            </a:pPr>
            <a:endParaRPr lang="en-US" sz="1600" dirty="0"/>
          </a:p>
          <a:p>
            <a:pPr algn="r">
              <a:buNone/>
            </a:pPr>
            <a:endParaRPr lang="en-US" sz="1600" dirty="0"/>
          </a:p>
          <a:p>
            <a:pPr algn="r">
              <a:buNone/>
            </a:pPr>
            <a:endParaRPr lang="en-US" sz="1600" dirty="0"/>
          </a:p>
          <a:p>
            <a:pPr algn="r">
              <a:buNone/>
            </a:pPr>
            <a:endParaRPr lang="en-US" sz="1600" dirty="0"/>
          </a:p>
          <a:p>
            <a:pPr algn="r">
              <a:buNone/>
            </a:pPr>
            <a:endParaRPr lang="en-US" sz="1600" dirty="0"/>
          </a:p>
          <a:p>
            <a:pPr algn="r">
              <a:buNone/>
            </a:pPr>
            <a:endParaRPr lang="en-US" sz="1600" dirty="0"/>
          </a:p>
          <a:p>
            <a:pPr algn="r">
              <a:buNone/>
            </a:pPr>
            <a:endParaRPr lang="en-US" sz="1600" dirty="0"/>
          </a:p>
          <a:p>
            <a:pPr algn="r">
              <a:buNone/>
            </a:pPr>
            <a:endParaRPr lang="en-US" sz="1600" dirty="0"/>
          </a:p>
          <a:p>
            <a:pPr algn="r">
              <a:buNone/>
            </a:pPr>
            <a:endParaRPr lang="en-US" sz="1600" dirty="0"/>
          </a:p>
          <a:p>
            <a:pPr algn="r">
              <a:buNone/>
            </a:pPr>
            <a:r>
              <a:rPr lang="en-US" sz="1600" dirty="0"/>
              <a:t>Console output at this point is: </a:t>
            </a:r>
            <a:r>
              <a:rPr lang="en-US" sz="1600" dirty="0">
                <a:solidFill>
                  <a:srgbClr val="00B0F0"/>
                </a:solidFill>
              </a:rPr>
              <a:t>43</a:t>
            </a:r>
            <a:endParaRPr lang="en-US" sz="16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93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Lambda Functions </a:t>
            </a:r>
            <a:r>
              <a:rPr lang="en-US" baseline="30000" dirty="0" smtClean="0"/>
              <a:t>[3],[4]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Anonymous functions (otherwise called “</a:t>
            </a:r>
            <a:r>
              <a:rPr lang="en-US" i="1" dirty="0" smtClean="0"/>
              <a:t>lambda</a:t>
            </a:r>
            <a:r>
              <a:rPr lang="en-US" dirty="0" smtClean="0"/>
              <a:t>” functions) were borrowed from functional programming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[3] https://msdn.microsoft.com/en-us/library/vstudio/dd293608</a:t>
            </a:r>
          </a:p>
          <a:p>
            <a:r>
              <a:rPr lang="en-US" dirty="0"/>
              <a:t>[4] https://msdn.microsoft.com/en-us/library/dd293603.aspx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587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Lambda Functions </a:t>
            </a:r>
            <a:r>
              <a:rPr lang="en-US" baseline="30000" dirty="0" smtClean="0"/>
              <a:t>[3],[4]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Anonymous functions (otherwise called “</a:t>
            </a:r>
            <a:r>
              <a:rPr lang="en-US" i="1" dirty="0" smtClean="0">
                <a:solidFill>
                  <a:schemeClr val="bg1">
                    <a:lumMod val="75000"/>
                  </a:schemeClr>
                </a:solidFill>
              </a:rPr>
              <a:t>lambda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” functions) were borrowed from functional programming</a:t>
            </a:r>
          </a:p>
          <a:p>
            <a:endParaRPr lang="en-US" dirty="0" smtClean="0"/>
          </a:p>
          <a:p>
            <a:r>
              <a:rPr lang="en-US" dirty="0" smtClean="0"/>
              <a:t>Anonymous </a:t>
            </a:r>
            <a:r>
              <a:rPr lang="en-US" dirty="0" smtClean="0"/>
              <a:t>because they are functions without an explicit </a:t>
            </a:r>
            <a:r>
              <a:rPr lang="en-US" i="1" dirty="0" smtClean="0"/>
              <a:t>name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048000" y="6324601"/>
            <a:ext cx="5410200" cy="365125"/>
          </a:xfrm>
        </p:spPr>
        <p:txBody>
          <a:bodyPr/>
          <a:lstStyle/>
          <a:p>
            <a:pPr lvl="0" algn="ctr"/>
            <a:r>
              <a:rPr lang="en-US" sz="1200" dirty="0">
                <a:solidFill>
                  <a:prstClr val="white"/>
                </a:solidFill>
              </a:rPr>
              <a:t>[3] https://msdn.microsoft.com/en-us/library/vstudio/dd293608</a:t>
            </a:r>
          </a:p>
          <a:p>
            <a:pPr lvl="0" algn="ctr"/>
            <a:r>
              <a:rPr lang="en-US" sz="1200" dirty="0">
                <a:solidFill>
                  <a:prstClr val="white"/>
                </a:solidFill>
              </a:rPr>
              <a:t>[4] https://msdn.microsoft.com/en-us/library/dd293603.aspx</a:t>
            </a:r>
            <a:endParaRPr lang="en-US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755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Lambda Functions </a:t>
            </a:r>
            <a:r>
              <a:rPr lang="en-US" baseline="30000" dirty="0" smtClean="0"/>
              <a:t>[3],[4]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Anonymous functions (otherwise called “</a:t>
            </a:r>
            <a:r>
              <a:rPr lang="en-US" i="1" dirty="0" smtClean="0">
                <a:solidFill>
                  <a:schemeClr val="bg1">
                    <a:lumMod val="75000"/>
                  </a:schemeClr>
                </a:solidFill>
              </a:rPr>
              <a:t>lambda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” functions) were borrowed from functional programming</a:t>
            </a:r>
          </a:p>
          <a:p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Anonymous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because they are functions without an explicit </a:t>
            </a:r>
            <a:r>
              <a:rPr lang="en-US" i="1" dirty="0" smtClean="0">
                <a:solidFill>
                  <a:schemeClr val="bg1">
                    <a:lumMod val="75000"/>
                  </a:schemeClr>
                </a:solidFill>
              </a:rPr>
              <a:t>name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Create </a:t>
            </a:r>
            <a:r>
              <a:rPr lang="en-US" dirty="0" smtClean="0"/>
              <a:t>powerful code using very few lines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048000" y="6324601"/>
            <a:ext cx="5410200" cy="365125"/>
          </a:xfrm>
        </p:spPr>
        <p:txBody>
          <a:bodyPr/>
          <a:lstStyle/>
          <a:p>
            <a:pPr lvl="0" algn="ctr"/>
            <a:r>
              <a:rPr lang="en-US" sz="1200" dirty="0">
                <a:solidFill>
                  <a:prstClr val="white"/>
                </a:solidFill>
              </a:rPr>
              <a:t>[3] https://msdn.microsoft.com/en-us/library/vstudio/dd293608</a:t>
            </a:r>
          </a:p>
          <a:p>
            <a:pPr lvl="0" algn="ctr"/>
            <a:r>
              <a:rPr lang="en-US" sz="1200" dirty="0">
                <a:solidFill>
                  <a:prstClr val="white"/>
                </a:solidFill>
              </a:rPr>
              <a:t>[4] https://msdn.microsoft.com/en-us/library/dd293603.aspx</a:t>
            </a:r>
            <a:endParaRPr lang="en-US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021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lambdas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std::</a:t>
            </a:r>
            <a:r>
              <a:rPr lang="en-US" sz="16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&lt;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&gt; v;</a:t>
            </a:r>
          </a:p>
          <a:p>
            <a:pPr>
              <a:buNone/>
            </a:pP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( 1 );</a:t>
            </a:r>
          </a:p>
          <a:p>
            <a:pPr>
              <a:buNone/>
            </a:pP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( 2 );</a:t>
            </a:r>
          </a:p>
          <a:p>
            <a:pPr>
              <a:buNone/>
            </a:pP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( 3 );</a:t>
            </a:r>
          </a:p>
          <a:p>
            <a:pPr>
              <a:buNone/>
            </a:pP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for(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=0;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v.size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); ++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)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std::</a:t>
            </a:r>
            <a:r>
              <a:rPr lang="en-US" sz="16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&lt;&lt; v(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) &lt;&lt; </a:t>
            </a:r>
            <a:r>
              <a:rPr lang="en-US" sz="16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“\n”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03011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lambdas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std::</a:t>
            </a:r>
            <a:r>
              <a:rPr lang="en-US" sz="16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&lt;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&gt; v;</a:t>
            </a:r>
          </a:p>
          <a:p>
            <a:pPr>
              <a:buNone/>
            </a:pP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( 1 );</a:t>
            </a:r>
          </a:p>
          <a:p>
            <a:pPr>
              <a:buNone/>
            </a:pP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( 2 );</a:t>
            </a:r>
          </a:p>
          <a:p>
            <a:pPr>
              <a:buNone/>
            </a:pP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( 3 );</a:t>
            </a:r>
          </a:p>
          <a:p>
            <a:pPr>
              <a:buNone/>
            </a:pP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for(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=0;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v.size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); ++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)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std::</a:t>
            </a:r>
            <a:r>
              <a:rPr lang="en-US" sz="16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&lt;&lt; v(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) &lt;&lt; </a:t>
            </a:r>
            <a:r>
              <a:rPr lang="en-US" sz="16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“\n”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std::</a:t>
            </a:r>
            <a:r>
              <a:rPr lang="en-US" sz="16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&lt;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&gt; v;</a:t>
            </a:r>
          </a:p>
          <a:p>
            <a:pPr>
              <a:buNone/>
            </a:pP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( 1 );</a:t>
            </a:r>
          </a:p>
          <a:p>
            <a:pPr>
              <a:buNone/>
            </a:pP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( 2 );</a:t>
            </a:r>
          </a:p>
          <a:p>
            <a:pPr>
              <a:buNone/>
            </a:pP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( 3 );</a:t>
            </a:r>
          </a:p>
          <a:p>
            <a:pPr>
              <a:buNone/>
            </a:pP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std::</a:t>
            </a:r>
            <a:r>
              <a:rPr lang="en-US" sz="16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for_each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v.</a:t>
            </a:r>
            <a:r>
              <a:rPr lang="en-US" sz="16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begin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),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v.</a:t>
            </a:r>
            <a:r>
              <a:rPr lang="en-US" sz="16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end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),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[ ](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n ){ std::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&lt;&lt; n &lt;v.&lt; </a:t>
            </a:r>
            <a:r>
              <a:rPr lang="en-US" sz="16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“\n”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} );</a:t>
            </a:r>
          </a:p>
        </p:txBody>
      </p:sp>
    </p:spTree>
    <p:extLst>
      <p:ext uri="{BB962C8B-B14F-4D97-AF65-F5344CB8AC3E}">
        <p14:creationId xmlns:p14="http://schemas.microsoft.com/office/powerpoint/2010/main" val="2313468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lambdas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std::vector&lt; 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&gt; v;</a:t>
            </a:r>
          </a:p>
          <a:p>
            <a:pPr>
              <a:buNone/>
            </a:pP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( 1 );</a:t>
            </a:r>
          </a:p>
          <a:p>
            <a:pPr>
              <a:buNone/>
            </a:pP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( 2 );</a:t>
            </a:r>
          </a:p>
          <a:p>
            <a:pPr>
              <a:buNone/>
            </a:pP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( 3 );</a:t>
            </a:r>
          </a:p>
          <a:p>
            <a:pPr>
              <a:buNone/>
            </a:pPr>
            <a:endParaRPr lang="en-US" sz="1600" dirty="0">
              <a:solidFill>
                <a:schemeClr val="bg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for( auto 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=0; 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v.size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); ++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)</a:t>
            </a:r>
          </a:p>
          <a:p>
            <a:pPr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std::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&lt;&lt; v(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&lt;&lt; “\n”;</a:t>
            </a:r>
          </a:p>
          <a:p>
            <a:pPr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std::vector&lt; 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&gt; v;</a:t>
            </a:r>
          </a:p>
          <a:p>
            <a:pPr>
              <a:buNone/>
            </a:pP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( 1 );</a:t>
            </a:r>
          </a:p>
          <a:p>
            <a:pPr>
              <a:buNone/>
            </a:pP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( 2 );</a:t>
            </a:r>
          </a:p>
          <a:p>
            <a:pPr>
              <a:buNone/>
            </a:pP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( 3 );</a:t>
            </a:r>
          </a:p>
          <a:p>
            <a:pPr>
              <a:buNone/>
            </a:pPr>
            <a:endParaRPr lang="en-US" sz="1600" dirty="0">
              <a:solidFill>
                <a:schemeClr val="bg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std::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for_each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v.begin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), 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v.end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),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[ ](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n ){ std::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&lt;&lt; n &lt;v.&lt; </a:t>
            </a:r>
            <a:r>
              <a:rPr lang="en-US" sz="16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“\n”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} 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4149560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lambdas++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std::</a:t>
            </a:r>
            <a:r>
              <a:rPr lang="en-US" sz="16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&lt;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&gt; v;</a:t>
            </a:r>
          </a:p>
          <a:p>
            <a:pPr>
              <a:buNone/>
            </a:pP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( 1 );</a:t>
            </a:r>
          </a:p>
          <a:p>
            <a:pPr>
              <a:buNone/>
            </a:pP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( 2 );</a:t>
            </a:r>
          </a:p>
          <a:p>
            <a:pPr>
              <a:buNone/>
            </a:pP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( 3 );</a:t>
            </a:r>
          </a:p>
          <a:p>
            <a:pPr>
              <a:buNone/>
            </a:pP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for(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=0;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v.size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); ++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)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if( v(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)%2 == 1 )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  std::</a:t>
            </a:r>
            <a:r>
              <a:rPr lang="en-US" sz="16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&lt;&lt; “1” &lt;&lt; </a:t>
            </a:r>
            <a:r>
              <a:rPr lang="en-US" sz="16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“\n”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else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  std::</a:t>
            </a:r>
            <a:r>
              <a:rPr lang="en-US" sz="16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&lt;&lt; “0” &lt;&lt; </a:t>
            </a:r>
            <a:r>
              <a:rPr lang="en-US" sz="16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“\n”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std::vector&lt; 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&gt; v;</a:t>
            </a:r>
          </a:p>
          <a:p>
            <a:pPr>
              <a:buNone/>
            </a:pP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( 1 );</a:t>
            </a:r>
          </a:p>
          <a:p>
            <a:pPr>
              <a:buNone/>
            </a:pP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( 2 );</a:t>
            </a:r>
          </a:p>
          <a:p>
            <a:pPr>
              <a:buNone/>
            </a:pP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( 3 );</a:t>
            </a:r>
          </a:p>
          <a:p>
            <a:pPr>
              <a:buNone/>
            </a:pPr>
            <a:endParaRPr lang="en-US" sz="1600" dirty="0">
              <a:solidFill>
                <a:schemeClr val="bg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 is_odd = [ ](int n) </a:t>
            </a:r>
          </a:p>
          <a:p>
            <a:pPr marL="0" indent="0">
              <a:buNone/>
            </a:pPr>
            <a:r>
              <a:rPr lang="pt-BR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std::cout &lt;&lt; (n%2==1) &lt;&lt; 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“\n”</a:t>
            </a:r>
            <a:r>
              <a:rPr lang="pt-BR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 };</a:t>
            </a: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std::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for_each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std::begin(v), std::end(v), 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is_odd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);</a:t>
            </a:r>
          </a:p>
        </p:txBody>
      </p:sp>
    </p:spTree>
    <p:extLst>
      <p:ext uri="{BB962C8B-B14F-4D97-AF65-F5344CB8AC3E}">
        <p14:creationId xmlns:p14="http://schemas.microsoft.com/office/powerpoint/2010/main" val="3243223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lambdas++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std::</a:t>
            </a:r>
            <a:r>
              <a:rPr lang="en-US" sz="16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&lt;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&gt; v;</a:t>
            </a:r>
          </a:p>
          <a:p>
            <a:pPr>
              <a:buNone/>
            </a:pP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( 1 );</a:t>
            </a:r>
          </a:p>
          <a:p>
            <a:pPr>
              <a:buNone/>
            </a:pP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( 2 );</a:t>
            </a:r>
          </a:p>
          <a:p>
            <a:pPr>
              <a:buNone/>
            </a:pP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( 3 );</a:t>
            </a:r>
          </a:p>
          <a:p>
            <a:pPr>
              <a:buNone/>
            </a:pP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for(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=0;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v.size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); ++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)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if( v(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)%2 == 1 )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  std::</a:t>
            </a:r>
            <a:r>
              <a:rPr lang="en-US" sz="16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&lt;&lt; “1” &lt;&lt; </a:t>
            </a:r>
            <a:r>
              <a:rPr lang="en-US" sz="16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“\n”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else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  std::</a:t>
            </a:r>
            <a:r>
              <a:rPr lang="en-US" sz="16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&lt;&lt; “0” &lt;&lt; </a:t>
            </a:r>
            <a:r>
              <a:rPr lang="en-US" sz="16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“\n”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std::</a:t>
            </a:r>
            <a:r>
              <a:rPr lang="en-US" sz="16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&lt;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&gt; v;</a:t>
            </a:r>
          </a:p>
          <a:p>
            <a:pPr>
              <a:buNone/>
            </a:pP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( 1 );</a:t>
            </a:r>
          </a:p>
          <a:p>
            <a:pPr>
              <a:buNone/>
            </a:pP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( 2 );</a:t>
            </a:r>
          </a:p>
          <a:p>
            <a:pPr>
              <a:buNone/>
            </a:pP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( 3 );</a:t>
            </a:r>
          </a:p>
          <a:p>
            <a:pPr>
              <a:buNone/>
            </a:pP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</a:t>
            </a:r>
            <a:r>
              <a:rPr lang="pt-BR" sz="1600" dirty="0">
                <a:latin typeface="Consolas" panose="020B0609020204030204" pitchFamily="49" charset="0"/>
                <a:cs typeface="Consolas" panose="020B0609020204030204" pitchFamily="49" charset="0"/>
              </a:rPr>
              <a:t> is_odd = [ ](</a:t>
            </a:r>
            <a:r>
              <a:rPr lang="pt-BR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pt-BR" sz="1600" dirty="0">
                <a:latin typeface="Consolas" panose="020B0609020204030204" pitchFamily="49" charset="0"/>
                <a:cs typeface="Consolas" panose="020B0609020204030204" pitchFamily="49" charset="0"/>
              </a:rPr>
              <a:t> n) </a:t>
            </a:r>
          </a:p>
          <a:p>
            <a:pPr marL="0" indent="0">
              <a:buNone/>
            </a:pPr>
            <a:r>
              <a:rPr lang="pt-BR" sz="1600" dirty="0">
                <a:latin typeface="Consolas" panose="020B0609020204030204" pitchFamily="49" charset="0"/>
                <a:cs typeface="Consolas" panose="020B0609020204030204" pitchFamily="49" charset="0"/>
              </a:rPr>
              <a:t>{ std::</a:t>
            </a:r>
            <a:r>
              <a:rPr lang="pt-BR" sz="16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pt-BR" sz="1600" dirty="0">
                <a:latin typeface="Consolas" panose="020B0609020204030204" pitchFamily="49" charset="0"/>
                <a:cs typeface="Consolas" panose="020B0609020204030204" pitchFamily="49" charset="0"/>
              </a:rPr>
              <a:t> &lt;&lt; (n%2==1) &lt;&lt; </a:t>
            </a:r>
            <a:r>
              <a:rPr lang="en-US" sz="16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“\n”</a:t>
            </a:r>
            <a:r>
              <a:rPr lang="pt-BR" sz="1600" dirty="0">
                <a:latin typeface="Consolas" panose="020B0609020204030204" pitchFamily="49" charset="0"/>
                <a:cs typeface="Consolas" panose="020B0609020204030204" pitchFamily="49" charset="0"/>
              </a:rPr>
              <a:t>; };</a:t>
            </a:r>
          </a:p>
          <a:p>
            <a:pPr marL="0" indent="0">
              <a:buNone/>
            </a:pP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std::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for_each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std::begin(v), std::end(v),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is_odd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);</a:t>
            </a:r>
          </a:p>
        </p:txBody>
      </p:sp>
    </p:spTree>
    <p:extLst>
      <p:ext uri="{BB962C8B-B14F-4D97-AF65-F5344CB8AC3E}">
        <p14:creationId xmlns:p14="http://schemas.microsoft.com/office/powerpoint/2010/main" val="1593676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lambdas++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std::vector&lt; 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&gt; v;</a:t>
            </a:r>
          </a:p>
          <a:p>
            <a:pPr>
              <a:buNone/>
            </a:pP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( 1 );</a:t>
            </a:r>
          </a:p>
          <a:p>
            <a:pPr>
              <a:buNone/>
            </a:pP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( 2 );</a:t>
            </a:r>
          </a:p>
          <a:p>
            <a:pPr>
              <a:buNone/>
            </a:pP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( 3 );</a:t>
            </a:r>
          </a:p>
          <a:p>
            <a:pPr>
              <a:buNone/>
            </a:pPr>
            <a:endParaRPr lang="en-US" sz="1600" dirty="0">
              <a:solidFill>
                <a:schemeClr val="bg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for( auto 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=0; 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v.size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); ++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)</a:t>
            </a:r>
          </a:p>
          <a:p>
            <a:pPr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if( v(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)%2 == 1 )</a:t>
            </a:r>
          </a:p>
          <a:p>
            <a:pPr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std::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&lt;&lt; “1” &lt;&lt; “\n”;</a:t>
            </a:r>
          </a:p>
          <a:p>
            <a:pPr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else</a:t>
            </a:r>
          </a:p>
          <a:p>
            <a:pPr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std::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&lt;&lt; “0” &lt;&lt; “\n”;</a:t>
            </a:r>
          </a:p>
          <a:p>
            <a:pPr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std::vector&lt; 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&gt; v;</a:t>
            </a:r>
          </a:p>
          <a:p>
            <a:pPr>
              <a:buNone/>
            </a:pP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( 1 );</a:t>
            </a:r>
          </a:p>
          <a:p>
            <a:pPr>
              <a:buNone/>
            </a:pP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( 2 );</a:t>
            </a:r>
          </a:p>
          <a:p>
            <a:pPr>
              <a:buNone/>
            </a:pP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v.push_pack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( 3 );</a:t>
            </a:r>
          </a:p>
          <a:p>
            <a:pPr>
              <a:buNone/>
            </a:pP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</a:t>
            </a:r>
            <a:r>
              <a:rPr lang="pt-BR" sz="1600" dirty="0">
                <a:latin typeface="Consolas" panose="020B0609020204030204" pitchFamily="49" charset="0"/>
                <a:cs typeface="Consolas" panose="020B0609020204030204" pitchFamily="49" charset="0"/>
              </a:rPr>
              <a:t> is_odd = [ ](</a:t>
            </a:r>
            <a:r>
              <a:rPr lang="pt-BR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pt-BR" sz="1600" dirty="0">
                <a:latin typeface="Consolas" panose="020B0609020204030204" pitchFamily="49" charset="0"/>
                <a:cs typeface="Consolas" panose="020B0609020204030204" pitchFamily="49" charset="0"/>
              </a:rPr>
              <a:t> n) </a:t>
            </a:r>
          </a:p>
          <a:p>
            <a:pPr marL="0" indent="0">
              <a:buNone/>
            </a:pPr>
            <a:r>
              <a:rPr lang="pt-BR" sz="1600" dirty="0">
                <a:latin typeface="Consolas" panose="020B0609020204030204" pitchFamily="49" charset="0"/>
                <a:cs typeface="Consolas" panose="020B0609020204030204" pitchFamily="49" charset="0"/>
              </a:rPr>
              <a:t>{ std::</a:t>
            </a:r>
            <a:r>
              <a:rPr lang="pt-BR" sz="16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pt-BR" sz="1600" dirty="0">
                <a:latin typeface="Consolas" panose="020B0609020204030204" pitchFamily="49" charset="0"/>
                <a:cs typeface="Consolas" panose="020B0609020204030204" pitchFamily="49" charset="0"/>
              </a:rPr>
              <a:t> &lt;&lt; (n%2==1) &lt;&lt; </a:t>
            </a:r>
            <a:r>
              <a:rPr lang="en-US" sz="16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“\n”</a:t>
            </a:r>
            <a:r>
              <a:rPr lang="pt-BR" sz="1600" dirty="0">
                <a:latin typeface="Consolas" panose="020B0609020204030204" pitchFamily="49" charset="0"/>
                <a:cs typeface="Consolas" panose="020B0609020204030204" pitchFamily="49" charset="0"/>
              </a:rPr>
              <a:t>; };</a:t>
            </a: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std::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for_each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std::begin(v), std::end(v), 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is_odd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);</a:t>
            </a:r>
          </a:p>
        </p:txBody>
      </p:sp>
    </p:spTree>
    <p:extLst>
      <p:ext uri="{BB962C8B-B14F-4D97-AF65-F5344CB8AC3E}">
        <p14:creationId xmlns:p14="http://schemas.microsoft.com/office/powerpoint/2010/main" val="983426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C++11 Concept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auto</a:t>
            </a:r>
            <a:r>
              <a:rPr lang="en-US" dirty="0" smtClean="0"/>
              <a:t> keyword</a:t>
            </a:r>
            <a:endParaRPr lang="en-US" dirty="0"/>
          </a:p>
          <a:p>
            <a:r>
              <a:rPr lang="en-US" dirty="0" smtClean="0"/>
              <a:t>STL</a:t>
            </a:r>
          </a:p>
          <a:p>
            <a:r>
              <a:rPr lang="en-US" dirty="0" err="1" smtClean="0"/>
              <a:t>nullptr</a:t>
            </a:r>
            <a:endParaRPr lang="en-US" dirty="0" smtClean="0"/>
          </a:p>
          <a:p>
            <a:r>
              <a:rPr lang="en-US" dirty="0" smtClean="0"/>
              <a:t>Smart Pointers (shared &amp; unique)</a:t>
            </a:r>
          </a:p>
          <a:p>
            <a:r>
              <a:rPr lang="en-US" dirty="0" smtClean="0"/>
              <a:t>Lambda functions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And many, many more…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[1] https://msdn.microsoft.com/en-us/library/vstudio/hh567368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618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Fibonacci Series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065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Fibonacci Series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fib(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n ) 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first = 0, second = 1,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return_val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if( n==1 )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first;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if( n==2 )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second;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for(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=3;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&lt;n;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++ )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{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return_val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= first + second;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  first = second;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  second =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return_val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6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return_val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; 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} </a:t>
            </a:r>
          </a:p>
          <a:p>
            <a:pPr marL="0" indent="0">
              <a:buNone/>
            </a:pP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fNumber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= 10;</a:t>
            </a:r>
          </a:p>
          <a:p>
            <a:pPr marL="0" indent="0">
              <a:buNone/>
            </a:pP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output = fib( 10 );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1600" dirty="0">
                <a:solidFill>
                  <a:schemeClr val="bg1"/>
                </a:solidFill>
              </a:rPr>
              <a:t>#include &lt;algorithm&gt;</a:t>
            </a:r>
          </a:p>
          <a:p>
            <a:pPr>
              <a:buNone/>
            </a:pPr>
            <a:r>
              <a:rPr lang="en-US" sz="1600" dirty="0">
                <a:solidFill>
                  <a:schemeClr val="bg1"/>
                </a:solidFill>
              </a:rPr>
              <a:t>#include &lt;functional&gt;</a:t>
            </a: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</a:rPr>
              <a:t>std::function&lt; </a:t>
            </a:r>
            <a:r>
              <a:rPr lang="en-US" sz="1600" dirty="0" err="1">
                <a:solidFill>
                  <a:schemeClr val="bg1"/>
                </a:solidFill>
              </a:rPr>
              <a:t>int</a:t>
            </a:r>
            <a:r>
              <a:rPr lang="en-US" sz="1600" dirty="0">
                <a:solidFill>
                  <a:schemeClr val="bg1"/>
                </a:solidFill>
              </a:rPr>
              <a:t> (</a:t>
            </a:r>
            <a:r>
              <a:rPr lang="en-US" sz="1600" dirty="0" err="1">
                <a:solidFill>
                  <a:schemeClr val="bg1"/>
                </a:solidFill>
              </a:rPr>
              <a:t>int</a:t>
            </a:r>
            <a:r>
              <a:rPr lang="en-US" sz="1600" dirty="0">
                <a:solidFill>
                  <a:schemeClr val="bg1"/>
                </a:solidFill>
              </a:rPr>
              <a:t>) &gt; </a:t>
            </a:r>
            <a:r>
              <a:rPr lang="en-US" sz="1600" dirty="0" err="1">
                <a:solidFill>
                  <a:schemeClr val="bg1"/>
                </a:solidFill>
              </a:rPr>
              <a:t>Lfib</a:t>
            </a:r>
            <a:r>
              <a:rPr lang="en-US" sz="1600" dirty="0">
                <a:solidFill>
                  <a:schemeClr val="bg1"/>
                </a:solidFill>
              </a:rPr>
              <a:t> = [ &amp;</a:t>
            </a:r>
            <a:r>
              <a:rPr lang="en-US" sz="1600" dirty="0" err="1">
                <a:solidFill>
                  <a:schemeClr val="bg1"/>
                </a:solidFill>
              </a:rPr>
              <a:t>Lfib</a:t>
            </a:r>
            <a:r>
              <a:rPr lang="en-US" sz="1600" dirty="0">
                <a:solidFill>
                  <a:schemeClr val="bg1"/>
                </a:solidFill>
              </a:rPr>
              <a:t> ](</a:t>
            </a:r>
            <a:r>
              <a:rPr lang="en-US" sz="1600" dirty="0" err="1">
                <a:solidFill>
                  <a:schemeClr val="bg1"/>
                </a:solidFill>
              </a:rPr>
              <a:t>int</a:t>
            </a:r>
            <a:r>
              <a:rPr lang="en-US" sz="1600" dirty="0">
                <a:solidFill>
                  <a:schemeClr val="bg1"/>
                </a:solidFill>
              </a:rPr>
              <a:t> n) {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</a:rPr>
              <a:t>return (n &lt; 2 ? 1 : </a:t>
            </a:r>
            <a:r>
              <a:rPr lang="en-US" sz="1600" dirty="0" err="1">
                <a:solidFill>
                  <a:schemeClr val="bg1"/>
                </a:solidFill>
              </a:rPr>
              <a:t>Lfib</a:t>
            </a:r>
            <a:r>
              <a:rPr lang="en-US" sz="1600" dirty="0">
                <a:solidFill>
                  <a:schemeClr val="bg1"/>
                </a:solidFill>
              </a:rPr>
              <a:t>(n-1) + </a:t>
            </a:r>
            <a:r>
              <a:rPr lang="en-US" sz="1600" dirty="0" err="1">
                <a:solidFill>
                  <a:schemeClr val="bg1"/>
                </a:solidFill>
              </a:rPr>
              <a:t>Lfib</a:t>
            </a:r>
            <a:r>
              <a:rPr lang="en-US" sz="1600" dirty="0">
                <a:solidFill>
                  <a:schemeClr val="bg1"/>
                </a:solidFill>
              </a:rPr>
              <a:t>(n-2) ); 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</a:rPr>
              <a:t>};</a:t>
            </a: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600" dirty="0" err="1">
                <a:solidFill>
                  <a:schemeClr val="bg1"/>
                </a:solidFill>
              </a:rPr>
              <a:t>int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fNumber</a:t>
            </a:r>
            <a:r>
              <a:rPr lang="en-US" sz="1600" dirty="0">
                <a:solidFill>
                  <a:schemeClr val="bg1"/>
                </a:solidFill>
              </a:rPr>
              <a:t> = 10;</a:t>
            </a:r>
          </a:p>
          <a:p>
            <a:pPr marL="0" indent="0">
              <a:buNone/>
            </a:pPr>
            <a:r>
              <a:rPr lang="en-US" sz="1600" dirty="0" err="1">
                <a:solidFill>
                  <a:schemeClr val="bg1"/>
                </a:solidFill>
              </a:rPr>
              <a:t>int</a:t>
            </a:r>
            <a:r>
              <a:rPr lang="en-US" sz="1600" dirty="0">
                <a:solidFill>
                  <a:schemeClr val="bg1"/>
                </a:solidFill>
              </a:rPr>
              <a:t> output = </a:t>
            </a:r>
            <a:r>
              <a:rPr lang="en-US" sz="1600" dirty="0" err="1">
                <a:solidFill>
                  <a:schemeClr val="bg1"/>
                </a:solidFill>
              </a:rPr>
              <a:t>Lfib</a:t>
            </a:r>
            <a:r>
              <a:rPr lang="en-US" sz="1600" dirty="0">
                <a:solidFill>
                  <a:schemeClr val="bg1"/>
                </a:solidFill>
              </a:rPr>
              <a:t>( </a:t>
            </a:r>
            <a:r>
              <a:rPr lang="en-US" sz="1600" dirty="0" err="1">
                <a:solidFill>
                  <a:schemeClr val="bg1"/>
                </a:solidFill>
              </a:rPr>
              <a:t>fNumber</a:t>
            </a:r>
            <a:r>
              <a:rPr lang="en-US" sz="1600" dirty="0">
                <a:solidFill>
                  <a:schemeClr val="bg1"/>
                </a:solidFill>
              </a:rPr>
              <a:t> -1 ); </a:t>
            </a:r>
          </a:p>
        </p:txBody>
      </p:sp>
    </p:spTree>
    <p:extLst>
      <p:ext uri="{BB962C8B-B14F-4D97-AF65-F5344CB8AC3E}">
        <p14:creationId xmlns:p14="http://schemas.microsoft.com/office/powerpoint/2010/main" val="902947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Fibonacci Series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fib(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n ) 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first = 0, second = 1,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return_val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if( n==1 )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first;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if( n==2 )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second;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for(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=3;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&lt;n;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++ )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{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return_val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= first + second;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  first = second;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  second =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return_val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6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return_val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; 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} </a:t>
            </a:r>
          </a:p>
          <a:p>
            <a:pPr marL="0" indent="0">
              <a:buNone/>
            </a:pP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fNumber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= 10;</a:t>
            </a:r>
          </a:p>
          <a:p>
            <a:pPr marL="0" indent="0">
              <a:buNone/>
            </a:pP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output = fib( 10 );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#include &lt;algorithm&gt;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#include &lt;functional&gt;</a:t>
            </a:r>
          </a:p>
          <a:p>
            <a:pPr marL="0" indent="0">
              <a:buNone/>
            </a:pP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std::</a:t>
            </a: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function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&lt;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) &gt;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Lfib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= [ &amp;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Lfib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](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n) {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(n &lt; 2 ? 1 :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Lfib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(n-1) +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Lfib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(n-2) ); 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};</a:t>
            </a:r>
          </a:p>
          <a:p>
            <a:pPr marL="0" indent="0">
              <a:buNone/>
            </a:pP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fNumber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= 10;</a:t>
            </a:r>
          </a:p>
          <a:p>
            <a:pPr marL="0" indent="0">
              <a:buNone/>
            </a:pP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output =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Lfib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fNumber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-1 ); </a:t>
            </a:r>
          </a:p>
        </p:txBody>
      </p:sp>
    </p:spTree>
    <p:extLst>
      <p:ext uri="{BB962C8B-B14F-4D97-AF65-F5344CB8AC3E}">
        <p14:creationId xmlns:p14="http://schemas.microsoft.com/office/powerpoint/2010/main" val="4229899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Fibonacci Series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fib( 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n ) 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first = 0, second = 1, 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return_val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if( n==1 )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return first;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if( n==2 )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return second;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for( auto 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=3; 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&lt;n; 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++ )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{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return_val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first + second;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first = second;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second = 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return_val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return 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return_val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 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 </a:t>
            </a: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fNumber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10;</a:t>
            </a:r>
          </a:p>
          <a:p>
            <a:pPr marL="0" indent="0">
              <a:buNone/>
            </a:pP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output = fib( 10 );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#include &lt;algorithm&gt;</a:t>
            </a:r>
          </a:p>
          <a:p>
            <a:pPr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#include &lt;functional&gt;</a:t>
            </a: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std::</a:t>
            </a: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function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&lt;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) &gt;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Lfib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= [ &amp;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Lfib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](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n) {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(n &lt; 2 ? 1 :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Lfib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(n-1) +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Lfib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(n-2) ); 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};</a:t>
            </a: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fNumber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10;</a:t>
            </a:r>
          </a:p>
          <a:p>
            <a:pPr marL="0" indent="0">
              <a:buNone/>
            </a:pP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output = 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Lfib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fNumber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-1 ); </a:t>
            </a:r>
          </a:p>
        </p:txBody>
      </p:sp>
    </p:spTree>
    <p:extLst>
      <p:ext uri="{BB962C8B-B14F-4D97-AF65-F5344CB8AC3E}">
        <p14:creationId xmlns:p14="http://schemas.microsoft.com/office/powerpoint/2010/main" val="214646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?</a:t>
            </a:r>
          </a:p>
        </p:txBody>
      </p:sp>
      <p:sp>
        <p:nvSpPr>
          <p:cNvPr id="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</p:spPr>
        <p:txBody>
          <a:bodyPr/>
          <a:lstStyle/>
          <a:p>
            <a:r>
              <a:rPr lang="en-US" dirty="0"/>
              <a:t>tutorials@cbica.upenn.edu </a:t>
            </a:r>
          </a:p>
        </p:txBody>
      </p:sp>
    </p:spTree>
    <p:extLst>
      <p:ext uri="{BB962C8B-B14F-4D97-AF65-F5344CB8AC3E}">
        <p14:creationId xmlns:p14="http://schemas.microsoft.com/office/powerpoint/2010/main" val="3925620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C++11 Concept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auto keyword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STL</a:t>
            </a:r>
          </a:p>
          <a:p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nullptr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 smtClean="0"/>
              <a:t>Smart Pointers (shared &amp; unique)</a:t>
            </a:r>
          </a:p>
          <a:p>
            <a:r>
              <a:rPr lang="en-US" dirty="0" smtClean="0"/>
              <a:t>Lambda functions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And many, many more…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7569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 Pointers </a:t>
            </a:r>
            <a:r>
              <a:rPr lang="en-US" baseline="30000" dirty="0" smtClean="0"/>
              <a:t>[2]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unique_ptr</a:t>
            </a:r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Memory resource is to be used by a single variable/object at a time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[2] https://msdn.microsoft.com/en-us/library/vstudio/hh279674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726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unique_ptr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UseRawPointer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)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Superhero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Batman = </a:t>
            </a:r>
            <a:r>
              <a:rPr lang="en-US" sz="16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Superhero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</a:t>
            </a:r>
            <a:r>
              <a:rPr lang="en-US" sz="16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“intelligence”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6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“money”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6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“awesomeness”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); </a:t>
            </a: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set attributes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…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Batman-&gt;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fightCrime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</a:t>
            </a:r>
            <a:r>
              <a:rPr lang="en-US" sz="16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</a:t>
            </a:r>
            <a:r>
              <a:rPr lang="en-US" sz="1600" dirty="0" err="1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Riddler</a:t>
            </a:r>
            <a:r>
              <a:rPr lang="en-US" sz="16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” 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method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…</a:t>
            </a:r>
          </a:p>
          <a:p>
            <a:pPr>
              <a:buNone/>
            </a:pP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6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delete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Batman; </a:t>
            </a: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</a:t>
            </a:r>
            <a:r>
              <a:rPr lang="en-US" sz="1600" dirty="0" err="1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deallocate</a:t>
            </a: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memory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731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unique_ptr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UseRawPointer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)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Superhero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Batman = </a:t>
            </a:r>
            <a:r>
              <a:rPr lang="en-US" sz="16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Superhero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</a:t>
            </a:r>
            <a:r>
              <a:rPr lang="en-US" sz="16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“intelligence”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6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“money”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6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“awesomeness”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); </a:t>
            </a: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set attributes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…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Batman-&gt;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fightCrime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</a:t>
            </a:r>
            <a:r>
              <a:rPr lang="en-US" sz="16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</a:t>
            </a:r>
            <a:r>
              <a:rPr lang="en-US" sz="1600" dirty="0" err="1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Riddler</a:t>
            </a:r>
            <a:r>
              <a:rPr lang="en-US" sz="16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” 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method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…</a:t>
            </a:r>
          </a:p>
          <a:p>
            <a:pPr>
              <a:buNone/>
            </a:pP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6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delete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Batman; </a:t>
            </a: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</a:t>
            </a:r>
            <a:r>
              <a:rPr lang="en-US" sz="1600" dirty="0" err="1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deallocate</a:t>
            </a: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memory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UseSmartPointer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)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unique_ptr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&lt;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Superhero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&gt; Superman (</a:t>
            </a:r>
            <a:r>
              <a:rPr lang="en-US" sz="16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Superhero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</a:t>
            </a:r>
            <a:r>
              <a:rPr lang="en-US" sz="16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“alien”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6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“strength”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6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</a:t>
            </a:r>
            <a:r>
              <a:rPr lang="en-US" sz="1600" dirty="0" err="1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xray</a:t>
            </a:r>
            <a:r>
              <a:rPr lang="en-US" sz="16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”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) );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</a:p>
          <a:p>
            <a:pPr>
              <a:buNone/>
            </a:pP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…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Superman-&gt;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fightCrime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</a:t>
            </a:r>
            <a:r>
              <a:rPr lang="en-US" sz="16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</a:t>
            </a:r>
            <a:r>
              <a:rPr lang="en-US" sz="1600" dirty="0" err="1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Luthor</a:t>
            </a:r>
            <a:r>
              <a:rPr lang="en-US" sz="1600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” 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</a:p>
          <a:p>
            <a:pPr>
              <a:buNone/>
            </a:pPr>
            <a:endParaRPr lang="en-US" sz="1600" dirty="0">
              <a:solidFill>
                <a:srgbClr val="00B05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</a:t>
            </a:r>
            <a:r>
              <a:rPr lang="en-US" sz="1600" b="1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std::move </a:t>
            </a: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to transfer ownership</a:t>
            </a:r>
          </a:p>
          <a:p>
            <a:pPr>
              <a:buNone/>
            </a:pP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} </a:t>
            </a: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Superman deleted automatically</a:t>
            </a:r>
            <a:endParaRPr lang="en-US" sz="1600" dirty="0">
              <a:solidFill>
                <a:srgbClr val="00B05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24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 Pointers </a:t>
            </a:r>
            <a:r>
              <a:rPr lang="en-US" baseline="30000" dirty="0" smtClean="0"/>
              <a:t>[2]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unique_ptr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b="1" dirty="0" err="1" smtClean="0"/>
              <a:t>shared_ptr</a:t>
            </a:r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Memory resource is to be shared between different variables/objects at the same time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048000" y="6324601"/>
            <a:ext cx="5410200" cy="365125"/>
          </a:xfrm>
        </p:spPr>
        <p:txBody>
          <a:bodyPr/>
          <a:lstStyle/>
          <a:p>
            <a:pPr algn="l"/>
            <a:r>
              <a:rPr lang="en-US" dirty="0" smtClean="0"/>
              <a:t>[2] https://msdn.microsoft.com/en-us/library/vstudio/hh279674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269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shared_ptr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 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foo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*p ) </a:t>
            </a:r>
          </a:p>
          <a:p>
            <a:pPr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</a:p>
          <a:p>
            <a:pPr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std::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&lt;&lt; *p &lt;&lt; “\n”;</a:t>
            </a:r>
          </a:p>
          <a:p>
            <a:pPr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 </a:t>
            </a:r>
          </a:p>
          <a:p>
            <a:pPr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 bar( 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*p ) </a:t>
            </a:r>
          </a:p>
          <a:p>
            <a:pPr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</a:p>
          <a:p>
            <a:pPr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++(*p); </a:t>
            </a:r>
          </a:p>
          <a:p>
            <a:pPr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 </a:t>
            </a:r>
          </a:p>
          <a:p>
            <a:pPr>
              <a:buNone/>
            </a:pP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std::</a:t>
            </a:r>
            <a:r>
              <a:rPr lang="en-US" sz="16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&lt;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&gt; p1( </a:t>
            </a:r>
            <a:r>
              <a:rPr lang="en-US" sz="16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( 42 ) );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std::</a:t>
            </a:r>
            <a:r>
              <a:rPr lang="en-US" sz="16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&lt;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&gt; p2 = p1; </a:t>
            </a:r>
          </a:p>
          <a:p>
            <a:pPr>
              <a:buNone/>
            </a:pPr>
            <a:endParaRPr lang="en-US" sz="1600" dirty="0">
              <a:solidFill>
                <a:schemeClr val="bg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bar( p1.get( ) ); // p1=p2=42</a:t>
            </a:r>
          </a:p>
          <a:p>
            <a:pPr>
              <a:buNone/>
            </a:pP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foo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p2.get( ) ); // p1=p2=43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1600" dirty="0">
              <a:solidFill>
                <a:srgbClr val="00B050"/>
              </a:solidFill>
            </a:endParaRPr>
          </a:p>
          <a:p>
            <a:pPr>
              <a:buNone/>
            </a:pPr>
            <a:endParaRPr lang="en-US" sz="1600" dirty="0">
              <a:solidFill>
                <a:srgbClr val="00B050"/>
              </a:solidFill>
            </a:endParaRPr>
          </a:p>
          <a:p>
            <a:pPr>
              <a:buNone/>
            </a:pPr>
            <a:endParaRPr lang="en-US" sz="1600" dirty="0">
              <a:solidFill>
                <a:srgbClr val="00B050"/>
              </a:solidFill>
            </a:endParaRPr>
          </a:p>
          <a:p>
            <a:pPr>
              <a:buNone/>
            </a:pPr>
            <a:endParaRPr lang="en-US" sz="1600" dirty="0">
              <a:solidFill>
                <a:srgbClr val="00B050"/>
              </a:solidFill>
            </a:endParaRPr>
          </a:p>
          <a:p>
            <a:pPr>
              <a:buNone/>
            </a:pPr>
            <a:endParaRPr lang="en-US" sz="1600" dirty="0">
              <a:solidFill>
                <a:srgbClr val="00B050"/>
              </a:solidFill>
            </a:endParaRPr>
          </a:p>
          <a:p>
            <a:pPr>
              <a:buNone/>
            </a:pPr>
            <a:endParaRPr lang="en-US" sz="1600" dirty="0">
              <a:solidFill>
                <a:srgbClr val="00B050"/>
              </a:solidFill>
            </a:endParaRPr>
          </a:p>
          <a:p>
            <a:pPr>
              <a:buNone/>
            </a:pPr>
            <a:endParaRPr lang="en-US" sz="1600" dirty="0">
              <a:solidFill>
                <a:srgbClr val="00B050"/>
              </a:solidFill>
            </a:endParaRPr>
          </a:p>
          <a:p>
            <a:pPr>
              <a:buNone/>
            </a:pPr>
            <a:endParaRPr lang="en-US" sz="1600" dirty="0">
              <a:solidFill>
                <a:srgbClr val="00B050"/>
              </a:solidFill>
            </a:endParaRPr>
          </a:p>
          <a:p>
            <a:pPr marL="0" indent="0" algn="r">
              <a:buNone/>
            </a:pPr>
            <a:r>
              <a:rPr lang="en-US" sz="1600" dirty="0"/>
              <a:t>This is equivalent to </a:t>
            </a:r>
          </a:p>
          <a:p>
            <a:pPr marL="0" indent="0" algn="r">
              <a:buNone/>
            </a:pP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p1 = std::</a:t>
            </a:r>
            <a:r>
              <a:rPr lang="en-US" sz="16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make_shared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&lt;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&gt;(42);</a:t>
            </a: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4223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shared_ptr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foo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*p ) 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std::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&lt;&lt; *p &lt;&lt; “\n”;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} </a:t>
            </a:r>
          </a:p>
          <a:p>
            <a:pPr>
              <a:buNone/>
            </a:pP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bar(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*p ) 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++(*p); 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} </a:t>
            </a:r>
          </a:p>
          <a:p>
            <a:pPr>
              <a:buNone/>
            </a:pP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std::</a:t>
            </a:r>
            <a:r>
              <a:rPr lang="en-US" sz="16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&lt;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&gt; p1( </a:t>
            </a:r>
            <a:r>
              <a:rPr lang="en-US" sz="16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( 42 ) );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std::</a:t>
            </a:r>
            <a:r>
              <a:rPr lang="en-US" sz="16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&lt;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&gt; p2 = p1; </a:t>
            </a:r>
          </a:p>
          <a:p>
            <a:pPr>
              <a:buNone/>
            </a:pPr>
            <a:endParaRPr lang="en-US" sz="1600" dirty="0">
              <a:solidFill>
                <a:schemeClr val="bg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bar( p1.get( ) ); // p1=p2=42</a:t>
            </a:r>
          </a:p>
          <a:p>
            <a:pPr>
              <a:buNone/>
            </a:pP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foo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p2.get( ) ); // p1=p2=43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en-US" sz="1600" dirty="0"/>
              <a:t>Just some functions that use pointers…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01860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1776</Words>
  <Application>Microsoft Office PowerPoint</Application>
  <PresentationFormat>Widescreen</PresentationFormat>
  <Paragraphs>388</Paragraphs>
  <Slides>24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Arial</vt:lpstr>
      <vt:lpstr>Calibri</vt:lpstr>
      <vt:lpstr>Calibri Light</vt:lpstr>
      <vt:lpstr>Consolas</vt:lpstr>
      <vt:lpstr>Segoe UI</vt:lpstr>
      <vt:lpstr>Segoe UI Semibold</vt:lpstr>
      <vt:lpstr>Segoe UI Semilight</vt:lpstr>
      <vt:lpstr>Segoe UI Symbol</vt:lpstr>
      <vt:lpstr>Office Theme</vt:lpstr>
      <vt:lpstr>Custom Design</vt:lpstr>
      <vt:lpstr>CBICA S/W Dev Tutorials 05 – CPP11 Continued</vt:lpstr>
      <vt:lpstr>C++11 Concept Examples</vt:lpstr>
      <vt:lpstr>C++11 Concept Examples</vt:lpstr>
      <vt:lpstr>Smart Pointers [2]</vt:lpstr>
      <vt:lpstr>unique_ptr</vt:lpstr>
      <vt:lpstr>unique_ptr</vt:lpstr>
      <vt:lpstr>Smart Pointers [2]</vt:lpstr>
      <vt:lpstr>shared_ptr</vt:lpstr>
      <vt:lpstr>shared_ptr</vt:lpstr>
      <vt:lpstr>shared_ptr</vt:lpstr>
      <vt:lpstr>Lambda Functions [3],[4]</vt:lpstr>
      <vt:lpstr>Lambda Functions [3],[4]</vt:lpstr>
      <vt:lpstr>Lambda Functions [3],[4]</vt:lpstr>
      <vt:lpstr>lambdas</vt:lpstr>
      <vt:lpstr>lambdas</vt:lpstr>
      <vt:lpstr>lambdas</vt:lpstr>
      <vt:lpstr>lambdas++</vt:lpstr>
      <vt:lpstr>lambdas++</vt:lpstr>
      <vt:lpstr>lambdas++</vt:lpstr>
      <vt:lpstr>Fibonacci Series</vt:lpstr>
      <vt:lpstr>Fibonacci Series</vt:lpstr>
      <vt:lpstr>Fibonacci Series</vt:lpstr>
      <vt:lpstr>Fibonacci Series</vt:lpstr>
      <vt:lpstr>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Sarthak Pati</dc:creator>
  <cp:lastModifiedBy>Sarthak Pati</cp:lastModifiedBy>
  <cp:revision>18</cp:revision>
  <dcterms:created xsi:type="dcterms:W3CDTF">2016-03-11T15:32:15Z</dcterms:created>
  <dcterms:modified xsi:type="dcterms:W3CDTF">2017-04-10T14:48:28Z</dcterms:modified>
</cp:coreProperties>
</file>